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4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57" r:id="rId4"/>
    <p:sldId id="337" r:id="rId5"/>
    <p:sldId id="258" r:id="rId6"/>
    <p:sldId id="290" r:id="rId7"/>
    <p:sldId id="338" r:id="rId8"/>
    <p:sldId id="263" r:id="rId9"/>
    <p:sldId id="328" r:id="rId10"/>
    <p:sldId id="340" r:id="rId11"/>
    <p:sldId id="292" r:id="rId12"/>
    <p:sldId id="329" r:id="rId13"/>
    <p:sldId id="264" r:id="rId14"/>
    <p:sldId id="293" r:id="rId15"/>
    <p:sldId id="330" r:id="rId16"/>
    <p:sldId id="266" r:id="rId17"/>
    <p:sldId id="341" r:id="rId18"/>
    <p:sldId id="267" r:id="rId19"/>
    <p:sldId id="343" r:id="rId20"/>
    <p:sldId id="342" r:id="rId21"/>
    <p:sldId id="336" r:id="rId22"/>
    <p:sldId id="310" r:id="rId23"/>
    <p:sldId id="317" r:id="rId24"/>
    <p:sldId id="318" r:id="rId25"/>
    <p:sldId id="319" r:id="rId26"/>
    <p:sldId id="303" r:id="rId27"/>
    <p:sldId id="332" r:id="rId28"/>
    <p:sldId id="326" r:id="rId29"/>
    <p:sldId id="269" r:id="rId30"/>
    <p:sldId id="305" r:id="rId31"/>
    <p:sldId id="309" r:id="rId32"/>
    <p:sldId id="320" r:id="rId33"/>
    <p:sldId id="308" r:id="rId34"/>
    <p:sldId id="327" r:id="rId35"/>
    <p:sldId id="312" r:id="rId36"/>
    <p:sldId id="306" r:id="rId37"/>
    <p:sldId id="307" r:id="rId38"/>
    <p:sldId id="287" r:id="rId39"/>
    <p:sldId id="288" r:id="rId4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5" autoAdjust="0"/>
    <p:restoredTop sz="70595" autoAdjust="0"/>
  </p:normalViewPr>
  <p:slideViewPr>
    <p:cSldViewPr snapToGrid="0">
      <p:cViewPr varScale="1">
        <p:scale>
          <a:sx n="81" d="100"/>
          <a:sy n="81" d="100"/>
        </p:scale>
        <p:origin x="-14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ПРИКРЕПЛЕННОЕ НАСЕЛЕНИЕ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421-E540-9C58-DECF8D02593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21-E540-9C58-DECF8D02593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421-E540-9C58-DECF8D02593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21-E540-9C58-DECF8D02593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21-E540-9C58-DECF8D02593C}"/>
              </c:ext>
            </c:extLst>
          </c:dPt>
          <c:dLbls>
            <c:dLbl>
              <c:idx val="0"/>
              <c:layout>
                <c:manualLayout>
                  <c:x val="5.2700893765707073E-2"/>
                  <c:y val="-0.254291541220242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413664301160105"/>
                      <c:h val="0.14741840750449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421-E540-9C58-DECF8D02593C}"/>
                </c:ext>
              </c:extLst>
            </c:dLbl>
            <c:dLbl>
              <c:idx val="1"/>
              <c:layout>
                <c:manualLayout>
                  <c:x val="6.7373225326083808E-2"/>
                  <c:y val="0.189719687877292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51225526274223"/>
                      <c:h val="0.14741840750449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21-E540-9C58-DECF8D02593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/>
                      <a:t>ЛЮДИ ПЕНСИОННОГО ВОЗРАСТА
</a:t>
                    </a:r>
                    <a:fld id="{1C5057D3-9523-0147-BC13-76FF73A11594}" type="PERCENTAGE">
                      <a:rPr lang="en-US" sz="1400" b="1"/>
                      <a:pPr>
                        <a:defRPr sz="14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4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21-E540-9C58-DECF8D025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ЖЕНЩИНЫ ТРУДОСПОСОБНОГО ВОЗРАСТА</c:v>
                </c:pt>
                <c:pt idx="1">
                  <c:v>МУЖЧИНЫ ТРУДОСПОСОБНОГО ВОЗРАСТА</c:v>
                </c:pt>
                <c:pt idx="2">
                  <c:v>Мужчины старше трудоспособного возраста</c:v>
                </c:pt>
                <c:pt idx="3">
                  <c:v>Женщины старше трудоспособного возраста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76646</c:v>
                </c:pt>
                <c:pt idx="1">
                  <c:v>68364</c:v>
                </c:pt>
                <c:pt idx="2">
                  <c:v>21363</c:v>
                </c:pt>
                <c:pt idx="3">
                  <c:v>47266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2A-D44B-BC40-E5B6C3DD382F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СТРУКТУРА ПОСЕЩЕНИЙ ПОЛИКЛИНИКИ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ПОСЕЩЕНИЙ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805824</c:v>
                </c:pt>
                <c:pt idx="1">
                  <c:v>808902</c:v>
                </c:pt>
                <c:pt idx="2">
                  <c:v>1223723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27-184A-9251-CEBC67F293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ПРОФИЛАКТИЧЕСКОЙ ЦЕЛЬЮ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219249</c:v>
                </c:pt>
                <c:pt idx="1">
                  <c:v>254979</c:v>
                </c:pt>
                <c:pt idx="2">
                  <c:v>330463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27-184A-9251-CEBC67F293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ДИСПАНСЕРИЗАЦИЯ ОПРЕДЕЛЕННЫХ ГРУПП ВЗРОСЛОГО НАСЕЛЕНИЯ + ПРОФИЛАКТИЧЕСКИЕ МЕДИЦИНСКИЕ ОСМОТРЫ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101365</c:v>
                </c:pt>
                <c:pt idx="1">
                  <c:v>123662</c:v>
                </c:pt>
                <c:pt idx="2">
                  <c:v>195658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27-184A-9251-CEBC67F2931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ПОСЕЩЕНИЙ В НЕОТЛОЖНОЙ ФОРМЕ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14884</c:v>
                </c:pt>
                <c:pt idx="1">
                  <c:v>19641</c:v>
                </c:pt>
                <c:pt idx="2">
                  <c:v>29392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27-184A-9251-CEBC67F293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204864"/>
        <c:axId val="197481536"/>
      </c:barChart>
      <c:catAx>
        <c:axId val="15920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481536"/>
        <c:crosses val="autoZero"/>
        <c:auto val="1"/>
        <c:lblAlgn val="ctr"/>
        <c:lblOffset val="100"/>
        <c:noMultiLvlLbl val="0"/>
      </c:catAx>
      <c:valAx>
        <c:axId val="1974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20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Некоторые инфекционные и паразитарные болезни А00-В99</c:v>
                </c:pt>
                <c:pt idx="1">
                  <c:v>болезни эндокринной системы, расстройства питания и нарушения обмена веществ Е00-Е89</c:v>
                </c:pt>
                <c:pt idx="2">
                  <c:v>болезни нервной системы G00-G98</c:v>
                </c:pt>
                <c:pt idx="3">
                  <c:v>болезни системы кровообращения I00-I99</c:v>
                </c:pt>
                <c:pt idx="4">
                  <c:v>болезни органов дыхания J00-J98 </c:v>
                </c:pt>
                <c:pt idx="5">
                  <c:v>болезни органов пищеварения K00-K92</c:v>
                </c:pt>
                <c:pt idx="6">
                  <c:v>болезни кожи и подкожной клетчатки L00-L98</c:v>
                </c:pt>
                <c:pt idx="7">
                  <c:v>болезни костно-мышечной системы и соединительной ткани M00-M99</c:v>
                </c:pt>
                <c:pt idx="8">
                  <c:v>болезни мочеполовой системы N00-N99</c:v>
                </c:pt>
                <c:pt idx="9">
                  <c:v>травмы, отравления и некоторые другие последствия воздействия внешних причин S00-T98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2082</c:v>
                </c:pt>
                <c:pt idx="1">
                  <c:v>16590</c:v>
                </c:pt>
                <c:pt idx="2">
                  <c:v>3821</c:v>
                </c:pt>
                <c:pt idx="3">
                  <c:v>55126</c:v>
                </c:pt>
                <c:pt idx="4">
                  <c:v>47500</c:v>
                </c:pt>
                <c:pt idx="5">
                  <c:v>16813</c:v>
                </c:pt>
                <c:pt idx="6">
                  <c:v>2220</c:v>
                </c:pt>
                <c:pt idx="7">
                  <c:v>36097</c:v>
                </c:pt>
                <c:pt idx="8">
                  <c:v>14220</c:v>
                </c:pt>
                <c:pt idx="9">
                  <c:v>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98-224C-8D00-6211C80AB9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Некоторые инфекционные и паразитарные болезни А00-В99</c:v>
                </c:pt>
                <c:pt idx="1">
                  <c:v>болезни эндокринной системы, расстройства питания и нарушения обмена веществ Е00-Е89</c:v>
                </c:pt>
                <c:pt idx="2">
                  <c:v>болезни нервной системы G00-G98</c:v>
                </c:pt>
                <c:pt idx="3">
                  <c:v>болезни системы кровообращения I00-I99</c:v>
                </c:pt>
                <c:pt idx="4">
                  <c:v>болезни органов дыхания J00-J98 </c:v>
                </c:pt>
                <c:pt idx="5">
                  <c:v>болезни органов пищеварения K00-K92</c:v>
                </c:pt>
                <c:pt idx="6">
                  <c:v>болезни кожи и подкожной клетчатки L00-L98</c:v>
                </c:pt>
                <c:pt idx="7">
                  <c:v>болезни костно-мышечной системы и соединительной ткани M00-M99</c:v>
                </c:pt>
                <c:pt idx="8">
                  <c:v>болезни мочеполовой системы N00-N99</c:v>
                </c:pt>
                <c:pt idx="9">
                  <c:v>травмы, отравления и некоторые другие последствия воздействия внешних причин S00-T98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1838</c:v>
                </c:pt>
                <c:pt idx="1">
                  <c:v>21198</c:v>
                </c:pt>
                <c:pt idx="2">
                  <c:v>3367</c:v>
                </c:pt>
                <c:pt idx="3">
                  <c:v>54191</c:v>
                </c:pt>
                <c:pt idx="4">
                  <c:v>45882</c:v>
                </c:pt>
                <c:pt idx="5">
                  <c:v>15414</c:v>
                </c:pt>
                <c:pt idx="6">
                  <c:v>1944</c:v>
                </c:pt>
                <c:pt idx="7">
                  <c:v>34747</c:v>
                </c:pt>
                <c:pt idx="8">
                  <c:v>13159</c:v>
                </c:pt>
                <c:pt idx="9">
                  <c:v>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98-224C-8D00-6211C80AB9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Некоторые инфекционные и паразитарные болезни А00-В99</c:v>
                </c:pt>
                <c:pt idx="1">
                  <c:v>болезни эндокринной системы, расстройства питания и нарушения обмена веществ Е00-Е89</c:v>
                </c:pt>
                <c:pt idx="2">
                  <c:v>болезни нервной системы G00-G98</c:v>
                </c:pt>
                <c:pt idx="3">
                  <c:v>болезни системы кровообращения I00-I99</c:v>
                </c:pt>
                <c:pt idx="4">
                  <c:v>болезни органов дыхания J00-J98 </c:v>
                </c:pt>
                <c:pt idx="5">
                  <c:v>болезни органов пищеварения K00-K92</c:v>
                </c:pt>
                <c:pt idx="6">
                  <c:v>болезни кожи и подкожной клетчатки L00-L98</c:v>
                </c:pt>
                <c:pt idx="7">
                  <c:v>болезни костно-мышечной системы и соединительной ткани M00-M99</c:v>
                </c:pt>
                <c:pt idx="8">
                  <c:v>болезни мочеполовой системы N00-N99</c:v>
                </c:pt>
                <c:pt idx="9">
                  <c:v>травмы, отравления и некоторые другие последствия воздействия внешних причин S00-T98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2268</c:v>
                </c:pt>
                <c:pt idx="1">
                  <c:v>29090</c:v>
                </c:pt>
                <c:pt idx="2">
                  <c:v>4461</c:v>
                </c:pt>
                <c:pt idx="3">
                  <c:v>80394</c:v>
                </c:pt>
                <c:pt idx="4">
                  <c:v>64193</c:v>
                </c:pt>
                <c:pt idx="5">
                  <c:v>17424</c:v>
                </c:pt>
                <c:pt idx="6">
                  <c:v>3722</c:v>
                </c:pt>
                <c:pt idx="7">
                  <c:v>38897</c:v>
                </c:pt>
                <c:pt idx="8">
                  <c:v>16279</c:v>
                </c:pt>
                <c:pt idx="9">
                  <c:v>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2E-3D4B-905E-1F69707973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8997376"/>
        <c:axId val="197483840"/>
      </c:barChart>
      <c:catAx>
        <c:axId val="2489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483840"/>
        <c:crosses val="autoZero"/>
        <c:auto val="1"/>
        <c:lblAlgn val="ctr"/>
        <c:lblOffset val="100"/>
        <c:noMultiLvlLbl val="0"/>
      </c:catAx>
      <c:valAx>
        <c:axId val="197483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9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Дисп. Наблюдение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Некоторые инфекционные и паразитарные болезни А00-В99</c:v>
                </c:pt>
                <c:pt idx="1">
                  <c:v>болезни эндокринной системы, расстройства питания и нарушения обмена веществ Е00-Е89</c:v>
                </c:pt>
                <c:pt idx="2">
                  <c:v>болезни нервной системы G00-G98</c:v>
                </c:pt>
                <c:pt idx="3">
                  <c:v>болезни системы кровообращения I00-I99</c:v>
                </c:pt>
                <c:pt idx="4">
                  <c:v>болезни органов дыхания J00-J98 </c:v>
                </c:pt>
                <c:pt idx="5">
                  <c:v>болезни органов пищеварения K00-K92</c:v>
                </c:pt>
                <c:pt idx="6">
                  <c:v>болезни кожи и подкожной клетчатки L00-L98</c:v>
                </c:pt>
                <c:pt idx="7">
                  <c:v>болезни костно-мышечной системы и соединительной ткани M00-M99</c:v>
                </c:pt>
                <c:pt idx="8">
                  <c:v>болезни мочеполовой системы N00-N99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838</c:v>
                </c:pt>
                <c:pt idx="1">
                  <c:v>10168</c:v>
                </c:pt>
                <c:pt idx="2">
                  <c:v>1129</c:v>
                </c:pt>
                <c:pt idx="3">
                  <c:v>42285</c:v>
                </c:pt>
                <c:pt idx="4">
                  <c:v>4755</c:v>
                </c:pt>
                <c:pt idx="5">
                  <c:v>5203</c:v>
                </c:pt>
                <c:pt idx="6">
                  <c:v>27</c:v>
                </c:pt>
                <c:pt idx="7">
                  <c:v>2102</c:v>
                </c:pt>
                <c:pt idx="8">
                  <c:v>2079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92-004B-AFFD-5496B4DDF5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Дисп. Наблюдение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Некоторые инфекционные и паразитарные болезни А00-В99</c:v>
                </c:pt>
                <c:pt idx="1">
                  <c:v>болезни эндокринной системы, расстройства питания и нарушения обмена веществ Е00-Е89</c:v>
                </c:pt>
                <c:pt idx="2">
                  <c:v>болезни нервной системы G00-G98</c:v>
                </c:pt>
                <c:pt idx="3">
                  <c:v>болезни системы кровообращения I00-I99</c:v>
                </c:pt>
                <c:pt idx="4">
                  <c:v>болезни органов дыхания J00-J98 </c:v>
                </c:pt>
                <c:pt idx="5">
                  <c:v>болезни органов пищеварения K00-K92</c:v>
                </c:pt>
                <c:pt idx="6">
                  <c:v>болезни кожи и подкожной клетчатки L00-L98</c:v>
                </c:pt>
                <c:pt idx="7">
                  <c:v>болезни костно-мышечной системы и соединительной ткани M00-M99</c:v>
                </c:pt>
                <c:pt idx="8">
                  <c:v>болезни мочеполовой системы N00-N99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893</c:v>
                </c:pt>
                <c:pt idx="1">
                  <c:v>12149</c:v>
                </c:pt>
                <c:pt idx="2">
                  <c:v>1171</c:v>
                </c:pt>
                <c:pt idx="3">
                  <c:v>42865</c:v>
                </c:pt>
                <c:pt idx="4">
                  <c:v>5027</c:v>
                </c:pt>
                <c:pt idx="5">
                  <c:v>5172</c:v>
                </c:pt>
                <c:pt idx="6">
                  <c:v>31</c:v>
                </c:pt>
                <c:pt idx="7">
                  <c:v>1555</c:v>
                </c:pt>
                <c:pt idx="8">
                  <c:v>1845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92-004B-AFFD-5496B4DDF5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Дисп. Наблюдение 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Некоторые инфекционные и паразитарные болезни А00-В99</c:v>
                </c:pt>
                <c:pt idx="1">
                  <c:v>болезни эндокринной системы, расстройства питания и нарушения обмена веществ Е00-Е89</c:v>
                </c:pt>
                <c:pt idx="2">
                  <c:v>болезни нервной системы G00-G98</c:v>
                </c:pt>
                <c:pt idx="3">
                  <c:v>болезни системы кровообращения I00-I99</c:v>
                </c:pt>
                <c:pt idx="4">
                  <c:v>болезни органов дыхания J00-J98 </c:v>
                </c:pt>
                <c:pt idx="5">
                  <c:v>болезни органов пищеварения K00-K92</c:v>
                </c:pt>
                <c:pt idx="6">
                  <c:v>болезни кожи и подкожной клетчатки L00-L98</c:v>
                </c:pt>
                <c:pt idx="7">
                  <c:v>болезни костно-мышечной системы и соединительной ткани M00-M99</c:v>
                </c:pt>
                <c:pt idx="8">
                  <c:v>болезни мочеполовой системы N00-N99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1280</c:v>
                </c:pt>
                <c:pt idx="1">
                  <c:v>21961</c:v>
                </c:pt>
                <c:pt idx="2">
                  <c:v>1443</c:v>
                </c:pt>
                <c:pt idx="3">
                  <c:v>63902</c:v>
                </c:pt>
                <c:pt idx="4">
                  <c:v>6970</c:v>
                </c:pt>
                <c:pt idx="5">
                  <c:v>6909</c:v>
                </c:pt>
                <c:pt idx="6">
                  <c:v>27</c:v>
                </c:pt>
                <c:pt idx="7">
                  <c:v>5752</c:v>
                </c:pt>
                <c:pt idx="8">
                  <c:v>2205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92-004B-AFFD-5496B4DDF5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Заболеваемость всего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Некоторые инфекционные и паразитарные болезни А00-В99</c:v>
                </c:pt>
                <c:pt idx="1">
                  <c:v>болезни эндокринной системы, расстройства питания и нарушения обмена веществ Е00-Е89</c:v>
                </c:pt>
                <c:pt idx="2">
                  <c:v>болезни нервной системы G00-G98</c:v>
                </c:pt>
                <c:pt idx="3">
                  <c:v>болезни системы кровообращения I00-I99</c:v>
                </c:pt>
                <c:pt idx="4">
                  <c:v>болезни органов дыхания J00-J98 </c:v>
                </c:pt>
                <c:pt idx="5">
                  <c:v>болезни органов пищеварения K00-K92</c:v>
                </c:pt>
                <c:pt idx="6">
                  <c:v>болезни кожи и подкожной клетчатки L00-L98</c:v>
                </c:pt>
                <c:pt idx="7">
                  <c:v>болезни костно-мышечной системы и соединительной ткани M00-M99</c:v>
                </c:pt>
                <c:pt idx="8">
                  <c:v>болезни мочеполовой системы N00-N99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2268</c:v>
                </c:pt>
                <c:pt idx="1">
                  <c:v>29090</c:v>
                </c:pt>
                <c:pt idx="2">
                  <c:v>4461</c:v>
                </c:pt>
                <c:pt idx="3">
                  <c:v>80394</c:v>
                </c:pt>
                <c:pt idx="4">
                  <c:v>64193</c:v>
                </c:pt>
                <c:pt idx="5">
                  <c:v>17424</c:v>
                </c:pt>
                <c:pt idx="6">
                  <c:v>3722</c:v>
                </c:pt>
                <c:pt idx="7">
                  <c:v>38897</c:v>
                </c:pt>
                <c:pt idx="8">
                  <c:v>16279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09-1745-98DC-4B0A65E2E2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8037376"/>
        <c:axId val="197489152"/>
      </c:barChart>
      <c:catAx>
        <c:axId val="24803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489152"/>
        <c:crosses val="autoZero"/>
        <c:auto val="1"/>
        <c:lblAlgn val="ctr"/>
        <c:lblOffset val="100"/>
        <c:noMultiLvlLbl val="0"/>
      </c:catAx>
      <c:valAx>
        <c:axId val="197489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03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Состоит под диспансерным наблюдением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76</c:v>
                </c:pt>
                <c:pt idx="2">
                  <c:v>81</c:v>
                </c:pt>
                <c:pt idx="3">
                  <c:v>87</c:v>
                </c:pt>
                <c:pt idx="4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63-D946-9D14-AE7E1517CF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состоит под диспансерным наблюдением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</c:v>
                </c:pt>
                <c:pt idx="1">
                  <c:v>24</c:v>
                </c:pt>
                <c:pt idx="2">
                  <c:v>19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63-D946-9D14-AE7E1517CF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70435840"/>
        <c:axId val="197492032"/>
      </c:barChart>
      <c:catAx>
        <c:axId val="2704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492032"/>
        <c:crosses val="autoZero"/>
        <c:auto val="1"/>
        <c:lblAlgn val="ctr"/>
        <c:lblOffset val="100"/>
        <c:noMultiLvlLbl val="0"/>
      </c:catAx>
      <c:valAx>
        <c:axId val="19749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43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Выполнено % от плана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Вакцинация против дифтерии и столбняка</c:v>
                </c:pt>
                <c:pt idx="1">
                  <c:v>Ревакцинация против дифтерии и столбняка</c:v>
                </c:pt>
                <c:pt idx="2">
                  <c:v>Вакцинация против кори</c:v>
                </c:pt>
                <c:pt idx="3">
                  <c:v>Ревакцинация против кори</c:v>
                </c:pt>
                <c:pt idx="4">
                  <c:v>Вакцинация против краснухи</c:v>
                </c:pt>
                <c:pt idx="5">
                  <c:v>Ревакцинация против краснухи</c:v>
                </c:pt>
                <c:pt idx="6">
                  <c:v>Вакцинация против вирусного гепатита В</c:v>
                </c:pt>
                <c:pt idx="7">
                  <c:v>Вакцинация против вирусного гепатита А</c:v>
                </c:pt>
                <c:pt idx="8">
                  <c:v>Ревакцинация против вирусного гепатита А</c:v>
                </c:pt>
                <c:pt idx="9">
                  <c:v>Прививки против гриппа</c:v>
                </c:pt>
                <c:pt idx="10">
                  <c:v>Вакцинация против клещевого энцефалита</c:v>
                </c:pt>
                <c:pt idx="11">
                  <c:v>Ревакцинация против клещевого энцефалита</c:v>
                </c:pt>
                <c:pt idx="12">
                  <c:v>Вакцинация против пневмококковой инфекции</c:v>
                </c:pt>
                <c:pt idx="13">
                  <c:v>Ревакцинация против бешенства</c:v>
                </c:pt>
                <c:pt idx="14">
                  <c:v>Прививки против дизентерии Зонне, всего: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100</c:v>
                </c:pt>
                <c:pt idx="1">
                  <c:v>95</c:v>
                </c:pt>
                <c:pt idx="2" formatCode="General">
                  <c:v>100</c:v>
                </c:pt>
                <c:pt idx="3" formatCode="General">
                  <c:v>99</c:v>
                </c:pt>
                <c:pt idx="4" formatCode="General">
                  <c:v>95.5</c:v>
                </c:pt>
                <c:pt idx="5" formatCode="General">
                  <c:v>95.5</c:v>
                </c:pt>
                <c:pt idx="6" formatCode="General">
                  <c:v>101</c:v>
                </c:pt>
                <c:pt idx="7" formatCode="General">
                  <c:v>95</c:v>
                </c:pt>
                <c:pt idx="8" formatCode="General">
                  <c:v>95</c:v>
                </c:pt>
                <c:pt idx="9" formatCode="General">
                  <c:v>100</c:v>
                </c:pt>
                <c:pt idx="10" formatCode="General">
                  <c:v>97</c:v>
                </c:pt>
                <c:pt idx="11" formatCode="General">
                  <c:v>99</c:v>
                </c:pt>
                <c:pt idx="12" formatCode="General">
                  <c:v>106</c:v>
                </c:pt>
                <c:pt idx="13" formatCode="General">
                  <c:v>100</c:v>
                </c:pt>
                <c:pt idx="14" formatCode="General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B-F14F-BC1A-84E6D10373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выполнено % от плана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Вакцинация против дифтерии и столбняка</c:v>
                </c:pt>
                <c:pt idx="1">
                  <c:v>Ревакцинация против дифтерии и столбняка</c:v>
                </c:pt>
                <c:pt idx="2">
                  <c:v>Вакцинация против кори</c:v>
                </c:pt>
                <c:pt idx="3">
                  <c:v>Ревакцинация против кори</c:v>
                </c:pt>
                <c:pt idx="4">
                  <c:v>Вакцинация против краснухи</c:v>
                </c:pt>
                <c:pt idx="5">
                  <c:v>Ревакцинация против краснухи</c:v>
                </c:pt>
                <c:pt idx="6">
                  <c:v>Вакцинация против вирусного гепатита В</c:v>
                </c:pt>
                <c:pt idx="7">
                  <c:v>Вакцинация против вирусного гепатита А</c:v>
                </c:pt>
                <c:pt idx="8">
                  <c:v>Ревакцинация против вирусного гепатита А</c:v>
                </c:pt>
                <c:pt idx="9">
                  <c:v>Прививки против гриппа</c:v>
                </c:pt>
                <c:pt idx="10">
                  <c:v>Вакцинация против клещевого энцефалита</c:v>
                </c:pt>
                <c:pt idx="11">
                  <c:v>Ревакцинация против клещевого энцефалита</c:v>
                </c:pt>
                <c:pt idx="12">
                  <c:v>Вакцинация против пневмококковой инфекции</c:v>
                </c:pt>
                <c:pt idx="13">
                  <c:v>Ревакцинация против бешенства</c:v>
                </c:pt>
                <c:pt idx="14">
                  <c:v>Прививки против дизентерии Зонне, всего: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4.5</c:v>
                </c:pt>
                <c:pt idx="5">
                  <c:v>4.5</c:v>
                </c:pt>
                <c:pt idx="6">
                  <c:v>0</c:v>
                </c:pt>
                <c:pt idx="7">
                  <c:v>5</c:v>
                </c:pt>
                <c:pt idx="8">
                  <c:v>5</c:v>
                </c:pt>
                <c:pt idx="9">
                  <c:v>0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EB-F14F-BC1A-84E6D10373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2846336"/>
        <c:axId val="270472256"/>
      </c:barChart>
      <c:catAx>
        <c:axId val="27284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472256"/>
        <c:crosses val="autoZero"/>
        <c:auto val="1"/>
        <c:lblAlgn val="ctr"/>
        <c:lblOffset val="100"/>
        <c:noMultiLvlLbl val="0"/>
      </c:catAx>
      <c:valAx>
        <c:axId val="270472256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27284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Укомплектованность на 01.01.2026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Лист1!$A$2:$A$16</c:f>
              <c:strCache>
                <c:ptCount val="15"/>
                <c:pt idx="0">
                  <c:v>аллергологи-иммунологи</c:v>
                </c:pt>
                <c:pt idx="1">
                  <c:v>гастроэнтерологи</c:v>
                </c:pt>
                <c:pt idx="2">
                  <c:v>инфекционисты</c:v>
                </c:pt>
                <c:pt idx="3">
                  <c:v>кардиологи</c:v>
                </c:pt>
                <c:pt idx="4">
                  <c:v>колопроктологи</c:v>
                </c:pt>
                <c:pt idx="5">
                  <c:v>неврологи</c:v>
                </c:pt>
                <c:pt idx="6">
                  <c:v>общей практики (семейные врачи)</c:v>
                </c:pt>
                <c:pt idx="7">
                  <c:v>оториноларингологи</c:v>
                </c:pt>
                <c:pt idx="8">
                  <c:v>офтальмологи</c:v>
                </c:pt>
                <c:pt idx="9">
                  <c:v>пульмонологи</c:v>
                </c:pt>
                <c:pt idx="10">
                  <c:v>терапевты участковые</c:v>
                </c:pt>
                <c:pt idx="11">
                  <c:v>терапевты</c:v>
                </c:pt>
                <c:pt idx="12">
                  <c:v>урологи</c:v>
                </c:pt>
                <c:pt idx="13">
                  <c:v>хирурги</c:v>
                </c:pt>
                <c:pt idx="14">
                  <c:v>эндокринологи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6</c:v>
                </c:pt>
                <c:pt idx="4">
                  <c:v>3</c:v>
                </c:pt>
                <c:pt idx="5">
                  <c:v>9</c:v>
                </c:pt>
                <c:pt idx="6">
                  <c:v>48</c:v>
                </c:pt>
                <c:pt idx="7">
                  <c:v>12</c:v>
                </c:pt>
                <c:pt idx="8">
                  <c:v>12</c:v>
                </c:pt>
                <c:pt idx="9">
                  <c:v>1</c:v>
                </c:pt>
                <c:pt idx="10">
                  <c:v>106</c:v>
                </c:pt>
                <c:pt idx="11">
                  <c:v>24</c:v>
                </c:pt>
                <c:pt idx="12">
                  <c:v>9</c:v>
                </c:pt>
                <c:pt idx="13">
                  <c:v>13</c:v>
                </c:pt>
                <c:pt idx="1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8D-E243-8B4F-D19038BD15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Укомплектованность на 01.01.2025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Лист1!$A$2:$A$16</c:f>
              <c:strCache>
                <c:ptCount val="15"/>
                <c:pt idx="0">
                  <c:v>аллергологи-иммунологи</c:v>
                </c:pt>
                <c:pt idx="1">
                  <c:v>гастроэнтерологи</c:v>
                </c:pt>
                <c:pt idx="2">
                  <c:v>инфекционисты</c:v>
                </c:pt>
                <c:pt idx="3">
                  <c:v>кардиологи</c:v>
                </c:pt>
                <c:pt idx="4">
                  <c:v>колопроктологи</c:v>
                </c:pt>
                <c:pt idx="5">
                  <c:v>неврологи</c:v>
                </c:pt>
                <c:pt idx="6">
                  <c:v>общей практики (семейные врачи)</c:v>
                </c:pt>
                <c:pt idx="7">
                  <c:v>оториноларингологи</c:v>
                </c:pt>
                <c:pt idx="8">
                  <c:v>офтальмологи</c:v>
                </c:pt>
                <c:pt idx="9">
                  <c:v>пульмонологи</c:v>
                </c:pt>
                <c:pt idx="10">
                  <c:v>терапевты участковые</c:v>
                </c:pt>
                <c:pt idx="11">
                  <c:v>терапевты</c:v>
                </c:pt>
                <c:pt idx="12">
                  <c:v>урологи</c:v>
                </c:pt>
                <c:pt idx="13">
                  <c:v>хирурги</c:v>
                </c:pt>
                <c:pt idx="14">
                  <c:v>эндокринологи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11</c:v>
                </c:pt>
                <c:pt idx="6">
                  <c:v>32</c:v>
                </c:pt>
                <c:pt idx="7">
                  <c:v>10</c:v>
                </c:pt>
                <c:pt idx="8">
                  <c:v>11</c:v>
                </c:pt>
                <c:pt idx="9">
                  <c:v>1</c:v>
                </c:pt>
                <c:pt idx="10">
                  <c:v>79</c:v>
                </c:pt>
                <c:pt idx="12">
                  <c:v>7</c:v>
                </c:pt>
                <c:pt idx="13">
                  <c:v>10</c:v>
                </c:pt>
                <c:pt idx="1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8D-E243-8B4F-D19038BD1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9375360"/>
        <c:axId val="273901248"/>
      </c:barChart>
      <c:catAx>
        <c:axId val="27937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901248"/>
        <c:crosses val="autoZero"/>
        <c:auto val="1"/>
        <c:lblAlgn val="ctr"/>
        <c:lblOffset val="100"/>
        <c:noMultiLvlLbl val="0"/>
      </c:catAx>
      <c:valAx>
        <c:axId val="27390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937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07/relationships/hdphoto" Target="../media/hdphoto1.wdp"/><Relationship Id="rId1" Type="http://schemas.openxmlformats.org/officeDocument/2006/relationships/image" Target="../media/image18.png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07/relationships/hdphoto" Target="../media/hdphoto1.wdp"/><Relationship Id="rId1" Type="http://schemas.openxmlformats.org/officeDocument/2006/relationships/image" Target="../media/image18.png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97826-02B1-42E3-B033-C36408495BEF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B1D8E6A-359F-49F1-A635-D7AD48895B76}">
      <dgm:prSet custT="1"/>
      <dgm:spPr/>
      <dgm:t>
        <a:bodyPr/>
        <a:lstStyle/>
        <a:p>
          <a:r>
            <a:rPr lang="ru-RU" sz="2000" dirty="0"/>
            <a:t>В </a:t>
          </a:r>
          <a:r>
            <a:rPr lang="ru-RU" sz="2000" dirty="0" smtClean="0"/>
            <a:t>начале 2025 ГОДА </a:t>
          </a:r>
          <a:r>
            <a:rPr lang="ru-RU" sz="2000" dirty="0"/>
            <a:t>УСПЕШНО ЗАВЕРШИЛАСЬ РЕОРГАНИЗАЦИЯ ГБУЗ «ГП №166 ДЗМ»</a:t>
          </a:r>
          <a:endParaRPr lang="en-US" sz="2000" dirty="0"/>
        </a:p>
      </dgm:t>
    </dgm:pt>
    <dgm:pt modelId="{879F8908-9FE1-4489-8088-F8C50B9432FB}" type="parTrans" cxnId="{54FE702A-E552-4613-B1C5-BDB53999E950}">
      <dgm:prSet/>
      <dgm:spPr/>
      <dgm:t>
        <a:bodyPr/>
        <a:lstStyle/>
        <a:p>
          <a:endParaRPr lang="en-US" sz="1400"/>
        </a:p>
      </dgm:t>
    </dgm:pt>
    <dgm:pt modelId="{D61466D6-FF5E-499F-9FAF-523196FE6B98}" type="sibTrans" cxnId="{54FE702A-E552-4613-B1C5-BDB53999E950}">
      <dgm:prSet/>
      <dgm:spPr/>
      <dgm:t>
        <a:bodyPr/>
        <a:lstStyle/>
        <a:p>
          <a:endParaRPr lang="en-US" sz="1400"/>
        </a:p>
      </dgm:t>
    </dgm:pt>
    <dgm:pt modelId="{47059D50-6C83-446C-A923-27768BD3059B}">
      <dgm:prSet custT="1"/>
      <dgm:spPr/>
      <dgm:t>
        <a:bodyPr/>
        <a:lstStyle/>
        <a:p>
          <a:r>
            <a:rPr lang="ru-RU" sz="2000" dirty="0"/>
            <a:t>К ГБУЗ «ГП №166 ДЗМ» БЫЛИ ПРИСОЕДИНЕНЫ 2 ФИЛИАЛА ГБУЗ «ГП №210 ДЗМ»:</a:t>
          </a:r>
          <a:endParaRPr lang="en-US" sz="2000" dirty="0"/>
        </a:p>
      </dgm:t>
    </dgm:pt>
    <dgm:pt modelId="{3B369A38-D71E-49D6-A4C1-96AD5F617EE7}" type="parTrans" cxnId="{70A26998-0E54-4102-B906-F93F34A765B3}">
      <dgm:prSet/>
      <dgm:spPr/>
      <dgm:t>
        <a:bodyPr/>
        <a:lstStyle/>
        <a:p>
          <a:endParaRPr lang="en-US" sz="1400"/>
        </a:p>
      </dgm:t>
    </dgm:pt>
    <dgm:pt modelId="{A2B97192-E00C-4454-A7A5-0358F538F8AE}" type="sibTrans" cxnId="{70A26998-0E54-4102-B906-F93F34A765B3}">
      <dgm:prSet/>
      <dgm:spPr/>
      <dgm:t>
        <a:bodyPr/>
        <a:lstStyle/>
        <a:p>
          <a:endParaRPr lang="en-US" sz="1400"/>
        </a:p>
      </dgm:t>
    </dgm:pt>
    <dgm:pt modelId="{9291E53E-C84C-4A78-A0A9-E537400198A0}">
      <dgm:prSet custT="1"/>
      <dgm:spPr/>
      <dgm:t>
        <a:bodyPr/>
        <a:lstStyle/>
        <a:p>
          <a:r>
            <a:rPr lang="ru-RU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Бывший АЦ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: Каширское шоссе д.57 корп. 1: ФИЛИАЛ №5 «ГП №166 ДЗМ»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venir Next LT Pro"/>
            <a:ea typeface="+mn-ea"/>
            <a:cs typeface="+mn-cs"/>
          </a:endParaRPr>
        </a:p>
      </dgm:t>
    </dgm:pt>
    <dgm:pt modelId="{1862C5A1-572E-4CBD-9C63-9960227A30D7}" type="parTrans" cxnId="{86FEA11F-E70B-4A91-9069-BE75FA25F34B}">
      <dgm:prSet/>
      <dgm:spPr/>
      <dgm:t>
        <a:bodyPr/>
        <a:lstStyle/>
        <a:p>
          <a:endParaRPr lang="en-US" sz="1400"/>
        </a:p>
      </dgm:t>
    </dgm:pt>
    <dgm:pt modelId="{04D5BC89-5E4F-44B7-A0C5-60BD35A78305}" type="sibTrans" cxnId="{86FEA11F-E70B-4A91-9069-BE75FA25F34B}">
      <dgm:prSet/>
      <dgm:spPr/>
      <dgm:t>
        <a:bodyPr/>
        <a:lstStyle/>
        <a:p>
          <a:endParaRPr lang="en-US" sz="1400"/>
        </a:p>
      </dgm:t>
    </dgm:pt>
    <dgm:pt modelId="{B86C6E62-44CC-4F1A-99E3-CFF4551FA339}">
      <dgm:prSet custT="1"/>
      <dgm:spPr/>
      <dgm:t>
        <a:bodyPr/>
        <a:lstStyle/>
        <a:p>
          <a:r>
            <a:rPr lang="ru-RU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Бывший </a:t>
          </a:r>
          <a:r>
            <a:rPr lang="en-US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Ф</a:t>
          </a:r>
          <a:r>
            <a:rPr lang="ru-RU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ИЛИАЛ </a:t>
          </a:r>
          <a:r>
            <a:rPr lang="en-US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№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3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: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 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у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л.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Кошкина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 д. 21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: ФИЛИАЛ №4 «ГП №166 ДЗМ»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venir Next LT Pro"/>
            <a:ea typeface="+mn-ea"/>
            <a:cs typeface="+mn-cs"/>
          </a:endParaRPr>
        </a:p>
      </dgm:t>
    </dgm:pt>
    <dgm:pt modelId="{03149659-54E2-44BD-B7CF-A66832D1ADA4}" type="parTrans" cxnId="{EA421C36-3E95-477C-B427-DEAC326136F2}">
      <dgm:prSet/>
      <dgm:spPr/>
      <dgm:t>
        <a:bodyPr/>
        <a:lstStyle/>
        <a:p>
          <a:endParaRPr lang="ru-RU" sz="1400"/>
        </a:p>
      </dgm:t>
    </dgm:pt>
    <dgm:pt modelId="{055C1322-498C-4F78-89B5-89702229DC6B}" type="sibTrans" cxnId="{EA421C36-3E95-477C-B427-DEAC326136F2}">
      <dgm:prSet/>
      <dgm:spPr/>
      <dgm:t>
        <a:bodyPr/>
        <a:lstStyle/>
        <a:p>
          <a:endParaRPr lang="ru-RU" sz="1400"/>
        </a:p>
      </dgm:t>
    </dgm:pt>
    <dgm:pt modelId="{4EBB1AC5-AF5F-734D-B28B-1745F56BE9FE}" type="pres">
      <dgm:prSet presAssocID="{91597826-02B1-42E3-B033-C36408495B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A2D4D-EC93-A84C-B9DB-E0EDD12DD2D6}" type="pres">
      <dgm:prSet presAssocID="{1B1D8E6A-359F-49F1-A635-D7AD48895B76}" presName="parentText" presStyleLbl="node1" presStyleIdx="0" presStyleCnt="2" custScaleY="65239" custLinFactY="-26416" custLinFactNeighborX="-7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429BA-C527-3F40-BCC0-F89EC21F8756}" type="pres">
      <dgm:prSet presAssocID="{D61466D6-FF5E-499F-9FAF-523196FE6B98}" presName="spacer" presStyleCnt="0"/>
      <dgm:spPr/>
    </dgm:pt>
    <dgm:pt modelId="{671EAF4A-8E3A-A145-A7F4-687C04A5AB24}" type="pres">
      <dgm:prSet presAssocID="{47059D50-6C83-446C-A923-27768BD3059B}" presName="parentText" presStyleLbl="node1" presStyleIdx="1" presStyleCnt="2" custScaleY="68173" custLinFactNeighborY="-27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EA2B4-643E-4743-88D5-E8A0BF370A4A}" type="pres">
      <dgm:prSet presAssocID="{47059D50-6C83-446C-A923-27768BD3059B}" presName="childText" presStyleLbl="revTx" presStyleIdx="0" presStyleCnt="1" custLinFactNeighborX="846" custLinFactNeighborY="-23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E946B-61FE-9D4F-B9D1-B05F25295B38}" type="presOf" srcId="{47059D50-6C83-446C-A923-27768BD3059B}" destId="{671EAF4A-8E3A-A145-A7F4-687C04A5AB24}" srcOrd="0" destOrd="0" presId="urn:microsoft.com/office/officeart/2005/8/layout/vList2"/>
    <dgm:cxn modelId="{70A26998-0E54-4102-B906-F93F34A765B3}" srcId="{91597826-02B1-42E3-B033-C36408495BEF}" destId="{47059D50-6C83-446C-A923-27768BD3059B}" srcOrd="1" destOrd="0" parTransId="{3B369A38-D71E-49D6-A4C1-96AD5F617EE7}" sibTransId="{A2B97192-E00C-4454-A7A5-0358F538F8AE}"/>
    <dgm:cxn modelId="{54FE702A-E552-4613-B1C5-BDB53999E950}" srcId="{91597826-02B1-42E3-B033-C36408495BEF}" destId="{1B1D8E6A-359F-49F1-A635-D7AD48895B76}" srcOrd="0" destOrd="0" parTransId="{879F8908-9FE1-4489-8088-F8C50B9432FB}" sibTransId="{D61466D6-FF5E-499F-9FAF-523196FE6B98}"/>
    <dgm:cxn modelId="{93007BE7-419B-DA4C-9514-7C010A0259C1}" type="presOf" srcId="{1B1D8E6A-359F-49F1-A635-D7AD48895B76}" destId="{103A2D4D-EC93-A84C-B9DB-E0EDD12DD2D6}" srcOrd="0" destOrd="0" presId="urn:microsoft.com/office/officeart/2005/8/layout/vList2"/>
    <dgm:cxn modelId="{774AAADE-D9A3-7A41-9B38-575D2130A028}" type="presOf" srcId="{9291E53E-C84C-4A78-A0A9-E537400198A0}" destId="{D34EA2B4-643E-4743-88D5-E8A0BF370A4A}" srcOrd="0" destOrd="1" presId="urn:microsoft.com/office/officeart/2005/8/layout/vList2"/>
    <dgm:cxn modelId="{EA421C36-3E95-477C-B427-DEAC326136F2}" srcId="{47059D50-6C83-446C-A923-27768BD3059B}" destId="{B86C6E62-44CC-4F1A-99E3-CFF4551FA339}" srcOrd="0" destOrd="0" parTransId="{03149659-54E2-44BD-B7CF-A66832D1ADA4}" sibTransId="{055C1322-498C-4F78-89B5-89702229DC6B}"/>
    <dgm:cxn modelId="{86FEA11F-E70B-4A91-9069-BE75FA25F34B}" srcId="{47059D50-6C83-446C-A923-27768BD3059B}" destId="{9291E53E-C84C-4A78-A0A9-E537400198A0}" srcOrd="1" destOrd="0" parTransId="{1862C5A1-572E-4CBD-9C63-9960227A30D7}" sibTransId="{04D5BC89-5E4F-44B7-A0C5-60BD35A78305}"/>
    <dgm:cxn modelId="{A3B7CA61-4F4D-41CF-9368-B9D37C25A4AE}" type="presOf" srcId="{B86C6E62-44CC-4F1A-99E3-CFF4551FA339}" destId="{D34EA2B4-643E-4743-88D5-E8A0BF370A4A}" srcOrd="0" destOrd="0" presId="urn:microsoft.com/office/officeart/2005/8/layout/vList2"/>
    <dgm:cxn modelId="{968573DC-79F6-784E-8CA1-E833DEB3BC16}" type="presOf" srcId="{91597826-02B1-42E3-B033-C36408495BEF}" destId="{4EBB1AC5-AF5F-734D-B28B-1745F56BE9FE}" srcOrd="0" destOrd="0" presId="urn:microsoft.com/office/officeart/2005/8/layout/vList2"/>
    <dgm:cxn modelId="{F30D9504-EDA7-1C40-ABBB-18BA926157BA}" type="presParOf" srcId="{4EBB1AC5-AF5F-734D-B28B-1745F56BE9FE}" destId="{103A2D4D-EC93-A84C-B9DB-E0EDD12DD2D6}" srcOrd="0" destOrd="0" presId="urn:microsoft.com/office/officeart/2005/8/layout/vList2"/>
    <dgm:cxn modelId="{809C2948-9786-6544-8D54-0A1EC95C9D81}" type="presParOf" srcId="{4EBB1AC5-AF5F-734D-B28B-1745F56BE9FE}" destId="{0A3429BA-C527-3F40-BCC0-F89EC21F8756}" srcOrd="1" destOrd="0" presId="urn:microsoft.com/office/officeart/2005/8/layout/vList2"/>
    <dgm:cxn modelId="{9C4CB6E1-2F4B-4146-B485-A78188DB53D8}" type="presParOf" srcId="{4EBB1AC5-AF5F-734D-B28B-1745F56BE9FE}" destId="{671EAF4A-8E3A-A145-A7F4-687C04A5AB24}" srcOrd="2" destOrd="0" presId="urn:microsoft.com/office/officeart/2005/8/layout/vList2"/>
    <dgm:cxn modelId="{125820DE-214A-E24D-9325-6CC3D8AA0AB3}" type="presParOf" srcId="{4EBB1AC5-AF5F-734D-B28B-1745F56BE9FE}" destId="{D34EA2B4-643E-4743-88D5-E8A0BF370A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8058D-C423-964B-B4B0-F38747D98D2B}" type="doc">
      <dgm:prSet loTypeId="urn:microsoft.com/office/officeart/2008/layout/TitlePictureLineup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FC73DA4-C3FA-A84D-AFA6-FA9AA0E78249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Calibri" panose="020F0502020204030204" pitchFamily="34" charset="0"/>
            </a:rPr>
            <a:t>98127+24469</a:t>
          </a:r>
          <a:endParaRPr lang="ru-RU" sz="3200" b="1" dirty="0">
            <a:solidFill>
              <a:schemeClr val="accent1">
                <a:lumMod val="20000"/>
                <a:lumOff val="8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980CCEE6-0BFF-9D4C-AC02-E6DC164F0FF7}" type="parTrans" cxnId="{0080091E-E9E0-2240-BCC9-ECF94A2FD187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FBE92399-17EB-AC47-9931-66963A06B53A}" type="sibTrans" cxnId="{0080091E-E9E0-2240-BCC9-ECF94A2FD187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C60FA178-9B6C-B642-8C54-772F51EE24D3}">
      <dgm:prSet phldrT="[Текст]" custT="1"/>
      <dgm:spPr/>
      <dgm:t>
        <a:bodyPr/>
        <a:lstStyle/>
        <a:p>
          <a:pPr algn="ctr"/>
          <a:r>
            <a:rPr lang="ru-RU" sz="2000" b="0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Человек осмотрено в порядке проведения диспансеризации </a:t>
          </a:r>
          <a:r>
            <a:rPr lang="ru-RU" sz="2000" b="0" dirty="0" smtClean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и ПМО взрослого </a:t>
          </a:r>
          <a:r>
            <a:rPr lang="ru-RU" sz="2000" b="0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населения в 2025г.</a:t>
          </a:r>
        </a:p>
        <a:p>
          <a:pPr algn="ctr"/>
          <a:r>
            <a:rPr lang="ru-RU" sz="2000" b="0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Из них:</a:t>
          </a:r>
        </a:p>
        <a:p>
          <a:pPr algn="ctr"/>
          <a:r>
            <a:rPr lang="ru-RU" sz="2000" b="1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44268 старше трудоспособного возраста</a:t>
          </a:r>
        </a:p>
        <a:p>
          <a:pPr algn="ctr"/>
          <a:endParaRPr lang="ru-RU" sz="2000" b="0" dirty="0">
            <a:latin typeface="+mn-lt"/>
          </a:endParaRPr>
        </a:p>
      </dgm:t>
    </dgm:pt>
    <dgm:pt modelId="{E98D35FA-5767-8647-8022-B19ACD33AECB}" type="parTrans" cxnId="{E644ADF9-BD6B-AE45-8B37-43DC3EDB063A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134E8DB7-947E-FD46-B044-0C08AAA002FC}" type="sibTrans" cxnId="{E644ADF9-BD6B-AE45-8B37-43DC3EDB063A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0E57F093-8F55-494E-B6CF-B0EB92F91A1D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Calibri" panose="020F0502020204030204" pitchFamily="34" charset="0"/>
            </a:rPr>
            <a:t>5742</a:t>
          </a:r>
          <a:endParaRPr lang="ru-RU" sz="3200" b="1" dirty="0">
            <a:solidFill>
              <a:schemeClr val="accent1">
                <a:lumMod val="20000"/>
                <a:lumOff val="8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EBF5B92B-FF88-BD46-9462-F8C7F25F0DFD}" type="parTrans" cxnId="{4CAAFD42-2AA2-5E4A-8516-644F56737A5A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0FCC403A-3BE2-4147-A58A-9B6393021CF7}" type="sibTrans" cxnId="{4CAAFD42-2AA2-5E4A-8516-644F56737A5A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43633994-AEDE-E24F-A61A-323461E3FE53}">
      <dgm:prSet phldrT="[Текст]" custT="1"/>
      <dgm:spPr/>
      <dgm:t>
        <a:bodyPr/>
        <a:lstStyle/>
        <a:p>
          <a:pPr algn="ctr"/>
          <a:r>
            <a:rPr lang="ru-RU" sz="2000" b="0" dirty="0" smtClean="0">
              <a:latin typeface="+mn-lt"/>
            </a:rPr>
            <a:t>Периодические медицинские осмотры работающих</a:t>
          </a:r>
          <a:endParaRPr lang="ru-RU" sz="2000" b="0" dirty="0">
            <a:latin typeface="+mn-lt"/>
          </a:endParaRPr>
        </a:p>
      </dgm:t>
    </dgm:pt>
    <dgm:pt modelId="{FE2741EB-B750-224E-A1E4-F2296B17850A}" type="parTrans" cxnId="{1D2B73AD-335C-1C45-9CC5-CE36B3720F21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906DE538-A7DB-EC40-8409-A5EAA5073631}" type="sibTrans" cxnId="{1D2B73AD-335C-1C45-9CC5-CE36B3720F21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F738E9C5-D7A0-CA4E-B828-7946EC9D98FB}">
      <dgm:prSet phldrT="[Текст]" custT="1"/>
      <dgm:spPr/>
      <dgm:t>
        <a:bodyPr/>
        <a:lstStyle/>
        <a:p>
          <a:pPr algn="ctr"/>
          <a:r>
            <a:rPr lang="ru-RU" sz="32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rPr>
            <a:t>82081</a:t>
          </a:r>
          <a:endParaRPr lang="ru-RU" sz="3200" b="1" dirty="0">
            <a:solidFill>
              <a:schemeClr val="accent1">
                <a:lumMod val="20000"/>
                <a:lumOff val="8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9952C04D-080D-BC48-91DD-F2FAA6AFA2EB}" type="parTrans" cxnId="{B9E104D7-A94F-D645-AB83-8EEC94379B9F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699C7381-1CE5-0040-8A45-049044C65010}" type="sibTrans" cxnId="{B9E104D7-A94F-D645-AB83-8EEC94379B9F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FAF7ADB8-03AD-4E42-B910-CD86D4D4CE31}">
      <dgm:prSet phldrT="[Текст]" custT="1"/>
      <dgm:spPr/>
      <dgm:t>
        <a:bodyPr/>
        <a:lstStyle/>
        <a:p>
          <a:pPr algn="ctr"/>
          <a:r>
            <a:rPr lang="ru-RU" sz="2000" b="0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Человек вакцинировано согласно Национальному календарю прививок и в рамках сезонной вакцинопрофилактики в 2025г.</a:t>
          </a:r>
          <a:endParaRPr lang="ru-RU" sz="2000" b="0" dirty="0">
            <a:latin typeface="+mn-lt"/>
          </a:endParaRPr>
        </a:p>
      </dgm:t>
    </dgm:pt>
    <dgm:pt modelId="{368B53B9-AB30-8340-B63F-1B40F4995E9D}" type="parTrans" cxnId="{1DBA3FDC-8606-484D-8C16-325BB440E739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5DC88578-0647-7246-90FC-3EBEA736A697}" type="sibTrans" cxnId="{1DBA3FDC-8606-484D-8C16-325BB440E739}">
      <dgm:prSet/>
      <dgm:spPr/>
      <dgm:t>
        <a:bodyPr/>
        <a:lstStyle/>
        <a:p>
          <a:pPr algn="ctr"/>
          <a:endParaRPr lang="ru-RU" sz="2000" b="0">
            <a:latin typeface="+mn-lt"/>
          </a:endParaRPr>
        </a:p>
      </dgm:t>
    </dgm:pt>
    <dgm:pt modelId="{AD831FE3-2DDF-D444-AE69-CF4BB6906EEB}" type="pres">
      <dgm:prSet presAssocID="{B0C8058D-C423-964B-B4B0-F38747D98D2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F88B35B-986F-494A-B9BD-659C600C9A10}" type="pres">
      <dgm:prSet presAssocID="{1FC73DA4-C3FA-A84D-AFA6-FA9AA0E78249}" presName="composite" presStyleCnt="0"/>
      <dgm:spPr/>
    </dgm:pt>
    <dgm:pt modelId="{3C2F99E1-14C1-B24D-A276-D03496D9A15B}" type="pres">
      <dgm:prSet presAssocID="{1FC73DA4-C3FA-A84D-AFA6-FA9AA0E78249}" presName="Accent" presStyleLbl="alignAcc1" presStyleIdx="0" presStyleCnt="3"/>
      <dgm:spPr/>
    </dgm:pt>
    <dgm:pt modelId="{9C801DDF-A4EE-384D-AAFD-0E9731A3EE54}" type="pres">
      <dgm:prSet presAssocID="{1FC73DA4-C3FA-A84D-AFA6-FA9AA0E78249}" presName="Image" presStyleLbl="nod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935F419-3A3B-D845-B304-0F6C50BDE5D1}" type="pres">
      <dgm:prSet presAssocID="{1FC73DA4-C3FA-A84D-AFA6-FA9AA0E78249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D26E7-48B0-8A43-A131-6C67C7903287}" type="pres">
      <dgm:prSet presAssocID="{1FC73DA4-C3FA-A84D-AFA6-FA9AA0E78249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95FE9-DB2C-FD42-B6D3-38FB258B40CD}" type="pres">
      <dgm:prSet presAssocID="{FBE92399-17EB-AC47-9931-66963A06B53A}" presName="sibTrans" presStyleCnt="0"/>
      <dgm:spPr/>
    </dgm:pt>
    <dgm:pt modelId="{534CB394-9CD3-A847-809F-48852C99383E}" type="pres">
      <dgm:prSet presAssocID="{0E57F093-8F55-494E-B6CF-B0EB92F91A1D}" presName="composite" presStyleCnt="0"/>
      <dgm:spPr/>
    </dgm:pt>
    <dgm:pt modelId="{1ECC0FF2-5AFF-1845-82B3-1413F3E2142E}" type="pres">
      <dgm:prSet presAssocID="{0E57F093-8F55-494E-B6CF-B0EB92F91A1D}" presName="Accent" presStyleLbl="alignAcc1" presStyleIdx="1" presStyleCnt="3"/>
      <dgm:spPr/>
    </dgm:pt>
    <dgm:pt modelId="{C9BE9227-D409-AD47-85E7-206E29A85F6B}" type="pres">
      <dgm:prSet presAssocID="{0E57F093-8F55-494E-B6CF-B0EB92F91A1D}" presName="Image" presStyleLbl="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DE95E69-41E1-9144-B236-030AC27722BF}" type="pres">
      <dgm:prSet presAssocID="{0E57F093-8F55-494E-B6CF-B0EB92F91A1D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E2D53-9591-F64F-BD4C-2DB7AFF1792A}" type="pres">
      <dgm:prSet presAssocID="{0E57F093-8F55-494E-B6CF-B0EB92F91A1D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C0E11-664B-5940-AE94-5F7F11E07A17}" type="pres">
      <dgm:prSet presAssocID="{0FCC403A-3BE2-4147-A58A-9B6393021CF7}" presName="sibTrans" presStyleCnt="0"/>
      <dgm:spPr/>
    </dgm:pt>
    <dgm:pt modelId="{5ECE6642-C599-0344-85F2-50C67E4C64B0}" type="pres">
      <dgm:prSet presAssocID="{F738E9C5-D7A0-CA4E-B828-7946EC9D98FB}" presName="composite" presStyleCnt="0"/>
      <dgm:spPr/>
    </dgm:pt>
    <dgm:pt modelId="{7FAF970A-4364-474B-8C52-348CBEF22906}" type="pres">
      <dgm:prSet presAssocID="{F738E9C5-D7A0-CA4E-B828-7946EC9D98FB}" presName="Accent" presStyleLbl="alignAcc1" presStyleIdx="2" presStyleCnt="3"/>
      <dgm:spPr/>
    </dgm:pt>
    <dgm:pt modelId="{D2556996-2049-9D43-A11C-C4D1871E2D14}" type="pres">
      <dgm:prSet presAssocID="{F738E9C5-D7A0-CA4E-B828-7946EC9D98FB}" presName="Image" presStyleLbl="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12000" b="-12000"/>
          </a:stretch>
        </a:blipFill>
      </dgm:spPr>
    </dgm:pt>
    <dgm:pt modelId="{798FB996-57E9-244F-9F47-4CA6F1FB229E}" type="pres">
      <dgm:prSet presAssocID="{F738E9C5-D7A0-CA4E-B828-7946EC9D98FB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F9F3F-2A1B-CE4F-B90D-D688073E0BF5}" type="pres">
      <dgm:prSet presAssocID="{F738E9C5-D7A0-CA4E-B828-7946EC9D98FB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19644-A448-EE49-B993-81C4B8202DCB}" type="presOf" srcId="{0E57F093-8F55-494E-B6CF-B0EB92F91A1D}" destId="{285E2D53-9591-F64F-BD4C-2DB7AFF1792A}" srcOrd="0" destOrd="0" presId="urn:microsoft.com/office/officeart/2008/layout/TitlePictureLineup"/>
    <dgm:cxn modelId="{1DBA3FDC-8606-484D-8C16-325BB440E739}" srcId="{F738E9C5-D7A0-CA4E-B828-7946EC9D98FB}" destId="{FAF7ADB8-03AD-4E42-B910-CD86D4D4CE31}" srcOrd="0" destOrd="0" parTransId="{368B53B9-AB30-8340-B63F-1B40F4995E9D}" sibTransId="{5DC88578-0647-7246-90FC-3EBEA736A697}"/>
    <dgm:cxn modelId="{0080091E-E9E0-2240-BCC9-ECF94A2FD187}" srcId="{B0C8058D-C423-964B-B4B0-F38747D98D2B}" destId="{1FC73DA4-C3FA-A84D-AFA6-FA9AA0E78249}" srcOrd="0" destOrd="0" parTransId="{980CCEE6-0BFF-9D4C-AC02-E6DC164F0FF7}" sibTransId="{FBE92399-17EB-AC47-9931-66963A06B53A}"/>
    <dgm:cxn modelId="{9AB37FDD-40CA-674A-AC76-845F7D77E599}" type="presOf" srcId="{C60FA178-9B6C-B642-8C54-772F51EE24D3}" destId="{3935F419-3A3B-D845-B304-0F6C50BDE5D1}" srcOrd="0" destOrd="0" presId="urn:microsoft.com/office/officeart/2008/layout/TitlePictureLineup"/>
    <dgm:cxn modelId="{0B461A2A-65DF-414B-8273-739DB8FF8E10}" type="presOf" srcId="{F738E9C5-D7A0-CA4E-B828-7946EC9D98FB}" destId="{067F9F3F-2A1B-CE4F-B90D-D688073E0BF5}" srcOrd="0" destOrd="0" presId="urn:microsoft.com/office/officeart/2008/layout/TitlePictureLineup"/>
    <dgm:cxn modelId="{7414BB48-F064-2443-9727-E7A6FD53306F}" type="presOf" srcId="{FAF7ADB8-03AD-4E42-B910-CD86D4D4CE31}" destId="{798FB996-57E9-244F-9F47-4CA6F1FB229E}" srcOrd="0" destOrd="0" presId="urn:microsoft.com/office/officeart/2008/layout/TitlePictureLineup"/>
    <dgm:cxn modelId="{E644ADF9-BD6B-AE45-8B37-43DC3EDB063A}" srcId="{1FC73DA4-C3FA-A84D-AFA6-FA9AA0E78249}" destId="{C60FA178-9B6C-B642-8C54-772F51EE24D3}" srcOrd="0" destOrd="0" parTransId="{E98D35FA-5767-8647-8022-B19ACD33AECB}" sibTransId="{134E8DB7-947E-FD46-B044-0C08AAA002FC}"/>
    <dgm:cxn modelId="{1D2B73AD-335C-1C45-9CC5-CE36B3720F21}" srcId="{0E57F093-8F55-494E-B6CF-B0EB92F91A1D}" destId="{43633994-AEDE-E24F-A61A-323461E3FE53}" srcOrd="0" destOrd="0" parTransId="{FE2741EB-B750-224E-A1E4-F2296B17850A}" sibTransId="{906DE538-A7DB-EC40-8409-A5EAA5073631}"/>
    <dgm:cxn modelId="{50085B73-B306-8046-8E3B-F7147B5FCF53}" type="presOf" srcId="{B0C8058D-C423-964B-B4B0-F38747D98D2B}" destId="{AD831FE3-2DDF-D444-AE69-CF4BB6906EEB}" srcOrd="0" destOrd="0" presId="urn:microsoft.com/office/officeart/2008/layout/TitlePictureLineup"/>
    <dgm:cxn modelId="{B9E104D7-A94F-D645-AB83-8EEC94379B9F}" srcId="{B0C8058D-C423-964B-B4B0-F38747D98D2B}" destId="{F738E9C5-D7A0-CA4E-B828-7946EC9D98FB}" srcOrd="2" destOrd="0" parTransId="{9952C04D-080D-BC48-91DD-F2FAA6AFA2EB}" sibTransId="{699C7381-1CE5-0040-8A45-049044C65010}"/>
    <dgm:cxn modelId="{1A02B3E5-DA27-B846-9D10-A0253C9855EA}" type="presOf" srcId="{1FC73DA4-C3FA-A84D-AFA6-FA9AA0E78249}" destId="{A3DD26E7-48B0-8A43-A131-6C67C7903287}" srcOrd="0" destOrd="0" presId="urn:microsoft.com/office/officeart/2008/layout/TitlePictureLineup"/>
    <dgm:cxn modelId="{4CAAFD42-2AA2-5E4A-8516-644F56737A5A}" srcId="{B0C8058D-C423-964B-B4B0-F38747D98D2B}" destId="{0E57F093-8F55-494E-B6CF-B0EB92F91A1D}" srcOrd="1" destOrd="0" parTransId="{EBF5B92B-FF88-BD46-9462-F8C7F25F0DFD}" sibTransId="{0FCC403A-3BE2-4147-A58A-9B6393021CF7}"/>
    <dgm:cxn modelId="{56F3C311-EDF5-F243-8C52-FE3FEAD83A0C}" type="presOf" srcId="{43633994-AEDE-E24F-A61A-323461E3FE53}" destId="{9DE95E69-41E1-9144-B236-030AC27722BF}" srcOrd="0" destOrd="0" presId="urn:microsoft.com/office/officeart/2008/layout/TitlePictureLineup"/>
    <dgm:cxn modelId="{FC87F8EA-93EE-5F43-A8AA-13BBB0285900}" type="presParOf" srcId="{AD831FE3-2DDF-D444-AE69-CF4BB6906EEB}" destId="{0F88B35B-986F-494A-B9BD-659C600C9A10}" srcOrd="0" destOrd="0" presId="urn:microsoft.com/office/officeart/2008/layout/TitlePictureLineup"/>
    <dgm:cxn modelId="{32B51F47-4361-554B-97E9-800A7708AF28}" type="presParOf" srcId="{0F88B35B-986F-494A-B9BD-659C600C9A10}" destId="{3C2F99E1-14C1-B24D-A276-D03496D9A15B}" srcOrd="0" destOrd="0" presId="urn:microsoft.com/office/officeart/2008/layout/TitlePictureLineup"/>
    <dgm:cxn modelId="{5EDC9F27-9A31-0B4B-B73C-D7922164A773}" type="presParOf" srcId="{0F88B35B-986F-494A-B9BD-659C600C9A10}" destId="{9C801DDF-A4EE-384D-AAFD-0E9731A3EE54}" srcOrd="1" destOrd="0" presId="urn:microsoft.com/office/officeart/2008/layout/TitlePictureLineup"/>
    <dgm:cxn modelId="{59BAB73C-3A08-2044-B35D-8A08DAF4F891}" type="presParOf" srcId="{0F88B35B-986F-494A-B9BD-659C600C9A10}" destId="{3935F419-3A3B-D845-B304-0F6C50BDE5D1}" srcOrd="2" destOrd="0" presId="urn:microsoft.com/office/officeart/2008/layout/TitlePictureLineup"/>
    <dgm:cxn modelId="{F03339D3-3BA7-0C44-B9A9-5D957A465794}" type="presParOf" srcId="{0F88B35B-986F-494A-B9BD-659C600C9A10}" destId="{A3DD26E7-48B0-8A43-A131-6C67C7903287}" srcOrd="3" destOrd="0" presId="urn:microsoft.com/office/officeart/2008/layout/TitlePictureLineup"/>
    <dgm:cxn modelId="{E400A55B-D5EE-074E-905F-F11147FB6383}" type="presParOf" srcId="{AD831FE3-2DDF-D444-AE69-CF4BB6906EEB}" destId="{07E95FE9-DB2C-FD42-B6D3-38FB258B40CD}" srcOrd="1" destOrd="0" presId="urn:microsoft.com/office/officeart/2008/layout/TitlePictureLineup"/>
    <dgm:cxn modelId="{7D0353E9-AA8D-9246-B13E-C663980A8752}" type="presParOf" srcId="{AD831FE3-2DDF-D444-AE69-CF4BB6906EEB}" destId="{534CB394-9CD3-A847-809F-48852C99383E}" srcOrd="2" destOrd="0" presId="urn:microsoft.com/office/officeart/2008/layout/TitlePictureLineup"/>
    <dgm:cxn modelId="{A2E69F33-FA4F-6749-ABA2-CC2AFB3FA7DA}" type="presParOf" srcId="{534CB394-9CD3-A847-809F-48852C99383E}" destId="{1ECC0FF2-5AFF-1845-82B3-1413F3E2142E}" srcOrd="0" destOrd="0" presId="urn:microsoft.com/office/officeart/2008/layout/TitlePictureLineup"/>
    <dgm:cxn modelId="{3C948132-5661-094D-9E0D-BCD0409C046F}" type="presParOf" srcId="{534CB394-9CD3-A847-809F-48852C99383E}" destId="{C9BE9227-D409-AD47-85E7-206E29A85F6B}" srcOrd="1" destOrd="0" presId="urn:microsoft.com/office/officeart/2008/layout/TitlePictureLineup"/>
    <dgm:cxn modelId="{4246EB63-6620-604C-A35B-C2010264D0D4}" type="presParOf" srcId="{534CB394-9CD3-A847-809F-48852C99383E}" destId="{9DE95E69-41E1-9144-B236-030AC27722BF}" srcOrd="2" destOrd="0" presId="urn:microsoft.com/office/officeart/2008/layout/TitlePictureLineup"/>
    <dgm:cxn modelId="{FE48A03C-1682-B549-9001-95EDD85FFA6A}" type="presParOf" srcId="{534CB394-9CD3-A847-809F-48852C99383E}" destId="{285E2D53-9591-F64F-BD4C-2DB7AFF1792A}" srcOrd="3" destOrd="0" presId="urn:microsoft.com/office/officeart/2008/layout/TitlePictureLineup"/>
    <dgm:cxn modelId="{E365D84D-1509-7541-A734-27A9891B4CA1}" type="presParOf" srcId="{AD831FE3-2DDF-D444-AE69-CF4BB6906EEB}" destId="{2EDC0E11-664B-5940-AE94-5F7F11E07A17}" srcOrd="3" destOrd="0" presId="urn:microsoft.com/office/officeart/2008/layout/TitlePictureLineup"/>
    <dgm:cxn modelId="{767E0836-5D01-B74F-98BA-E56C745D6488}" type="presParOf" srcId="{AD831FE3-2DDF-D444-AE69-CF4BB6906EEB}" destId="{5ECE6642-C599-0344-85F2-50C67E4C64B0}" srcOrd="4" destOrd="0" presId="urn:microsoft.com/office/officeart/2008/layout/TitlePictureLineup"/>
    <dgm:cxn modelId="{B17137E1-B9F4-1B4C-8EBC-60F6DB337479}" type="presParOf" srcId="{5ECE6642-C599-0344-85F2-50C67E4C64B0}" destId="{7FAF970A-4364-474B-8C52-348CBEF22906}" srcOrd="0" destOrd="0" presId="urn:microsoft.com/office/officeart/2008/layout/TitlePictureLineup"/>
    <dgm:cxn modelId="{F74C5E94-992F-284F-9A36-0C3161A122FC}" type="presParOf" srcId="{5ECE6642-C599-0344-85F2-50C67E4C64B0}" destId="{D2556996-2049-9D43-A11C-C4D1871E2D14}" srcOrd="1" destOrd="0" presId="urn:microsoft.com/office/officeart/2008/layout/TitlePictureLineup"/>
    <dgm:cxn modelId="{0DA0B11F-2FEB-804E-8914-2E0978E36C56}" type="presParOf" srcId="{5ECE6642-C599-0344-85F2-50C67E4C64B0}" destId="{798FB996-57E9-244F-9F47-4CA6F1FB229E}" srcOrd="2" destOrd="0" presId="urn:microsoft.com/office/officeart/2008/layout/TitlePictureLineup"/>
    <dgm:cxn modelId="{E47C7EC7-3DB5-CC49-8BAB-895760E302D0}" type="presParOf" srcId="{5ECE6642-C599-0344-85F2-50C67E4C64B0}" destId="{067F9F3F-2A1B-CE4F-B90D-D688073E0BF5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844AC-0459-EA48-91F7-258F04FFFB96}" type="doc">
      <dgm:prSet loTypeId="urn:microsoft.com/office/officeart/2005/8/layout/cycle6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730FB1-8814-D747-90D1-21B9035FF725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>
              <a:effectLst/>
            </a:rPr>
            <a:t>Обеспечено рецептов</a:t>
          </a:r>
          <a:endParaRPr lang="ru-RU" dirty="0"/>
        </a:p>
      </dgm:t>
    </dgm:pt>
    <dgm:pt modelId="{35E4AA3D-52CF-E442-8EB1-6F4C4F17882B}" type="parTrans" cxnId="{24F4B85B-1C22-B747-A2CC-B7C1861DEFBC}">
      <dgm:prSet/>
      <dgm:spPr/>
      <dgm:t>
        <a:bodyPr/>
        <a:lstStyle/>
        <a:p>
          <a:endParaRPr lang="ru-RU"/>
        </a:p>
      </dgm:t>
    </dgm:pt>
    <dgm:pt modelId="{2C6279AE-A880-294E-B965-3337C94AB3FD}" type="sibTrans" cxnId="{24F4B85B-1C22-B747-A2CC-B7C1861DEFBC}">
      <dgm:prSet/>
      <dgm:spPr/>
      <dgm:t>
        <a:bodyPr/>
        <a:lstStyle/>
        <a:p>
          <a:endParaRPr lang="ru-RU"/>
        </a:p>
      </dgm:t>
    </dgm:pt>
    <dgm:pt modelId="{37ACD43A-9D03-0A40-9668-2416694C55C5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>
              <a:effectLst/>
            </a:rPr>
            <a:t>763 469 штук</a:t>
          </a:r>
          <a:endParaRPr lang="ru-RU" dirty="0"/>
        </a:p>
      </dgm:t>
    </dgm:pt>
    <dgm:pt modelId="{3AB7D907-928A-F94A-8F07-2429A5EE35F5}" type="parTrans" cxnId="{BC234811-5460-B149-8C46-739ABA45AD90}">
      <dgm:prSet/>
      <dgm:spPr/>
      <dgm:t>
        <a:bodyPr/>
        <a:lstStyle/>
        <a:p>
          <a:endParaRPr lang="ru-RU"/>
        </a:p>
      </dgm:t>
    </dgm:pt>
    <dgm:pt modelId="{E0F77C91-AE82-0C49-8B2E-DC5D3DE81F81}" type="sibTrans" cxnId="{BC234811-5460-B149-8C46-739ABA45AD90}">
      <dgm:prSet/>
      <dgm:spPr/>
      <dgm:t>
        <a:bodyPr/>
        <a:lstStyle/>
        <a:p>
          <a:endParaRPr lang="ru-RU"/>
        </a:p>
      </dgm:t>
    </dgm:pt>
    <dgm:pt modelId="{F082C572-3C54-094F-9436-D887E2758B6E}">
      <dgm:prSet phldrT="[Текст]"/>
      <dgm:spPr/>
      <dgm:t>
        <a:bodyPr/>
        <a:lstStyle/>
        <a:p>
          <a:r>
            <a:rPr lang="ru-RU" b="0"/>
            <a:t>На сумму</a:t>
          </a:r>
          <a:endParaRPr lang="ru-RU" dirty="0"/>
        </a:p>
      </dgm:t>
    </dgm:pt>
    <dgm:pt modelId="{8C2DA60A-4665-D044-AA87-D7CB80584E81}" type="parTrans" cxnId="{7FAF4762-F856-6B4F-9498-5B6FB76CABAB}">
      <dgm:prSet/>
      <dgm:spPr/>
      <dgm:t>
        <a:bodyPr/>
        <a:lstStyle/>
        <a:p>
          <a:endParaRPr lang="ru-RU"/>
        </a:p>
      </dgm:t>
    </dgm:pt>
    <dgm:pt modelId="{682DB4D5-0FAF-5344-BCB5-B6D3EC9EAC25}" type="sibTrans" cxnId="{7FAF4762-F856-6B4F-9498-5B6FB76CABAB}">
      <dgm:prSet/>
      <dgm:spPr/>
      <dgm:t>
        <a:bodyPr/>
        <a:lstStyle/>
        <a:p>
          <a:endParaRPr lang="ru-RU"/>
        </a:p>
      </dgm:t>
    </dgm:pt>
    <dgm:pt modelId="{42EF67DC-7336-7F40-AE2D-1E6B4E559317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>
              <a:effectLst/>
            </a:rPr>
            <a:t>482 204 910 рублей</a:t>
          </a:r>
          <a:endParaRPr lang="ru-RU" dirty="0"/>
        </a:p>
      </dgm:t>
    </dgm:pt>
    <dgm:pt modelId="{4CF1C950-7CE8-1342-BCB1-07527156DD81}" type="parTrans" cxnId="{A1E8F68F-7D14-5240-82D8-BB1A7BEEEAC4}">
      <dgm:prSet/>
      <dgm:spPr/>
      <dgm:t>
        <a:bodyPr/>
        <a:lstStyle/>
        <a:p>
          <a:endParaRPr lang="ru-RU"/>
        </a:p>
      </dgm:t>
    </dgm:pt>
    <dgm:pt modelId="{67352EFC-55EC-DF49-818D-CFEEDBEF519E}" type="sibTrans" cxnId="{A1E8F68F-7D14-5240-82D8-BB1A7BEEEAC4}">
      <dgm:prSet/>
      <dgm:spPr/>
      <dgm:t>
        <a:bodyPr/>
        <a:lstStyle/>
        <a:p>
          <a:endParaRPr lang="ru-RU"/>
        </a:p>
      </dgm:t>
    </dgm:pt>
    <dgm:pt modelId="{802B52B4-7D5D-F342-8608-A72C1F565D2C}" type="pres">
      <dgm:prSet presAssocID="{319844AC-0459-EA48-91F7-258F04FFFB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2F64E-1C58-A644-9C18-9EF225522D0C}" type="pres">
      <dgm:prSet presAssocID="{A7730FB1-8814-D747-90D1-21B9035FF72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44916-BDA2-3C4C-A12F-31F8AEEC7313}" type="pres">
      <dgm:prSet presAssocID="{A7730FB1-8814-D747-90D1-21B9035FF725}" presName="spNode" presStyleCnt="0"/>
      <dgm:spPr/>
    </dgm:pt>
    <dgm:pt modelId="{4F83C78B-F4F5-5346-9BB0-555840A6F3DB}" type="pres">
      <dgm:prSet presAssocID="{2C6279AE-A880-294E-B965-3337C94AB3FD}" presName="sibTrans" presStyleLbl="sibTrans1D1" presStyleIdx="0" presStyleCnt="2"/>
      <dgm:spPr/>
      <dgm:t>
        <a:bodyPr/>
        <a:lstStyle/>
        <a:p>
          <a:endParaRPr lang="ru-RU"/>
        </a:p>
      </dgm:t>
    </dgm:pt>
    <dgm:pt modelId="{6DBED3D3-9572-B64D-B279-F6A15E5C0F63}" type="pres">
      <dgm:prSet presAssocID="{F082C572-3C54-094F-9436-D887E2758B6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34C27-CF0D-D144-A51D-A021D9A75A4B}" type="pres">
      <dgm:prSet presAssocID="{F082C572-3C54-094F-9436-D887E2758B6E}" presName="spNode" presStyleCnt="0"/>
      <dgm:spPr/>
    </dgm:pt>
    <dgm:pt modelId="{C0F78BA3-CBB3-0645-B19C-CEEF048B627F}" type="pres">
      <dgm:prSet presAssocID="{682DB4D5-0FAF-5344-BCB5-B6D3EC9EAC25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4E1A7987-5037-7748-B2D4-D83335381241}" type="presOf" srcId="{F082C572-3C54-094F-9436-D887E2758B6E}" destId="{6DBED3D3-9572-B64D-B279-F6A15E5C0F63}" srcOrd="0" destOrd="0" presId="urn:microsoft.com/office/officeart/2005/8/layout/cycle6"/>
    <dgm:cxn modelId="{BC234811-5460-B149-8C46-739ABA45AD90}" srcId="{A7730FB1-8814-D747-90D1-21B9035FF725}" destId="{37ACD43A-9D03-0A40-9668-2416694C55C5}" srcOrd="0" destOrd="0" parTransId="{3AB7D907-928A-F94A-8F07-2429A5EE35F5}" sibTransId="{E0F77C91-AE82-0C49-8B2E-DC5D3DE81F81}"/>
    <dgm:cxn modelId="{140D56AE-903F-E14F-8330-66A0FA674156}" type="presOf" srcId="{42EF67DC-7336-7F40-AE2D-1E6B4E559317}" destId="{6DBED3D3-9572-B64D-B279-F6A15E5C0F63}" srcOrd="0" destOrd="1" presId="urn:microsoft.com/office/officeart/2005/8/layout/cycle6"/>
    <dgm:cxn modelId="{E0EBAB13-0FBE-B14C-AD25-9AC3C7E35C50}" type="presOf" srcId="{319844AC-0459-EA48-91F7-258F04FFFB96}" destId="{802B52B4-7D5D-F342-8608-A72C1F565D2C}" srcOrd="0" destOrd="0" presId="urn:microsoft.com/office/officeart/2005/8/layout/cycle6"/>
    <dgm:cxn modelId="{8FCB2EE3-D732-D849-900E-DC8B98854EE6}" type="presOf" srcId="{2C6279AE-A880-294E-B965-3337C94AB3FD}" destId="{4F83C78B-F4F5-5346-9BB0-555840A6F3DB}" srcOrd="0" destOrd="0" presId="urn:microsoft.com/office/officeart/2005/8/layout/cycle6"/>
    <dgm:cxn modelId="{A1E8F68F-7D14-5240-82D8-BB1A7BEEEAC4}" srcId="{F082C572-3C54-094F-9436-D887E2758B6E}" destId="{42EF67DC-7336-7F40-AE2D-1E6B4E559317}" srcOrd="0" destOrd="0" parTransId="{4CF1C950-7CE8-1342-BCB1-07527156DD81}" sibTransId="{67352EFC-55EC-DF49-818D-CFEEDBEF519E}"/>
    <dgm:cxn modelId="{24F4B85B-1C22-B747-A2CC-B7C1861DEFBC}" srcId="{319844AC-0459-EA48-91F7-258F04FFFB96}" destId="{A7730FB1-8814-D747-90D1-21B9035FF725}" srcOrd="0" destOrd="0" parTransId="{35E4AA3D-52CF-E442-8EB1-6F4C4F17882B}" sibTransId="{2C6279AE-A880-294E-B965-3337C94AB3FD}"/>
    <dgm:cxn modelId="{7FAF4762-F856-6B4F-9498-5B6FB76CABAB}" srcId="{319844AC-0459-EA48-91F7-258F04FFFB96}" destId="{F082C572-3C54-094F-9436-D887E2758B6E}" srcOrd="1" destOrd="0" parTransId="{8C2DA60A-4665-D044-AA87-D7CB80584E81}" sibTransId="{682DB4D5-0FAF-5344-BCB5-B6D3EC9EAC25}"/>
    <dgm:cxn modelId="{4200369C-B901-BF4D-B6C4-56B98629E1C8}" type="presOf" srcId="{682DB4D5-0FAF-5344-BCB5-B6D3EC9EAC25}" destId="{C0F78BA3-CBB3-0645-B19C-CEEF048B627F}" srcOrd="0" destOrd="0" presId="urn:microsoft.com/office/officeart/2005/8/layout/cycle6"/>
    <dgm:cxn modelId="{54BBF5A9-E54A-2B42-8282-D3B1767C9F13}" type="presOf" srcId="{A7730FB1-8814-D747-90D1-21B9035FF725}" destId="{92B2F64E-1C58-A644-9C18-9EF225522D0C}" srcOrd="0" destOrd="0" presId="urn:microsoft.com/office/officeart/2005/8/layout/cycle6"/>
    <dgm:cxn modelId="{68D39D26-E630-DB49-8250-C7536BE02F66}" type="presOf" srcId="{37ACD43A-9D03-0A40-9668-2416694C55C5}" destId="{92B2F64E-1C58-A644-9C18-9EF225522D0C}" srcOrd="0" destOrd="1" presId="urn:microsoft.com/office/officeart/2005/8/layout/cycle6"/>
    <dgm:cxn modelId="{67699724-5E23-304D-9F0A-4CDBB72D95C0}" type="presParOf" srcId="{802B52B4-7D5D-F342-8608-A72C1F565D2C}" destId="{92B2F64E-1C58-A644-9C18-9EF225522D0C}" srcOrd="0" destOrd="0" presId="urn:microsoft.com/office/officeart/2005/8/layout/cycle6"/>
    <dgm:cxn modelId="{0122D05F-598D-FF4F-84BC-66F2FDF354CF}" type="presParOf" srcId="{802B52B4-7D5D-F342-8608-A72C1F565D2C}" destId="{B1744916-BDA2-3C4C-A12F-31F8AEEC7313}" srcOrd="1" destOrd="0" presId="urn:microsoft.com/office/officeart/2005/8/layout/cycle6"/>
    <dgm:cxn modelId="{B51417B0-1C92-6D48-89ED-FB3731498751}" type="presParOf" srcId="{802B52B4-7D5D-F342-8608-A72C1F565D2C}" destId="{4F83C78B-F4F5-5346-9BB0-555840A6F3DB}" srcOrd="2" destOrd="0" presId="urn:microsoft.com/office/officeart/2005/8/layout/cycle6"/>
    <dgm:cxn modelId="{1329FBAF-16B7-8240-9192-432B7D3D457D}" type="presParOf" srcId="{802B52B4-7D5D-F342-8608-A72C1F565D2C}" destId="{6DBED3D3-9572-B64D-B279-F6A15E5C0F63}" srcOrd="3" destOrd="0" presId="urn:microsoft.com/office/officeart/2005/8/layout/cycle6"/>
    <dgm:cxn modelId="{0AC337EA-6559-FF45-8960-7B67D4DC3D86}" type="presParOf" srcId="{802B52B4-7D5D-F342-8608-A72C1F565D2C}" destId="{C1F34C27-CF0D-D144-A51D-A021D9A75A4B}" srcOrd="4" destOrd="0" presId="urn:microsoft.com/office/officeart/2005/8/layout/cycle6"/>
    <dgm:cxn modelId="{9F940B20-C952-FA45-8457-9F01B44C90F6}" type="presParOf" srcId="{802B52B4-7D5D-F342-8608-A72C1F565D2C}" destId="{C0F78BA3-CBB3-0645-B19C-CEEF048B627F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29FAC1-0F73-4EB4-910B-0D8C8E5B212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7CCE2767-7DFB-46F3-BDAB-FB9D7BCD1EAF}">
      <dgm:prSet phldrT="[Text]" phldr="0" custT="1"/>
      <dgm:spPr/>
      <dgm:t>
        <a:bodyPr rtlCol="0"/>
        <a:lstStyle/>
        <a:p>
          <a:pPr algn="ctr" rtl="0">
            <a:buNone/>
          </a:pPr>
          <a:r>
            <a:rPr lang="ru-RU" sz="2600" b="1" noProof="0" smtClean="0">
              <a:latin typeface="+mn-lt"/>
              <a:cs typeface="Calibri" panose="020F0502020204030204" pitchFamily="34" charset="0"/>
            </a:rPr>
            <a:t>ВРАЧИ</a:t>
          </a:r>
          <a:endParaRPr lang="ru-RU" sz="2600" b="1" noProof="0" dirty="0">
            <a:latin typeface="+mn-lt"/>
            <a:cs typeface="Calibri" panose="020F0502020204030204" pitchFamily="34" charset="0"/>
          </a:endParaRPr>
        </a:p>
      </dgm:t>
    </dgm:pt>
    <dgm:pt modelId="{5294CFE8-EF27-4616-A80D-A3F1503BD2CB}" type="parTrans" cxnId="{64E91B4D-44D7-4734-B674-F5737199F55D}">
      <dgm:prSet/>
      <dgm:spPr/>
      <dgm:t>
        <a:bodyPr rtlCol="0"/>
        <a:lstStyle/>
        <a:p>
          <a:pPr algn="ctr" rtl="0"/>
          <a:endParaRPr lang="ru-RU" sz="2600" b="1" noProof="0" dirty="0">
            <a:latin typeface="+mn-lt"/>
            <a:cs typeface="Calibri" panose="020F0502020204030204" pitchFamily="34" charset="0"/>
          </a:endParaRPr>
        </a:p>
      </dgm:t>
    </dgm:pt>
    <dgm:pt modelId="{D9162ADA-8FE8-4EBD-BFAE-B26CF9F24DB9}" type="sibTrans" cxnId="{64E91B4D-44D7-4734-B674-F5737199F55D}">
      <dgm:prSet/>
      <dgm:spPr/>
      <dgm:t>
        <a:bodyPr rtlCol="0"/>
        <a:lstStyle/>
        <a:p>
          <a:pPr algn="ctr" rtl="0"/>
          <a:endParaRPr lang="ru-RU" sz="2600" b="1" noProof="0" dirty="0">
            <a:latin typeface="+mn-lt"/>
            <a:cs typeface="Calibri" panose="020F0502020204030204" pitchFamily="34" charset="0"/>
          </a:endParaRPr>
        </a:p>
      </dgm:t>
    </dgm:pt>
    <dgm:pt modelId="{447F7510-0C07-4E69-8782-D26C0FCE58E2}">
      <dgm:prSet phldrT="[Text]" phldr="0" custT="1"/>
      <dgm:spPr/>
      <dgm:t>
        <a:bodyPr rtlCol="0"/>
        <a:lstStyle/>
        <a:p>
          <a:pPr algn="ctr" rtl="0">
            <a:buNone/>
          </a:pPr>
          <a:r>
            <a:rPr lang="ru-RU" sz="2600" b="1" noProof="0" dirty="0">
              <a:latin typeface="+mn-lt"/>
              <a:cs typeface="Calibri" panose="020F0502020204030204" pitchFamily="34" charset="0"/>
            </a:rPr>
            <a:t>СРЕДНИЙ МЕДИЦИНСКИЙ ПЕРСОНАЛ</a:t>
          </a:r>
        </a:p>
      </dgm:t>
    </dgm:pt>
    <dgm:pt modelId="{B3B19786-285F-4AA8-AF17-089EBDCFD98C}" type="parTrans" cxnId="{F2DB0289-DF4E-4918-8714-E6583563E90D}">
      <dgm:prSet/>
      <dgm:spPr/>
      <dgm:t>
        <a:bodyPr rtlCol="0"/>
        <a:lstStyle/>
        <a:p>
          <a:pPr algn="ctr" rtl="0"/>
          <a:endParaRPr lang="ru-RU" sz="2600" b="1" noProof="0" dirty="0">
            <a:latin typeface="+mn-lt"/>
            <a:cs typeface="Calibri" panose="020F0502020204030204" pitchFamily="34" charset="0"/>
          </a:endParaRPr>
        </a:p>
      </dgm:t>
    </dgm:pt>
    <dgm:pt modelId="{ABD82E31-9E66-4796-A3A9-A1C7B4CC5E9B}" type="sibTrans" cxnId="{F2DB0289-DF4E-4918-8714-E6583563E90D}">
      <dgm:prSet/>
      <dgm:spPr/>
      <dgm:t>
        <a:bodyPr rtlCol="0"/>
        <a:lstStyle/>
        <a:p>
          <a:pPr algn="ctr" rtl="0"/>
          <a:endParaRPr lang="ru-RU" sz="2600" b="1" noProof="0" dirty="0">
            <a:latin typeface="+mn-lt"/>
            <a:cs typeface="Calibri" panose="020F0502020204030204" pitchFamily="34" charset="0"/>
          </a:endParaRPr>
        </a:p>
      </dgm:t>
    </dgm:pt>
    <dgm:pt modelId="{4F894C99-4792-4C7F-A316-39D171A037DE}">
      <dgm:prSet phldrT="[Text]" phldr="0" custT="1"/>
      <dgm:spPr/>
      <dgm:t>
        <a:bodyPr rtlCol="0"/>
        <a:lstStyle/>
        <a:p>
          <a:pPr algn="ctr" rtl="0">
            <a:buNone/>
          </a:pPr>
          <a:r>
            <a:rPr lang="ru-RU" sz="2600" b="1" noProof="0" dirty="0">
              <a:latin typeface="+mn-lt"/>
              <a:cs typeface="Calibri" panose="020F0502020204030204" pitchFamily="34" charset="0"/>
            </a:rPr>
            <a:t>ПРОЧИЙ ПЕРСОНАЛ</a:t>
          </a:r>
        </a:p>
        <a:p>
          <a:pPr algn="ctr" rtl="0">
            <a:buNone/>
          </a:pPr>
          <a:r>
            <a:rPr lang="ru-RU" sz="2000" b="1" noProof="0" dirty="0">
              <a:solidFill>
                <a:schemeClr val="accent2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Укомплектованность 96%</a:t>
          </a:r>
          <a:endParaRPr lang="ru-RU" sz="2000" b="1" noProof="0" dirty="0">
            <a:latin typeface="+mn-lt"/>
            <a:cs typeface="Calibri" panose="020F0502020204030204" pitchFamily="34" charset="0"/>
          </a:endParaRPr>
        </a:p>
      </dgm:t>
    </dgm:pt>
    <dgm:pt modelId="{9D42B390-E84B-4E50-8B8F-4FA99F14DB97}" type="sibTrans" cxnId="{B01E5BCB-D5FA-468B-9179-593724FB5648}">
      <dgm:prSet/>
      <dgm:spPr/>
      <dgm:t>
        <a:bodyPr rtlCol="0"/>
        <a:lstStyle/>
        <a:p>
          <a:pPr algn="ctr" rtl="0"/>
          <a:endParaRPr lang="ru-RU" sz="2600" b="1" noProof="0" dirty="0">
            <a:latin typeface="+mn-lt"/>
            <a:cs typeface="Calibri" panose="020F0502020204030204" pitchFamily="34" charset="0"/>
          </a:endParaRPr>
        </a:p>
      </dgm:t>
    </dgm:pt>
    <dgm:pt modelId="{F740BC1D-F644-4DB1-8058-08814BA374DB}" type="parTrans" cxnId="{B01E5BCB-D5FA-468B-9179-593724FB5648}">
      <dgm:prSet/>
      <dgm:spPr/>
      <dgm:t>
        <a:bodyPr rtlCol="0"/>
        <a:lstStyle/>
        <a:p>
          <a:pPr algn="ctr" rtl="0"/>
          <a:endParaRPr lang="ru-RU" sz="2600" b="1" noProof="0" dirty="0">
            <a:latin typeface="+mn-lt"/>
            <a:cs typeface="Calibri" panose="020F0502020204030204" pitchFamily="34" charset="0"/>
          </a:endParaRPr>
        </a:p>
      </dgm:t>
    </dgm:pt>
    <dgm:pt modelId="{C8797567-7B09-48C4-945E-671273626B0F}">
      <dgm:prSet phldrT="[Text]" phldr="0" custT="1"/>
      <dgm:spPr/>
      <dgm:t>
        <a:bodyPr rtlCol="0"/>
        <a:lstStyle/>
        <a:p>
          <a:pPr algn="ctr" rtl="0">
            <a:buNone/>
          </a:pPr>
          <a:r>
            <a:rPr lang="ru-RU" sz="2000" b="1" noProof="0" dirty="0">
              <a:solidFill>
                <a:schemeClr val="accent2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Укомплектованность 89%</a:t>
          </a:r>
        </a:p>
      </dgm:t>
    </dgm:pt>
    <dgm:pt modelId="{3A9364A3-B9E7-493E-A4B4-0D9CF135E0A7}" type="parTrans" cxnId="{F20D6A87-22F2-425E-86FD-67AD91FF140D}">
      <dgm:prSet/>
      <dgm:spPr/>
      <dgm:t>
        <a:bodyPr/>
        <a:lstStyle/>
        <a:p>
          <a:pPr algn="ctr"/>
          <a:endParaRPr lang="ru-RU" sz="2600" b="1"/>
        </a:p>
      </dgm:t>
    </dgm:pt>
    <dgm:pt modelId="{38472AF5-9058-4B73-8B8F-E521DF837938}" type="sibTrans" cxnId="{F20D6A87-22F2-425E-86FD-67AD91FF140D}">
      <dgm:prSet/>
      <dgm:spPr/>
      <dgm:t>
        <a:bodyPr/>
        <a:lstStyle/>
        <a:p>
          <a:pPr algn="ctr"/>
          <a:endParaRPr lang="ru-RU" sz="2600" b="1"/>
        </a:p>
      </dgm:t>
    </dgm:pt>
    <dgm:pt modelId="{E27BAF20-B890-6B4F-B4C0-2FF7855AD7ED}">
      <dgm:prSet phldrT="[Text]" phldr="0" custT="1"/>
      <dgm:spPr/>
      <dgm:t>
        <a:bodyPr rtlCol="0"/>
        <a:lstStyle/>
        <a:p>
          <a:pPr algn="ctr" rtl="0">
            <a:buNone/>
          </a:pPr>
          <a:r>
            <a:rPr lang="ru-RU" sz="2000" b="1" noProof="0" dirty="0">
              <a:solidFill>
                <a:schemeClr val="accent2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Укомплектованность 87%</a:t>
          </a:r>
        </a:p>
      </dgm:t>
    </dgm:pt>
    <dgm:pt modelId="{93AD8993-9E5B-3340-A995-92A720F2CC0F}" type="sibTrans" cxnId="{A21C66A3-D694-6546-AE99-9BB0328434F0}">
      <dgm:prSet/>
      <dgm:spPr/>
      <dgm:t>
        <a:bodyPr/>
        <a:lstStyle/>
        <a:p>
          <a:pPr algn="ctr"/>
          <a:endParaRPr lang="ru-RU" sz="2600" b="1"/>
        </a:p>
      </dgm:t>
    </dgm:pt>
    <dgm:pt modelId="{555134B1-FD90-5446-B32E-7A3970BED4FA}" type="parTrans" cxnId="{A21C66A3-D694-6546-AE99-9BB0328434F0}">
      <dgm:prSet/>
      <dgm:spPr/>
      <dgm:t>
        <a:bodyPr/>
        <a:lstStyle/>
        <a:p>
          <a:pPr algn="ctr"/>
          <a:endParaRPr lang="ru-RU" sz="2600" b="1"/>
        </a:p>
      </dgm:t>
    </dgm:pt>
    <dgm:pt modelId="{9203012E-9005-4B29-B97B-66867102E43B}" type="pres">
      <dgm:prSet presAssocID="{7029FAC1-0F73-4EB4-910B-0D8C8E5B21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A8362-1416-4CD1-85F0-575932A12C12}" type="pres">
      <dgm:prSet presAssocID="{7CCE2767-7DFB-46F3-BDAB-FB9D7BCD1EAF}" presName="compNode" presStyleCnt="0"/>
      <dgm:spPr/>
    </dgm:pt>
    <dgm:pt modelId="{1040C04C-266A-4BA6-AC80-0FD4DCD21C67}" type="pres">
      <dgm:prSet presAssocID="{7CCE2767-7DFB-46F3-BDAB-FB9D7BCD1EAF}" presName="pictRect" presStyleLbl="node1" presStyleIdx="0" presStyleCnt="3" custScaleX="100084" custScaleY="101387" custLinFactNeighborX="-725" custLinFactNeighborY="-980"/>
      <dgm:spPr>
        <a:prstGeom prst="rect">
          <a:avLst/>
        </a:prstGeom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FDBB08-A758-4DF3-8739-D97BA7655C7B}" type="pres">
      <dgm:prSet presAssocID="{7CCE2767-7DFB-46F3-BDAB-FB9D7BCD1EAF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08088-8928-4A7D-B680-1E37D506B5A5}" type="pres">
      <dgm:prSet presAssocID="{D9162ADA-8FE8-4EBD-BFAE-B26CF9F24D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90B5AD-951C-4C90-8A21-50C7439251A0}" type="pres">
      <dgm:prSet presAssocID="{447F7510-0C07-4E69-8782-D26C0FCE58E2}" presName="compNode" presStyleCnt="0"/>
      <dgm:spPr/>
    </dgm:pt>
    <dgm:pt modelId="{3BED2DBE-27FD-49CD-927D-C26FD0B5841A}" type="pres">
      <dgm:prSet presAssocID="{447F7510-0C07-4E69-8782-D26C0FCE58E2}" presName="pictRect" presStyleLbl="node1" presStyleIdx="1" presStyleCnt="3" custScaleX="99210" custLinFactNeighborX="161" custLinFactNeighborY="-431"/>
      <dgm:spPr>
        <a:prstGeom prst="rect">
          <a:avLst/>
        </a:prstGeom>
        <a:blipFill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DAF657F3-DFA5-4888-AFA2-D3282F4294DB}" type="pres">
      <dgm:prSet presAssocID="{447F7510-0C07-4E69-8782-D26C0FCE58E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8FC48-9321-42A8-A2F0-71AADCC1789D}" type="pres">
      <dgm:prSet presAssocID="{ABD82E31-9E66-4796-A3A9-A1C7B4CC5E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3B0A170-454E-4BC6-826A-67485AEA09C8}" type="pres">
      <dgm:prSet presAssocID="{4F894C99-4792-4C7F-A316-39D171A037DE}" presName="compNode" presStyleCnt="0"/>
      <dgm:spPr/>
    </dgm:pt>
    <dgm:pt modelId="{E1575231-763B-4C04-A18A-5AEDD74A8711}" type="pres">
      <dgm:prSet presAssocID="{4F894C99-4792-4C7F-A316-39D171A037DE}" presName="pictRect" presStyleLbl="node1" presStyleIdx="2" presStyleCnt="3" custLinFactNeighborX="21" custLinFactNeighborY="-431"/>
      <dgm:spPr>
        <a:prstGeom prst="rect">
          <a:avLst/>
        </a:prstGeom>
        <a:blipFill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F06C5809-9330-4959-A4AC-CABBA853D005}" type="pres">
      <dgm:prSet presAssocID="{4F894C99-4792-4C7F-A316-39D171A037D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124CE-8EE7-4C9F-BB76-D264A2126769}" type="presOf" srcId="{ABD82E31-9E66-4796-A3A9-A1C7B4CC5E9B}" destId="{65D8FC48-9321-42A8-A2F0-71AADCC1789D}" srcOrd="0" destOrd="0" presId="urn:microsoft.com/office/officeart/2005/8/layout/pList1"/>
    <dgm:cxn modelId="{75A220B6-4110-4955-9921-2490DE352B9F}" type="presOf" srcId="{4F894C99-4792-4C7F-A316-39D171A037DE}" destId="{F06C5809-9330-4959-A4AC-CABBA853D005}" srcOrd="0" destOrd="0" presId="urn:microsoft.com/office/officeart/2005/8/layout/pList1"/>
    <dgm:cxn modelId="{634E489C-20BC-4956-9A0C-09181E331C56}" type="presOf" srcId="{C8797567-7B09-48C4-945E-671273626B0F}" destId="{DAF657F3-DFA5-4888-AFA2-D3282F4294DB}" srcOrd="0" destOrd="1" presId="urn:microsoft.com/office/officeart/2005/8/layout/pList1"/>
    <dgm:cxn modelId="{C237CCF8-2B1A-4918-8756-D38B768E4514}" type="presOf" srcId="{7029FAC1-0F73-4EB4-910B-0D8C8E5B2127}" destId="{9203012E-9005-4B29-B97B-66867102E43B}" srcOrd="0" destOrd="0" presId="urn:microsoft.com/office/officeart/2005/8/layout/pList1"/>
    <dgm:cxn modelId="{F20D6A87-22F2-425E-86FD-67AD91FF140D}" srcId="{447F7510-0C07-4E69-8782-D26C0FCE58E2}" destId="{C8797567-7B09-48C4-945E-671273626B0F}" srcOrd="0" destOrd="0" parTransId="{3A9364A3-B9E7-493E-A4B4-0D9CF135E0A7}" sibTransId="{38472AF5-9058-4B73-8B8F-E521DF837938}"/>
    <dgm:cxn modelId="{F2DB0289-DF4E-4918-8714-E6583563E90D}" srcId="{7029FAC1-0F73-4EB4-910B-0D8C8E5B2127}" destId="{447F7510-0C07-4E69-8782-D26C0FCE58E2}" srcOrd="1" destOrd="0" parTransId="{B3B19786-285F-4AA8-AF17-089EBDCFD98C}" sibTransId="{ABD82E31-9E66-4796-A3A9-A1C7B4CC5E9B}"/>
    <dgm:cxn modelId="{49FF3042-9A75-4C5D-BE49-464009725F15}" type="presOf" srcId="{447F7510-0C07-4E69-8782-D26C0FCE58E2}" destId="{DAF657F3-DFA5-4888-AFA2-D3282F4294DB}" srcOrd="0" destOrd="0" presId="urn:microsoft.com/office/officeart/2005/8/layout/pList1"/>
    <dgm:cxn modelId="{A21C66A3-D694-6546-AE99-9BB0328434F0}" srcId="{7CCE2767-7DFB-46F3-BDAB-FB9D7BCD1EAF}" destId="{E27BAF20-B890-6B4F-B4C0-2FF7855AD7ED}" srcOrd="0" destOrd="0" parTransId="{555134B1-FD90-5446-B32E-7A3970BED4FA}" sibTransId="{93AD8993-9E5B-3340-A995-92A720F2CC0F}"/>
    <dgm:cxn modelId="{B01E5BCB-D5FA-468B-9179-593724FB5648}" srcId="{7029FAC1-0F73-4EB4-910B-0D8C8E5B2127}" destId="{4F894C99-4792-4C7F-A316-39D171A037DE}" srcOrd="2" destOrd="0" parTransId="{F740BC1D-F644-4DB1-8058-08814BA374DB}" sibTransId="{9D42B390-E84B-4E50-8B8F-4FA99F14DB97}"/>
    <dgm:cxn modelId="{64E91B4D-44D7-4734-B674-F5737199F55D}" srcId="{7029FAC1-0F73-4EB4-910B-0D8C8E5B2127}" destId="{7CCE2767-7DFB-46F3-BDAB-FB9D7BCD1EAF}" srcOrd="0" destOrd="0" parTransId="{5294CFE8-EF27-4616-A80D-A3F1503BD2CB}" sibTransId="{D9162ADA-8FE8-4EBD-BFAE-B26CF9F24DB9}"/>
    <dgm:cxn modelId="{BCED9311-61C0-3F47-9137-D5491E334188}" type="presOf" srcId="{E27BAF20-B890-6B4F-B4C0-2FF7855AD7ED}" destId="{D3FDBB08-A758-4DF3-8739-D97BA7655C7B}" srcOrd="0" destOrd="1" presId="urn:microsoft.com/office/officeart/2005/8/layout/pList1"/>
    <dgm:cxn modelId="{776C2BA9-294B-4C70-A000-16096F8AE060}" type="presOf" srcId="{D9162ADA-8FE8-4EBD-BFAE-B26CF9F24DB9}" destId="{CE308088-8928-4A7D-B680-1E37D506B5A5}" srcOrd="0" destOrd="0" presId="urn:microsoft.com/office/officeart/2005/8/layout/pList1"/>
    <dgm:cxn modelId="{A550AD5E-5757-48AE-BF77-AE4B871885A0}" type="presOf" srcId="{7CCE2767-7DFB-46F3-BDAB-FB9D7BCD1EAF}" destId="{D3FDBB08-A758-4DF3-8739-D97BA7655C7B}" srcOrd="0" destOrd="0" presId="urn:microsoft.com/office/officeart/2005/8/layout/pList1"/>
    <dgm:cxn modelId="{6EFA7B8A-98EB-4D2A-BC13-2798E483DADB}" type="presParOf" srcId="{9203012E-9005-4B29-B97B-66867102E43B}" destId="{F5BA8362-1416-4CD1-85F0-575932A12C12}" srcOrd="0" destOrd="0" presId="urn:microsoft.com/office/officeart/2005/8/layout/pList1"/>
    <dgm:cxn modelId="{415811E2-F92D-4EEB-B706-A68EB0F0CBF1}" type="presParOf" srcId="{F5BA8362-1416-4CD1-85F0-575932A12C12}" destId="{1040C04C-266A-4BA6-AC80-0FD4DCD21C67}" srcOrd="0" destOrd="0" presId="urn:microsoft.com/office/officeart/2005/8/layout/pList1"/>
    <dgm:cxn modelId="{C5A4E3DC-B1C1-44A0-85E2-CC4D80B7C470}" type="presParOf" srcId="{F5BA8362-1416-4CD1-85F0-575932A12C12}" destId="{D3FDBB08-A758-4DF3-8739-D97BA7655C7B}" srcOrd="1" destOrd="0" presId="urn:microsoft.com/office/officeart/2005/8/layout/pList1"/>
    <dgm:cxn modelId="{D556126D-7172-4E31-8B0A-9DCCFB130449}" type="presParOf" srcId="{9203012E-9005-4B29-B97B-66867102E43B}" destId="{CE308088-8928-4A7D-B680-1E37D506B5A5}" srcOrd="1" destOrd="0" presId="urn:microsoft.com/office/officeart/2005/8/layout/pList1"/>
    <dgm:cxn modelId="{C1E869AE-2114-4695-A478-05B8B31CF7CE}" type="presParOf" srcId="{9203012E-9005-4B29-B97B-66867102E43B}" destId="{7C90B5AD-951C-4C90-8A21-50C7439251A0}" srcOrd="2" destOrd="0" presId="urn:microsoft.com/office/officeart/2005/8/layout/pList1"/>
    <dgm:cxn modelId="{BA3A3F84-D678-49E4-8F62-E455E52FE3AD}" type="presParOf" srcId="{7C90B5AD-951C-4C90-8A21-50C7439251A0}" destId="{3BED2DBE-27FD-49CD-927D-C26FD0B5841A}" srcOrd="0" destOrd="0" presId="urn:microsoft.com/office/officeart/2005/8/layout/pList1"/>
    <dgm:cxn modelId="{3D8E37EA-DAF8-4D22-B1A3-28C28D4F7835}" type="presParOf" srcId="{7C90B5AD-951C-4C90-8A21-50C7439251A0}" destId="{DAF657F3-DFA5-4888-AFA2-D3282F4294DB}" srcOrd="1" destOrd="0" presId="urn:microsoft.com/office/officeart/2005/8/layout/pList1"/>
    <dgm:cxn modelId="{ED8272FC-7906-444D-8276-19A36B9BAAB3}" type="presParOf" srcId="{9203012E-9005-4B29-B97B-66867102E43B}" destId="{65D8FC48-9321-42A8-A2F0-71AADCC1789D}" srcOrd="3" destOrd="0" presId="urn:microsoft.com/office/officeart/2005/8/layout/pList1"/>
    <dgm:cxn modelId="{A55C0A69-9782-4EA2-A8E7-A79AE2744BBE}" type="presParOf" srcId="{9203012E-9005-4B29-B97B-66867102E43B}" destId="{93B0A170-454E-4BC6-826A-67485AEA09C8}" srcOrd="4" destOrd="0" presId="urn:microsoft.com/office/officeart/2005/8/layout/pList1"/>
    <dgm:cxn modelId="{B82BF976-DE78-453C-A04D-84AE655FC3C2}" type="presParOf" srcId="{93B0A170-454E-4BC6-826A-67485AEA09C8}" destId="{E1575231-763B-4C04-A18A-5AEDD74A8711}" srcOrd="0" destOrd="0" presId="urn:microsoft.com/office/officeart/2005/8/layout/pList1"/>
    <dgm:cxn modelId="{BEF2458B-B0B8-45B1-A1F1-D7BE0D2B8F9A}" type="presParOf" srcId="{93B0A170-454E-4BC6-826A-67485AEA09C8}" destId="{F06C5809-9330-4959-A4AC-CABBA853D00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50E325-261D-41DC-B5A3-D287E7BFA94D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93EA4EC-7558-4793-A89E-5D9C7DB9A6BD}">
      <dgm:prSet/>
      <dgm:spPr/>
      <dgm:t>
        <a:bodyPr/>
        <a:lstStyle/>
        <a:p>
          <a:r>
            <a:rPr lang="ru-RU" dirty="0"/>
            <a:t>1. Все вновь принимаемые сотрудники проходят испытания в кадровом центре</a:t>
          </a:r>
        </a:p>
        <a:p>
          <a:r>
            <a:rPr lang="ru-RU" dirty="0"/>
            <a:t>2. Кадровый центр ДЗМ проводит непрерывное обучение и повышение квалификации медицинских работников по темам:</a:t>
          </a:r>
          <a:endParaRPr lang="en-US" dirty="0"/>
        </a:p>
      </dgm:t>
    </dgm:pt>
    <dgm:pt modelId="{562DD2B6-DE9D-4FEC-AEC5-BAFCB211F670}" type="parTrans" cxnId="{D4B6A448-BD3E-4A63-9C5F-3DA5CAC077AF}">
      <dgm:prSet/>
      <dgm:spPr/>
      <dgm:t>
        <a:bodyPr/>
        <a:lstStyle/>
        <a:p>
          <a:endParaRPr lang="en-US"/>
        </a:p>
      </dgm:t>
    </dgm:pt>
    <dgm:pt modelId="{A20C6330-14F9-4981-A644-BB2098768B69}" type="sibTrans" cxnId="{D4B6A448-BD3E-4A63-9C5F-3DA5CAC077AF}">
      <dgm:prSet/>
      <dgm:spPr/>
      <dgm:t>
        <a:bodyPr/>
        <a:lstStyle/>
        <a:p>
          <a:endParaRPr lang="en-US"/>
        </a:p>
      </dgm:t>
    </dgm:pt>
    <dgm:pt modelId="{3C8106AD-AFCE-405B-8352-E8256E943352}">
      <dgm:prSet/>
      <dgm:spPr/>
      <dgm:t>
        <a:bodyPr/>
        <a:lstStyle/>
        <a:p>
          <a:r>
            <a:rPr lang="ru-RU" dirty="0"/>
            <a:t>Кардиология, неврология, гастроэнтерология, урология, дерматовенерология, нефрология, офтальмология, оториноларингология, эндокринология, гематология, инфекционные болезни, ревматология</a:t>
          </a:r>
          <a:endParaRPr lang="en-US" dirty="0"/>
        </a:p>
      </dgm:t>
    </dgm:pt>
    <dgm:pt modelId="{32821CDE-C6F9-4606-8052-2BDB14D162F8}" type="parTrans" cxnId="{2F6CFE2F-A391-4385-A8D7-4F92558D43D7}">
      <dgm:prSet/>
      <dgm:spPr/>
      <dgm:t>
        <a:bodyPr/>
        <a:lstStyle/>
        <a:p>
          <a:endParaRPr lang="en-US"/>
        </a:p>
      </dgm:t>
    </dgm:pt>
    <dgm:pt modelId="{59A4681B-5642-4811-892F-93A600757EB8}" type="sibTrans" cxnId="{2F6CFE2F-A391-4385-A8D7-4F92558D43D7}">
      <dgm:prSet/>
      <dgm:spPr/>
      <dgm:t>
        <a:bodyPr/>
        <a:lstStyle/>
        <a:p>
          <a:endParaRPr lang="en-US"/>
        </a:p>
      </dgm:t>
    </dgm:pt>
    <dgm:pt modelId="{0F0FB115-D385-43E1-AC3B-AC5D66E5BC5B}">
      <dgm:prSet/>
      <dgm:spPr/>
      <dgm:t>
        <a:bodyPr/>
        <a:lstStyle/>
        <a:p>
          <a:r>
            <a:rPr lang="ru-RU" dirty="0"/>
            <a:t>Эмоциональная устойчивость как основа профессионализма медицинских работников</a:t>
          </a:r>
          <a:endParaRPr lang="en-US" dirty="0"/>
        </a:p>
      </dgm:t>
    </dgm:pt>
    <dgm:pt modelId="{067237F3-A609-4D01-863F-DB189F977DA5}" type="parTrans" cxnId="{21472ACD-EDF9-45E2-888E-E29D7805B3E1}">
      <dgm:prSet/>
      <dgm:spPr/>
      <dgm:t>
        <a:bodyPr/>
        <a:lstStyle/>
        <a:p>
          <a:endParaRPr lang="en-US"/>
        </a:p>
      </dgm:t>
    </dgm:pt>
    <dgm:pt modelId="{AE5C77BD-8A2C-4CEA-B12F-006A541D08F0}" type="sibTrans" cxnId="{21472ACD-EDF9-45E2-888E-E29D7805B3E1}">
      <dgm:prSet/>
      <dgm:spPr/>
      <dgm:t>
        <a:bodyPr/>
        <a:lstStyle/>
        <a:p>
          <a:endParaRPr lang="en-US"/>
        </a:p>
      </dgm:t>
    </dgm:pt>
    <dgm:pt modelId="{58667758-EA17-44F1-9BA4-74EF19C3F357}">
      <dgm:prSet/>
      <dgm:spPr/>
      <dgm:t>
        <a:bodyPr/>
        <a:lstStyle/>
        <a:p>
          <a:r>
            <a:rPr lang="ru-RU" dirty="0"/>
            <a:t>Частные вопросы оказания медицинской помощи при психических расстройствах в работе врача-специалиста амбулаторно-поликлинического звена</a:t>
          </a:r>
          <a:endParaRPr lang="en-US" dirty="0"/>
        </a:p>
      </dgm:t>
    </dgm:pt>
    <dgm:pt modelId="{55CD63C0-7CD5-416D-8AA0-69A0AA089520}" type="parTrans" cxnId="{501D5D5C-EEEF-4C5E-A7A1-4DDB44CD0010}">
      <dgm:prSet/>
      <dgm:spPr/>
      <dgm:t>
        <a:bodyPr/>
        <a:lstStyle/>
        <a:p>
          <a:endParaRPr lang="en-US"/>
        </a:p>
      </dgm:t>
    </dgm:pt>
    <dgm:pt modelId="{D58628B9-5344-4858-9B47-A85908989FEA}" type="sibTrans" cxnId="{501D5D5C-EEEF-4C5E-A7A1-4DDB44CD0010}">
      <dgm:prSet/>
      <dgm:spPr/>
      <dgm:t>
        <a:bodyPr/>
        <a:lstStyle/>
        <a:p>
          <a:endParaRPr lang="en-US"/>
        </a:p>
      </dgm:t>
    </dgm:pt>
    <dgm:pt modelId="{36F5ACC7-324E-4B09-8E52-18FF8EADFE23}">
      <dgm:prSet/>
      <dgm:spPr/>
      <dgm:t>
        <a:bodyPr/>
        <a:lstStyle/>
        <a:p>
          <a:r>
            <a:rPr lang="ru-RU" dirty="0"/>
            <a:t>Основы этики и деонтологии на приеме врача</a:t>
          </a:r>
          <a:endParaRPr lang="en-US" dirty="0"/>
        </a:p>
      </dgm:t>
    </dgm:pt>
    <dgm:pt modelId="{A5F4214A-0F4E-4EE8-ABC2-1A5D4E785F61}" type="parTrans" cxnId="{A2AB3CF7-2C68-4835-A1AF-2A75FCBCAC65}">
      <dgm:prSet/>
      <dgm:spPr/>
      <dgm:t>
        <a:bodyPr/>
        <a:lstStyle/>
        <a:p>
          <a:endParaRPr lang="en-US"/>
        </a:p>
      </dgm:t>
    </dgm:pt>
    <dgm:pt modelId="{B0FF3AFC-8AA3-41A6-A6D7-BB0D139ADC31}" type="sibTrans" cxnId="{A2AB3CF7-2C68-4835-A1AF-2A75FCBCAC65}">
      <dgm:prSet/>
      <dgm:spPr/>
      <dgm:t>
        <a:bodyPr/>
        <a:lstStyle/>
        <a:p>
          <a:endParaRPr lang="en-US"/>
        </a:p>
      </dgm:t>
    </dgm:pt>
    <dgm:pt modelId="{DB6AF1EE-BAC2-4FE9-844D-8AAA45FCD4BC}">
      <dgm:prSet/>
      <dgm:spPr/>
      <dgm:t>
        <a:bodyPr/>
        <a:lstStyle/>
        <a:p>
          <a:r>
            <a:rPr lang="ru-RU" dirty="0"/>
            <a:t>Патологическая физиология </a:t>
          </a:r>
          <a:endParaRPr lang="en-US" dirty="0"/>
        </a:p>
      </dgm:t>
    </dgm:pt>
    <dgm:pt modelId="{E7E9F9F2-E0F9-4F73-8538-285E722D260D}" type="parTrans" cxnId="{692D4EF6-967A-4143-AF20-66C245484824}">
      <dgm:prSet/>
      <dgm:spPr/>
      <dgm:t>
        <a:bodyPr/>
        <a:lstStyle/>
        <a:p>
          <a:endParaRPr lang="en-US"/>
        </a:p>
      </dgm:t>
    </dgm:pt>
    <dgm:pt modelId="{9C84D9C6-8870-4E20-9B09-06593D4B7DD4}" type="sibTrans" cxnId="{692D4EF6-967A-4143-AF20-66C245484824}">
      <dgm:prSet/>
      <dgm:spPr/>
      <dgm:t>
        <a:bodyPr/>
        <a:lstStyle/>
        <a:p>
          <a:endParaRPr lang="en-US"/>
        </a:p>
      </dgm:t>
    </dgm:pt>
    <dgm:pt modelId="{9832D805-512A-4A56-9756-BB6B2503F992}">
      <dgm:prSet/>
      <dgm:spPr/>
      <dgm:t>
        <a:bodyPr/>
        <a:lstStyle/>
        <a:p>
          <a:r>
            <a:rPr lang="ru-RU" dirty="0"/>
            <a:t>Основы диагностики посттравматического стрессового расстройства и сопутствующих психических расстройств на этапе первичной медико-санитарной помощи</a:t>
          </a:r>
          <a:endParaRPr lang="en-US" dirty="0"/>
        </a:p>
      </dgm:t>
    </dgm:pt>
    <dgm:pt modelId="{672D30F0-BAF2-4C16-A423-1AEB0FFE4AF1}" type="parTrans" cxnId="{7F2DB00D-3597-4DE3-BF64-0AE0536558F2}">
      <dgm:prSet/>
      <dgm:spPr/>
      <dgm:t>
        <a:bodyPr/>
        <a:lstStyle/>
        <a:p>
          <a:endParaRPr lang="en-US"/>
        </a:p>
      </dgm:t>
    </dgm:pt>
    <dgm:pt modelId="{88CB277C-2303-446D-86A8-0AE2596448A7}" type="sibTrans" cxnId="{7F2DB00D-3597-4DE3-BF64-0AE0536558F2}">
      <dgm:prSet/>
      <dgm:spPr/>
      <dgm:t>
        <a:bodyPr/>
        <a:lstStyle/>
        <a:p>
          <a:endParaRPr lang="en-US"/>
        </a:p>
      </dgm:t>
    </dgm:pt>
    <dgm:pt modelId="{108C36F8-FD24-4C10-AA61-705D62CC3867}">
      <dgm:prSet/>
      <dgm:spPr/>
      <dgm:t>
        <a:bodyPr/>
        <a:lstStyle/>
        <a:p>
          <a:r>
            <a:rPr lang="ru-RU" dirty="0"/>
            <a:t>Аппликационные тренинги</a:t>
          </a:r>
          <a:endParaRPr lang="en-US" dirty="0"/>
        </a:p>
      </dgm:t>
    </dgm:pt>
    <dgm:pt modelId="{312A853B-0633-4028-AAF6-90F6427E28BD}" type="parTrans" cxnId="{A649E423-D19B-46DA-AE00-EB52D6BCA30F}">
      <dgm:prSet/>
      <dgm:spPr/>
      <dgm:t>
        <a:bodyPr/>
        <a:lstStyle/>
        <a:p>
          <a:endParaRPr lang="en-US"/>
        </a:p>
      </dgm:t>
    </dgm:pt>
    <dgm:pt modelId="{4C74471D-8661-4F82-AA58-7C8827CE3330}" type="sibTrans" cxnId="{A649E423-D19B-46DA-AE00-EB52D6BCA30F}">
      <dgm:prSet/>
      <dgm:spPr/>
      <dgm:t>
        <a:bodyPr/>
        <a:lstStyle/>
        <a:p>
          <a:endParaRPr lang="en-US"/>
        </a:p>
      </dgm:t>
    </dgm:pt>
    <dgm:pt modelId="{8FB64121-1ED2-404C-8BE1-3E583DF49F79}" type="pres">
      <dgm:prSet presAssocID="{5750E325-261D-41DC-B5A3-D287E7BFA9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3864C-193B-E044-863F-2AD142A0E05E}" type="pres">
      <dgm:prSet presAssocID="{093EA4EC-7558-4793-A89E-5D9C7DB9A6BD}" presName="parentText" presStyleLbl="node1" presStyleIdx="0" presStyleCnt="1" custScaleY="20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CB4E2-AF50-384E-A0BB-F00C1BF70788}" type="pres">
      <dgm:prSet presAssocID="{093EA4EC-7558-4793-A89E-5D9C7DB9A6BD}" presName="childText" presStyleLbl="revTx" presStyleIdx="0" presStyleCnt="1" custScaleY="2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98894-29B4-3B4C-8C34-531EE07C18A1}" type="presOf" srcId="{108C36F8-FD24-4C10-AA61-705D62CC3867}" destId="{293CB4E2-AF50-384E-A0BB-F00C1BF70788}" srcOrd="0" destOrd="6" presId="urn:microsoft.com/office/officeart/2005/8/layout/vList2"/>
    <dgm:cxn modelId="{9FF664FD-EFA4-D146-8691-D6409D400D77}" type="presOf" srcId="{5750E325-261D-41DC-B5A3-D287E7BFA94D}" destId="{8FB64121-1ED2-404C-8BE1-3E583DF49F79}" srcOrd="0" destOrd="0" presId="urn:microsoft.com/office/officeart/2005/8/layout/vList2"/>
    <dgm:cxn modelId="{692D4EF6-967A-4143-AF20-66C245484824}" srcId="{093EA4EC-7558-4793-A89E-5D9C7DB9A6BD}" destId="{DB6AF1EE-BAC2-4FE9-844D-8AAA45FCD4BC}" srcOrd="4" destOrd="0" parTransId="{E7E9F9F2-E0F9-4F73-8538-285E722D260D}" sibTransId="{9C84D9C6-8870-4E20-9B09-06593D4B7DD4}"/>
    <dgm:cxn modelId="{7F9A37F4-BB0A-2646-8944-7EFACFFE5A99}" type="presOf" srcId="{58667758-EA17-44F1-9BA4-74EF19C3F357}" destId="{293CB4E2-AF50-384E-A0BB-F00C1BF70788}" srcOrd="0" destOrd="2" presId="urn:microsoft.com/office/officeart/2005/8/layout/vList2"/>
    <dgm:cxn modelId="{501D5D5C-EEEF-4C5E-A7A1-4DDB44CD0010}" srcId="{093EA4EC-7558-4793-A89E-5D9C7DB9A6BD}" destId="{58667758-EA17-44F1-9BA4-74EF19C3F357}" srcOrd="2" destOrd="0" parTransId="{55CD63C0-7CD5-416D-8AA0-69A0AA089520}" sibTransId="{D58628B9-5344-4858-9B47-A85908989FEA}"/>
    <dgm:cxn modelId="{A649E423-D19B-46DA-AE00-EB52D6BCA30F}" srcId="{093EA4EC-7558-4793-A89E-5D9C7DB9A6BD}" destId="{108C36F8-FD24-4C10-AA61-705D62CC3867}" srcOrd="6" destOrd="0" parTransId="{312A853B-0633-4028-AAF6-90F6427E28BD}" sibTransId="{4C74471D-8661-4F82-AA58-7C8827CE3330}"/>
    <dgm:cxn modelId="{A2AB3CF7-2C68-4835-A1AF-2A75FCBCAC65}" srcId="{093EA4EC-7558-4793-A89E-5D9C7DB9A6BD}" destId="{36F5ACC7-324E-4B09-8E52-18FF8EADFE23}" srcOrd="3" destOrd="0" parTransId="{A5F4214A-0F4E-4EE8-ABC2-1A5D4E785F61}" sibTransId="{B0FF3AFC-8AA3-41A6-A6D7-BB0D139ADC31}"/>
    <dgm:cxn modelId="{D4B6A448-BD3E-4A63-9C5F-3DA5CAC077AF}" srcId="{5750E325-261D-41DC-B5A3-D287E7BFA94D}" destId="{093EA4EC-7558-4793-A89E-5D9C7DB9A6BD}" srcOrd="0" destOrd="0" parTransId="{562DD2B6-DE9D-4FEC-AEC5-BAFCB211F670}" sibTransId="{A20C6330-14F9-4981-A644-BB2098768B69}"/>
    <dgm:cxn modelId="{2F6CFE2F-A391-4385-A8D7-4F92558D43D7}" srcId="{093EA4EC-7558-4793-A89E-5D9C7DB9A6BD}" destId="{3C8106AD-AFCE-405B-8352-E8256E943352}" srcOrd="0" destOrd="0" parTransId="{32821CDE-C6F9-4606-8052-2BDB14D162F8}" sibTransId="{59A4681B-5642-4811-892F-93A600757EB8}"/>
    <dgm:cxn modelId="{784E6E45-F2E3-D34B-8D14-8C0AF017873B}" type="presOf" srcId="{DB6AF1EE-BAC2-4FE9-844D-8AAA45FCD4BC}" destId="{293CB4E2-AF50-384E-A0BB-F00C1BF70788}" srcOrd="0" destOrd="4" presId="urn:microsoft.com/office/officeart/2005/8/layout/vList2"/>
    <dgm:cxn modelId="{2EF8C8B9-2639-4446-B20D-04B8E98D4AD2}" type="presOf" srcId="{36F5ACC7-324E-4B09-8E52-18FF8EADFE23}" destId="{293CB4E2-AF50-384E-A0BB-F00C1BF70788}" srcOrd="0" destOrd="3" presId="urn:microsoft.com/office/officeart/2005/8/layout/vList2"/>
    <dgm:cxn modelId="{7F2DB00D-3597-4DE3-BF64-0AE0536558F2}" srcId="{093EA4EC-7558-4793-A89E-5D9C7DB9A6BD}" destId="{9832D805-512A-4A56-9756-BB6B2503F992}" srcOrd="5" destOrd="0" parTransId="{672D30F0-BAF2-4C16-A423-1AEB0FFE4AF1}" sibTransId="{88CB277C-2303-446D-86A8-0AE2596448A7}"/>
    <dgm:cxn modelId="{3328DBA8-3ABF-D244-9B72-83F34A0F1108}" type="presOf" srcId="{093EA4EC-7558-4793-A89E-5D9C7DB9A6BD}" destId="{0A33864C-193B-E044-863F-2AD142A0E05E}" srcOrd="0" destOrd="0" presId="urn:microsoft.com/office/officeart/2005/8/layout/vList2"/>
    <dgm:cxn modelId="{C2C10394-0060-7145-AD78-A809DEC593B5}" type="presOf" srcId="{3C8106AD-AFCE-405B-8352-E8256E943352}" destId="{293CB4E2-AF50-384E-A0BB-F00C1BF70788}" srcOrd="0" destOrd="0" presId="urn:microsoft.com/office/officeart/2005/8/layout/vList2"/>
    <dgm:cxn modelId="{21472ACD-EDF9-45E2-888E-E29D7805B3E1}" srcId="{093EA4EC-7558-4793-A89E-5D9C7DB9A6BD}" destId="{0F0FB115-D385-43E1-AC3B-AC5D66E5BC5B}" srcOrd="1" destOrd="0" parTransId="{067237F3-A609-4D01-863F-DB189F977DA5}" sibTransId="{AE5C77BD-8A2C-4CEA-B12F-006A541D08F0}"/>
    <dgm:cxn modelId="{11CD90B5-4A93-4446-9156-236703DEE932}" type="presOf" srcId="{0F0FB115-D385-43E1-AC3B-AC5D66E5BC5B}" destId="{293CB4E2-AF50-384E-A0BB-F00C1BF70788}" srcOrd="0" destOrd="1" presId="urn:microsoft.com/office/officeart/2005/8/layout/vList2"/>
    <dgm:cxn modelId="{A22EA8F7-2B2D-8E48-84FB-5C1F469A2749}" type="presOf" srcId="{9832D805-512A-4A56-9756-BB6B2503F992}" destId="{293CB4E2-AF50-384E-A0BB-F00C1BF70788}" srcOrd="0" destOrd="5" presId="urn:microsoft.com/office/officeart/2005/8/layout/vList2"/>
    <dgm:cxn modelId="{B7573AC7-24AC-0444-9F5A-A13B7779E22F}" type="presParOf" srcId="{8FB64121-1ED2-404C-8BE1-3E583DF49F79}" destId="{0A33864C-193B-E044-863F-2AD142A0E05E}" srcOrd="0" destOrd="0" presId="urn:microsoft.com/office/officeart/2005/8/layout/vList2"/>
    <dgm:cxn modelId="{15277C37-EE70-C94F-A73A-3852304679F0}" type="presParOf" srcId="{8FB64121-1ED2-404C-8BE1-3E583DF49F79}" destId="{293CB4E2-AF50-384E-A0BB-F00C1BF707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C7D611-037F-1548-8197-769633D91C03}" type="doc">
      <dgm:prSet loTypeId="urn:microsoft.com/office/officeart/2005/8/layout/h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732247-4693-3645-90BB-B478D28AC5A1}">
      <dgm:prSet custT="1"/>
      <dgm:spPr/>
      <dgm:t>
        <a:bodyPr/>
        <a:lstStyle/>
        <a:p>
          <a:r>
            <a:rPr lang="ru-RU" sz="1800" dirty="0">
              <a:solidFill>
                <a:schemeClr val="tx2"/>
              </a:solidFill>
            </a:rPr>
            <a:t>Школы работают на базе ЦМД (Центров Московского долголетия) и поликлиники. </a:t>
          </a:r>
          <a:r>
            <a:rPr lang="ru-RU" sz="1800" b="1" dirty="0"/>
            <a:t>Адреса Школ для пациентов с сахарным диабетом ГБУЗ «ГП 166 ДЗМ»:</a:t>
          </a:r>
        </a:p>
      </dgm:t>
    </dgm:pt>
    <dgm:pt modelId="{129BBEF6-1C4A-4E4C-8651-8B4979A7E903}" type="parTrans" cxnId="{36EFC811-3C21-1C4E-967F-E6DD25841B1D}">
      <dgm:prSet/>
      <dgm:spPr/>
      <dgm:t>
        <a:bodyPr/>
        <a:lstStyle/>
        <a:p>
          <a:endParaRPr lang="ru-RU" sz="2000"/>
        </a:p>
      </dgm:t>
    </dgm:pt>
    <dgm:pt modelId="{ABC029F5-CACE-8D44-BD0F-C556724A3CC6}" type="sibTrans" cxnId="{36EFC811-3C21-1C4E-967F-E6DD25841B1D}">
      <dgm:prSet/>
      <dgm:spPr/>
      <dgm:t>
        <a:bodyPr/>
        <a:lstStyle/>
        <a:p>
          <a:endParaRPr lang="ru-RU" sz="2000"/>
        </a:p>
      </dgm:t>
    </dgm:pt>
    <dgm:pt modelId="{B91AD542-DE15-D847-BB09-F8C909AB7574}">
      <dgm:prSet custT="1"/>
      <dgm:spPr/>
      <dgm:t>
        <a:bodyPr/>
        <a:lstStyle/>
        <a:p>
          <a:r>
            <a:rPr lang="ru-RU" sz="1800" dirty="0"/>
            <a:t>Орехово-Борисово Северное ул. Шипиловская , д. 9, корп.2</a:t>
          </a:r>
        </a:p>
      </dgm:t>
    </dgm:pt>
    <dgm:pt modelId="{026883E5-51D1-E14C-9302-F1CC101F828D}" type="parTrans" cxnId="{75C4CDBB-EC63-074E-BE70-1053474FF7FF}">
      <dgm:prSet/>
      <dgm:spPr/>
      <dgm:t>
        <a:bodyPr/>
        <a:lstStyle/>
        <a:p>
          <a:endParaRPr lang="ru-RU" sz="2000"/>
        </a:p>
      </dgm:t>
    </dgm:pt>
    <dgm:pt modelId="{726A8EE0-877B-884B-9FA3-0D6D6D2E5477}" type="sibTrans" cxnId="{75C4CDBB-EC63-074E-BE70-1053474FF7FF}">
      <dgm:prSet/>
      <dgm:spPr/>
      <dgm:t>
        <a:bodyPr/>
        <a:lstStyle/>
        <a:p>
          <a:endParaRPr lang="ru-RU" sz="2000"/>
        </a:p>
      </dgm:t>
    </dgm:pt>
    <dgm:pt modelId="{9ECD7BD2-6E4E-1E47-B598-966D8C0D16E9}">
      <dgm:prSet custT="1"/>
      <dgm:spPr/>
      <dgm:t>
        <a:bodyPr/>
        <a:lstStyle/>
        <a:p>
          <a:r>
            <a:rPr lang="ru-RU" sz="1800" dirty="0"/>
            <a:t>Орехово-Борисово Южное Ореховый бульвар, д. 4</a:t>
          </a:r>
        </a:p>
      </dgm:t>
    </dgm:pt>
    <dgm:pt modelId="{B7EAA68C-8EA8-7744-98AF-72DABA71635E}" type="parTrans" cxnId="{CCCFABFD-8802-FE4C-9806-9D1170C38C7E}">
      <dgm:prSet/>
      <dgm:spPr/>
      <dgm:t>
        <a:bodyPr/>
        <a:lstStyle/>
        <a:p>
          <a:endParaRPr lang="ru-RU" sz="2000"/>
        </a:p>
      </dgm:t>
    </dgm:pt>
    <dgm:pt modelId="{3B218F2B-C79E-0348-8282-24813B119279}" type="sibTrans" cxnId="{CCCFABFD-8802-FE4C-9806-9D1170C38C7E}">
      <dgm:prSet/>
      <dgm:spPr/>
      <dgm:t>
        <a:bodyPr/>
        <a:lstStyle/>
        <a:p>
          <a:endParaRPr lang="ru-RU" sz="2000"/>
        </a:p>
      </dgm:t>
    </dgm:pt>
    <dgm:pt modelId="{D08C515B-57BC-AF45-9558-41452BED62C2}">
      <dgm:prSet custT="1"/>
      <dgm:spPr/>
      <dgm:t>
        <a:bodyPr/>
        <a:lstStyle/>
        <a:p>
          <a:r>
            <a:rPr lang="ru-RU" sz="1800" dirty="0"/>
            <a:t>Царицыно ул. Кантемировская, д. 9</a:t>
          </a:r>
        </a:p>
      </dgm:t>
    </dgm:pt>
    <dgm:pt modelId="{71030F1A-5E03-D04C-A664-A74706AEA03C}" type="parTrans" cxnId="{2C0FFF1B-81EE-3F4C-9630-6365CEE3F5EB}">
      <dgm:prSet/>
      <dgm:spPr/>
      <dgm:t>
        <a:bodyPr/>
        <a:lstStyle/>
        <a:p>
          <a:endParaRPr lang="ru-RU" sz="2000"/>
        </a:p>
      </dgm:t>
    </dgm:pt>
    <dgm:pt modelId="{DA679A8E-3174-D14D-A729-2724EAFB459D}" type="sibTrans" cxnId="{2C0FFF1B-81EE-3F4C-9630-6365CEE3F5EB}">
      <dgm:prSet/>
      <dgm:spPr/>
      <dgm:t>
        <a:bodyPr/>
        <a:lstStyle/>
        <a:p>
          <a:endParaRPr lang="ru-RU" sz="2000"/>
        </a:p>
      </dgm:t>
    </dgm:pt>
    <dgm:pt modelId="{CD21CF9B-8E99-2F4E-AFAF-C252EE2516D3}">
      <dgm:prSet custT="1"/>
      <dgm:spPr/>
      <dgm:t>
        <a:bodyPr/>
        <a:lstStyle/>
        <a:p>
          <a:pPr>
            <a:buNone/>
          </a:pPr>
          <a:r>
            <a:rPr lang="ru-RU" sz="1800" b="1" i="0" u="none" dirty="0" err="1"/>
            <a:t>Инсулинзависимый</a:t>
          </a:r>
          <a:r>
            <a:rPr lang="ru-RU" sz="1800" b="1" i="0" u="none" dirty="0"/>
            <a:t> сахарный диабет (1-го типа) </a:t>
          </a:r>
          <a:endParaRPr lang="ru-RU" sz="1800" b="1" dirty="0"/>
        </a:p>
      </dgm:t>
    </dgm:pt>
    <dgm:pt modelId="{83C19573-490F-B743-AD0D-2D42491E54F4}" type="parTrans" cxnId="{B5373E17-AF90-D340-A685-7061F1230F20}">
      <dgm:prSet/>
      <dgm:spPr/>
      <dgm:t>
        <a:bodyPr/>
        <a:lstStyle/>
        <a:p>
          <a:endParaRPr lang="ru-RU" sz="2000"/>
        </a:p>
      </dgm:t>
    </dgm:pt>
    <dgm:pt modelId="{62FD4610-8BF3-8348-8E4E-8C0076CF910F}" type="sibTrans" cxnId="{B5373E17-AF90-D340-A685-7061F1230F20}">
      <dgm:prSet/>
      <dgm:spPr/>
      <dgm:t>
        <a:bodyPr/>
        <a:lstStyle/>
        <a:p>
          <a:endParaRPr lang="ru-RU" sz="2000"/>
        </a:p>
      </dgm:t>
    </dgm:pt>
    <dgm:pt modelId="{85CD0CCE-772B-764C-87DF-66AE11BE522A}">
      <dgm:prSet custT="1"/>
      <dgm:spPr/>
      <dgm:t>
        <a:bodyPr/>
        <a:lstStyle/>
        <a:p>
          <a:pPr>
            <a:buNone/>
          </a:pPr>
          <a:r>
            <a:rPr lang="ru-RU" sz="1800" b="0" dirty="0"/>
            <a:t>Домодедовская ул., д.9 (головное здание поликлиники)</a:t>
          </a:r>
        </a:p>
      </dgm:t>
    </dgm:pt>
    <dgm:pt modelId="{A6AFD39F-2628-D441-9683-481EC499AF42}" type="parTrans" cxnId="{6999007E-5D03-7B40-A737-34674CCD0DEB}">
      <dgm:prSet/>
      <dgm:spPr/>
      <dgm:t>
        <a:bodyPr/>
        <a:lstStyle/>
        <a:p>
          <a:endParaRPr lang="ru-RU" sz="2000"/>
        </a:p>
      </dgm:t>
    </dgm:pt>
    <dgm:pt modelId="{F4F31BDA-DFBA-1242-BAF8-861B80B7EC05}" type="sibTrans" cxnId="{6999007E-5D03-7B40-A737-34674CCD0DEB}">
      <dgm:prSet/>
      <dgm:spPr/>
      <dgm:t>
        <a:bodyPr/>
        <a:lstStyle/>
        <a:p>
          <a:endParaRPr lang="ru-RU" sz="2000"/>
        </a:p>
      </dgm:t>
    </dgm:pt>
    <dgm:pt modelId="{A673A89B-2C27-794F-9D16-5395C3128C28}">
      <dgm:prSet custT="1"/>
      <dgm:spPr/>
      <dgm:t>
        <a:bodyPr/>
        <a:lstStyle/>
        <a:p>
          <a:pPr>
            <a:buNone/>
          </a:pPr>
          <a:r>
            <a:rPr lang="ru-RU" sz="1800" b="1" i="0" u="none" dirty="0"/>
            <a:t>Инсулиннезависимый сахарный диабет (2-го типа)</a:t>
          </a:r>
          <a:endParaRPr lang="ru-RU" sz="1800" b="1" u="none" dirty="0"/>
        </a:p>
      </dgm:t>
    </dgm:pt>
    <dgm:pt modelId="{76C1108C-959A-CB43-8E36-292122BE4901}" type="parTrans" cxnId="{4998990B-0252-2C45-8A7B-D4DE9E4CA71D}">
      <dgm:prSet/>
      <dgm:spPr/>
      <dgm:t>
        <a:bodyPr/>
        <a:lstStyle/>
        <a:p>
          <a:endParaRPr lang="ru-RU" sz="2000"/>
        </a:p>
      </dgm:t>
    </dgm:pt>
    <dgm:pt modelId="{7047F2AA-8B01-5946-9EE3-6342F18331BA}" type="sibTrans" cxnId="{4998990B-0252-2C45-8A7B-D4DE9E4CA71D}">
      <dgm:prSet/>
      <dgm:spPr/>
      <dgm:t>
        <a:bodyPr/>
        <a:lstStyle/>
        <a:p>
          <a:endParaRPr lang="ru-RU" sz="2000"/>
        </a:p>
      </dgm:t>
    </dgm:pt>
    <dgm:pt modelId="{2916047B-E065-2344-A1C2-15A2A0983DEC}" type="pres">
      <dgm:prSet presAssocID="{68C7D611-037F-1548-8197-769633D91C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B3694-330B-F04E-AEAE-AD9527002282}" type="pres">
      <dgm:prSet presAssocID="{1D732247-4693-3645-90BB-B478D28AC5A1}" presName="composite" presStyleCnt="0"/>
      <dgm:spPr/>
    </dgm:pt>
    <dgm:pt modelId="{51E2FC9C-BA07-CD4E-84ED-2E6194FE2FCA}" type="pres">
      <dgm:prSet presAssocID="{1D732247-4693-3645-90BB-B478D28AC5A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F3CAF-B646-0B41-B762-B01BBD56A037}" type="pres">
      <dgm:prSet presAssocID="{1D732247-4693-3645-90BB-B478D28AC5A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FFF1B-81EE-3F4C-9630-6365CEE3F5EB}" srcId="{A673A89B-2C27-794F-9D16-5395C3128C28}" destId="{D08C515B-57BC-AF45-9558-41452BED62C2}" srcOrd="2" destOrd="0" parTransId="{71030F1A-5E03-D04C-A664-A74706AEA03C}" sibTransId="{DA679A8E-3174-D14D-A729-2724EAFB459D}"/>
    <dgm:cxn modelId="{2D6177D1-CE29-1E4C-B9C3-D10602CE98F2}" type="presOf" srcId="{68C7D611-037F-1548-8197-769633D91C03}" destId="{2916047B-E065-2344-A1C2-15A2A0983DEC}" srcOrd="0" destOrd="0" presId="urn:microsoft.com/office/officeart/2005/8/layout/hList1"/>
    <dgm:cxn modelId="{B5373E17-AF90-D340-A685-7061F1230F20}" srcId="{1D732247-4693-3645-90BB-B478D28AC5A1}" destId="{CD21CF9B-8E99-2F4E-AFAF-C252EE2516D3}" srcOrd="0" destOrd="0" parTransId="{83C19573-490F-B743-AD0D-2D42491E54F4}" sibTransId="{62FD4610-8BF3-8348-8E4E-8C0076CF910F}"/>
    <dgm:cxn modelId="{CCCFABFD-8802-FE4C-9806-9D1170C38C7E}" srcId="{A673A89B-2C27-794F-9D16-5395C3128C28}" destId="{9ECD7BD2-6E4E-1E47-B598-966D8C0D16E9}" srcOrd="1" destOrd="0" parTransId="{B7EAA68C-8EA8-7744-98AF-72DABA71635E}" sibTransId="{3B218F2B-C79E-0348-8282-24813B119279}"/>
    <dgm:cxn modelId="{4998990B-0252-2C45-8A7B-D4DE9E4CA71D}" srcId="{1D732247-4693-3645-90BB-B478D28AC5A1}" destId="{A673A89B-2C27-794F-9D16-5395C3128C28}" srcOrd="1" destOrd="0" parTransId="{76C1108C-959A-CB43-8E36-292122BE4901}" sibTransId="{7047F2AA-8B01-5946-9EE3-6342F18331BA}"/>
    <dgm:cxn modelId="{56D718AA-A0C7-4241-9418-23A7B9F97212}" type="presOf" srcId="{D08C515B-57BC-AF45-9558-41452BED62C2}" destId="{101F3CAF-B646-0B41-B762-B01BBD56A037}" srcOrd="0" destOrd="5" presId="urn:microsoft.com/office/officeart/2005/8/layout/hList1"/>
    <dgm:cxn modelId="{36EFC811-3C21-1C4E-967F-E6DD25841B1D}" srcId="{68C7D611-037F-1548-8197-769633D91C03}" destId="{1D732247-4693-3645-90BB-B478D28AC5A1}" srcOrd="0" destOrd="0" parTransId="{129BBEF6-1C4A-4E4C-8651-8B4979A7E903}" sibTransId="{ABC029F5-CACE-8D44-BD0F-C556724A3CC6}"/>
    <dgm:cxn modelId="{CBD72686-02CD-2549-A25B-019E432E2361}" type="presOf" srcId="{B91AD542-DE15-D847-BB09-F8C909AB7574}" destId="{101F3CAF-B646-0B41-B762-B01BBD56A037}" srcOrd="0" destOrd="3" presId="urn:microsoft.com/office/officeart/2005/8/layout/hList1"/>
    <dgm:cxn modelId="{78B35CD3-59E0-E545-9058-9BB948C5F03C}" type="presOf" srcId="{A673A89B-2C27-794F-9D16-5395C3128C28}" destId="{101F3CAF-B646-0B41-B762-B01BBD56A037}" srcOrd="0" destOrd="2" presId="urn:microsoft.com/office/officeart/2005/8/layout/hList1"/>
    <dgm:cxn modelId="{6999007E-5D03-7B40-A737-34674CCD0DEB}" srcId="{CD21CF9B-8E99-2F4E-AFAF-C252EE2516D3}" destId="{85CD0CCE-772B-764C-87DF-66AE11BE522A}" srcOrd="0" destOrd="0" parTransId="{A6AFD39F-2628-D441-9683-481EC499AF42}" sibTransId="{F4F31BDA-DFBA-1242-BAF8-861B80B7EC05}"/>
    <dgm:cxn modelId="{26448BFF-C62B-1F4B-A9F3-B2F9C78599FA}" type="presOf" srcId="{CD21CF9B-8E99-2F4E-AFAF-C252EE2516D3}" destId="{101F3CAF-B646-0B41-B762-B01BBD56A037}" srcOrd="0" destOrd="0" presId="urn:microsoft.com/office/officeart/2005/8/layout/hList1"/>
    <dgm:cxn modelId="{54DEC7FC-9F3F-DB43-BA53-895AF54DDB9E}" type="presOf" srcId="{9ECD7BD2-6E4E-1E47-B598-966D8C0D16E9}" destId="{101F3CAF-B646-0B41-B762-B01BBD56A037}" srcOrd="0" destOrd="4" presId="urn:microsoft.com/office/officeart/2005/8/layout/hList1"/>
    <dgm:cxn modelId="{75C4CDBB-EC63-074E-BE70-1053474FF7FF}" srcId="{A673A89B-2C27-794F-9D16-5395C3128C28}" destId="{B91AD542-DE15-D847-BB09-F8C909AB7574}" srcOrd="0" destOrd="0" parTransId="{026883E5-51D1-E14C-9302-F1CC101F828D}" sibTransId="{726A8EE0-877B-884B-9FA3-0D6D6D2E5477}"/>
    <dgm:cxn modelId="{9039F49D-F7CA-5B49-AFBA-C957C0EACE12}" type="presOf" srcId="{1D732247-4693-3645-90BB-B478D28AC5A1}" destId="{51E2FC9C-BA07-CD4E-84ED-2E6194FE2FCA}" srcOrd="0" destOrd="0" presId="urn:microsoft.com/office/officeart/2005/8/layout/hList1"/>
    <dgm:cxn modelId="{96A90ED1-9FDF-3444-8320-CF064636FBCB}" type="presOf" srcId="{85CD0CCE-772B-764C-87DF-66AE11BE522A}" destId="{101F3CAF-B646-0B41-B762-B01BBD56A037}" srcOrd="0" destOrd="1" presId="urn:microsoft.com/office/officeart/2005/8/layout/hList1"/>
    <dgm:cxn modelId="{1D6F8EFF-1161-6744-A488-1540EF23DE79}" type="presParOf" srcId="{2916047B-E065-2344-A1C2-15A2A0983DEC}" destId="{300B3694-330B-F04E-AEAE-AD9527002282}" srcOrd="0" destOrd="0" presId="urn:microsoft.com/office/officeart/2005/8/layout/hList1"/>
    <dgm:cxn modelId="{98BA821A-3961-194F-A1CC-622F488FCF60}" type="presParOf" srcId="{300B3694-330B-F04E-AEAE-AD9527002282}" destId="{51E2FC9C-BA07-CD4E-84ED-2E6194FE2FCA}" srcOrd="0" destOrd="0" presId="urn:microsoft.com/office/officeart/2005/8/layout/hList1"/>
    <dgm:cxn modelId="{D6CCDF15-B6EF-B849-8EA8-776F25B3E893}" type="presParOf" srcId="{300B3694-330B-F04E-AEAE-AD9527002282}" destId="{101F3CAF-B646-0B41-B762-B01BBD56A0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A2D4D-EC93-A84C-B9DB-E0EDD12DD2D6}">
      <dsp:nvSpPr>
        <dsp:cNvPr id="0" name=""/>
        <dsp:cNvSpPr/>
      </dsp:nvSpPr>
      <dsp:spPr>
        <a:xfrm>
          <a:off x="0" y="0"/>
          <a:ext cx="8777974" cy="7938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</a:t>
          </a:r>
          <a:r>
            <a:rPr lang="ru-RU" sz="2000" kern="1200" dirty="0" smtClean="0"/>
            <a:t>начале 2025 ГОДА </a:t>
          </a:r>
          <a:r>
            <a:rPr lang="ru-RU" sz="2000" kern="1200" dirty="0"/>
            <a:t>УСПЕШНО ЗАВЕРШИЛАСЬ РЕОРГАНИЗАЦИЯ ГБУЗ «ГП №166 ДЗМ»</a:t>
          </a:r>
          <a:endParaRPr lang="en-US" sz="2000" kern="1200" dirty="0"/>
        </a:p>
      </dsp:txBody>
      <dsp:txXfrm>
        <a:off x="38751" y="38751"/>
        <a:ext cx="8700472" cy="716326"/>
      </dsp:txXfrm>
    </dsp:sp>
    <dsp:sp modelId="{671EAF4A-8E3A-A145-A7F4-687C04A5AB24}">
      <dsp:nvSpPr>
        <dsp:cNvPr id="0" name=""/>
        <dsp:cNvSpPr/>
      </dsp:nvSpPr>
      <dsp:spPr>
        <a:xfrm>
          <a:off x="0" y="803768"/>
          <a:ext cx="8777974" cy="8295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 ГБУЗ «ГП №166 ДЗМ» БЫЛИ ПРИСОЕДИНЕНЫ 2 ФИЛИАЛА ГБУЗ «ГП №210 ДЗМ»:</a:t>
          </a:r>
          <a:endParaRPr lang="en-US" sz="2000" kern="1200" dirty="0"/>
        </a:p>
      </dsp:txBody>
      <dsp:txXfrm>
        <a:off x="40494" y="844262"/>
        <a:ext cx="8696986" cy="748541"/>
      </dsp:txXfrm>
    </dsp:sp>
    <dsp:sp modelId="{D34EA2B4-643E-4743-88D5-E8A0BF370A4A}">
      <dsp:nvSpPr>
        <dsp:cNvPr id="0" name=""/>
        <dsp:cNvSpPr/>
      </dsp:nvSpPr>
      <dsp:spPr>
        <a:xfrm>
          <a:off x="0" y="1660615"/>
          <a:ext cx="8777974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70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Бывший </a:t>
          </a:r>
          <a:r>
            <a:rPr lang="en-US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Ф</a:t>
          </a:r>
          <a:r>
            <a:rPr lang="ru-RU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ИЛИАЛ </a:t>
          </a:r>
          <a:r>
            <a:rPr lang="en-US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№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3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: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 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у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л.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Кошкина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 д. 21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: ФИЛИАЛ №4 «ГП №166 ДЗМ»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venir Next LT Pro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Бывший АЦ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: Каширское шоссе д.57 корп. 1: ФИЛИАЛ №5 «ГП №166 ДЗМ»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venir Next LT Pro"/>
            <a:ea typeface="+mn-ea"/>
            <a:cs typeface="+mn-cs"/>
          </a:endParaRPr>
        </a:p>
      </dsp:txBody>
      <dsp:txXfrm>
        <a:off x="0" y="1660615"/>
        <a:ext cx="8777974" cy="117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F99E1-14C1-B24D-A276-D03496D9A15B}">
      <dsp:nvSpPr>
        <dsp:cNvPr id="0" name=""/>
        <dsp:cNvSpPr/>
      </dsp:nvSpPr>
      <dsp:spPr>
        <a:xfrm>
          <a:off x="475086" y="618806"/>
          <a:ext cx="0" cy="554216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01DDF-A4EE-384D-AAFD-0E9731A3EE54}">
      <dsp:nvSpPr>
        <dsp:cNvPr id="0" name=""/>
        <dsp:cNvSpPr/>
      </dsp:nvSpPr>
      <dsp:spPr>
        <a:xfrm>
          <a:off x="629036" y="803545"/>
          <a:ext cx="2914873" cy="249397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5F419-3A3B-D845-B304-0F6C50BDE5D1}">
      <dsp:nvSpPr>
        <dsp:cNvPr id="0" name=""/>
        <dsp:cNvSpPr/>
      </dsp:nvSpPr>
      <dsp:spPr>
        <a:xfrm>
          <a:off x="629036" y="3297521"/>
          <a:ext cx="2914873" cy="28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Человек осмотрено в порядке проведения диспансеризации </a:t>
          </a:r>
          <a:r>
            <a:rPr lang="ru-RU" sz="2000" b="0" kern="1200" dirty="0" smtClean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и ПМО взрослого </a:t>
          </a:r>
          <a:r>
            <a:rPr lang="ru-RU" sz="2000" b="0" kern="1200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населения в 2025г.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Из них: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44268 старше трудоспособного возраста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latin typeface="+mn-lt"/>
          </a:endParaRPr>
        </a:p>
      </dsp:txBody>
      <dsp:txXfrm>
        <a:off x="629036" y="3297521"/>
        <a:ext cx="2914873" cy="2863454"/>
      </dsp:txXfrm>
    </dsp:sp>
    <dsp:sp modelId="{A3DD26E7-48B0-8A43-A131-6C67C7903287}">
      <dsp:nvSpPr>
        <dsp:cNvPr id="0" name=""/>
        <dsp:cNvSpPr/>
      </dsp:nvSpPr>
      <dsp:spPr>
        <a:xfrm>
          <a:off x="475086" y="3009"/>
          <a:ext cx="3078983" cy="615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Calibri" panose="020F0502020204030204" pitchFamily="34" charset="0"/>
            </a:rPr>
            <a:t>98127+24469</a:t>
          </a:r>
          <a:endParaRPr lang="ru-RU" sz="3200" b="1" kern="1200" dirty="0">
            <a:solidFill>
              <a:schemeClr val="accent1">
                <a:lumMod val="20000"/>
                <a:lumOff val="8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475086" y="3009"/>
        <a:ext cx="3078983" cy="615796"/>
      </dsp:txXfrm>
    </dsp:sp>
    <dsp:sp modelId="{1ECC0FF2-5AFF-1845-82B3-1413F3E2142E}">
      <dsp:nvSpPr>
        <dsp:cNvPr id="0" name=""/>
        <dsp:cNvSpPr/>
      </dsp:nvSpPr>
      <dsp:spPr>
        <a:xfrm>
          <a:off x="4119407" y="618806"/>
          <a:ext cx="0" cy="554216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E9227-D409-AD47-85E7-206E29A85F6B}">
      <dsp:nvSpPr>
        <dsp:cNvPr id="0" name=""/>
        <dsp:cNvSpPr/>
      </dsp:nvSpPr>
      <dsp:spPr>
        <a:xfrm>
          <a:off x="4273356" y="803545"/>
          <a:ext cx="2914873" cy="2493976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95E69-41E1-9144-B236-030AC27722BF}">
      <dsp:nvSpPr>
        <dsp:cNvPr id="0" name=""/>
        <dsp:cNvSpPr/>
      </dsp:nvSpPr>
      <dsp:spPr>
        <a:xfrm>
          <a:off x="4273356" y="3297521"/>
          <a:ext cx="2914873" cy="28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+mn-lt"/>
            </a:rPr>
            <a:t>Периодические медицинские осмотры работающих</a:t>
          </a:r>
          <a:endParaRPr lang="ru-RU" sz="2000" b="0" kern="1200" dirty="0">
            <a:latin typeface="+mn-lt"/>
          </a:endParaRPr>
        </a:p>
      </dsp:txBody>
      <dsp:txXfrm>
        <a:off x="4273356" y="3297521"/>
        <a:ext cx="2914873" cy="2863454"/>
      </dsp:txXfrm>
    </dsp:sp>
    <dsp:sp modelId="{285E2D53-9591-F64F-BD4C-2DB7AFF1792A}">
      <dsp:nvSpPr>
        <dsp:cNvPr id="0" name=""/>
        <dsp:cNvSpPr/>
      </dsp:nvSpPr>
      <dsp:spPr>
        <a:xfrm>
          <a:off x="4119407" y="3009"/>
          <a:ext cx="3078983" cy="615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Calibri" panose="020F0502020204030204" pitchFamily="34" charset="0"/>
            </a:rPr>
            <a:t>5742</a:t>
          </a:r>
          <a:endParaRPr lang="ru-RU" sz="3200" b="1" kern="1200" dirty="0">
            <a:solidFill>
              <a:schemeClr val="accent1">
                <a:lumMod val="20000"/>
                <a:lumOff val="8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4119407" y="3009"/>
        <a:ext cx="3078983" cy="615796"/>
      </dsp:txXfrm>
    </dsp:sp>
    <dsp:sp modelId="{7FAF970A-4364-474B-8C52-348CBEF22906}">
      <dsp:nvSpPr>
        <dsp:cNvPr id="0" name=""/>
        <dsp:cNvSpPr/>
      </dsp:nvSpPr>
      <dsp:spPr>
        <a:xfrm>
          <a:off x="7763727" y="618806"/>
          <a:ext cx="0" cy="554216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56996-2049-9D43-A11C-C4D1871E2D14}">
      <dsp:nvSpPr>
        <dsp:cNvPr id="0" name=""/>
        <dsp:cNvSpPr/>
      </dsp:nvSpPr>
      <dsp:spPr>
        <a:xfrm>
          <a:off x="7917677" y="803545"/>
          <a:ext cx="2914873" cy="249397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FB996-57E9-244F-9F47-4CA6F1FB229E}">
      <dsp:nvSpPr>
        <dsp:cNvPr id="0" name=""/>
        <dsp:cNvSpPr/>
      </dsp:nvSpPr>
      <dsp:spPr>
        <a:xfrm>
          <a:off x="7917677" y="3297521"/>
          <a:ext cx="2914873" cy="28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latin typeface="+mn-lt"/>
              <a:ea typeface="Verdana" panose="020B0604030504040204" pitchFamily="34" charset="0"/>
              <a:cs typeface="Arial" panose="020B0604020202020204" pitchFamily="34" charset="0"/>
            </a:rPr>
            <a:t>Человек вакцинировано согласно Национальному календарю прививок и в рамках сезонной вакцинопрофилактики в 2025г.</a:t>
          </a:r>
          <a:endParaRPr lang="ru-RU" sz="2000" b="0" kern="1200" dirty="0">
            <a:latin typeface="+mn-lt"/>
          </a:endParaRPr>
        </a:p>
      </dsp:txBody>
      <dsp:txXfrm>
        <a:off x="7917677" y="3297521"/>
        <a:ext cx="2914873" cy="2863454"/>
      </dsp:txXfrm>
    </dsp:sp>
    <dsp:sp modelId="{067F9F3F-2A1B-CE4F-B90D-D688073E0BF5}">
      <dsp:nvSpPr>
        <dsp:cNvPr id="0" name=""/>
        <dsp:cNvSpPr/>
      </dsp:nvSpPr>
      <dsp:spPr>
        <a:xfrm>
          <a:off x="7763727" y="3009"/>
          <a:ext cx="3078983" cy="615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rPr>
            <a:t>82081</a:t>
          </a:r>
          <a:endParaRPr lang="ru-RU" sz="3200" b="1" kern="1200" dirty="0">
            <a:solidFill>
              <a:schemeClr val="accent1">
                <a:lumMod val="20000"/>
                <a:lumOff val="8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7763727" y="3009"/>
        <a:ext cx="3078983" cy="615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2F64E-1C58-A644-9C18-9EF225522D0C}">
      <dsp:nvSpPr>
        <dsp:cNvPr id="0" name=""/>
        <dsp:cNvSpPr/>
      </dsp:nvSpPr>
      <dsp:spPr>
        <a:xfrm>
          <a:off x="340495" y="759479"/>
          <a:ext cx="2188416" cy="14224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500" b="0" kern="1200">
              <a:effectLst/>
            </a:rPr>
            <a:t>Обеспечено рецептов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lang="ru-RU" sz="2000" b="0" kern="1200">
              <a:effectLst/>
            </a:rPr>
            <a:t>763 469 штук</a:t>
          </a:r>
          <a:endParaRPr lang="ru-RU" sz="2000" kern="1200" dirty="0"/>
        </a:p>
      </dsp:txBody>
      <dsp:txXfrm>
        <a:off x="409934" y="828918"/>
        <a:ext cx="2049538" cy="1283592"/>
      </dsp:txXfrm>
    </dsp:sp>
    <dsp:sp modelId="{4F83C78B-F4F5-5346-9BB0-555840A6F3DB}">
      <dsp:nvSpPr>
        <dsp:cNvPr id="0" name=""/>
        <dsp:cNvSpPr/>
      </dsp:nvSpPr>
      <dsp:spPr>
        <a:xfrm>
          <a:off x="1434704" y="262803"/>
          <a:ext cx="2415823" cy="2415823"/>
        </a:xfrm>
        <a:custGeom>
          <a:avLst/>
          <a:gdLst/>
          <a:ahLst/>
          <a:cxnLst/>
          <a:rect l="0" t="0" r="0" b="0"/>
          <a:pathLst>
            <a:path>
              <a:moveTo>
                <a:pt x="243219" y="480987"/>
              </a:moveTo>
              <a:arcTo wR="1207911" hR="1207911" stAng="13019946" swAng="636010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ED3D3-9572-B64D-B279-F6A15E5C0F63}">
      <dsp:nvSpPr>
        <dsp:cNvPr id="0" name=""/>
        <dsp:cNvSpPr/>
      </dsp:nvSpPr>
      <dsp:spPr>
        <a:xfrm>
          <a:off x="2756319" y="759479"/>
          <a:ext cx="2188416" cy="14224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/>
            <a:t>На сумму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lang="ru-RU" sz="2000" b="0" kern="1200">
              <a:effectLst/>
            </a:rPr>
            <a:t>482 204 910 рублей</a:t>
          </a:r>
          <a:endParaRPr lang="ru-RU" sz="2000" kern="1200" dirty="0"/>
        </a:p>
      </dsp:txBody>
      <dsp:txXfrm>
        <a:off x="2825758" y="828918"/>
        <a:ext cx="2049538" cy="1283592"/>
      </dsp:txXfrm>
    </dsp:sp>
    <dsp:sp modelId="{C0F78BA3-CBB3-0645-B19C-CEEF048B627F}">
      <dsp:nvSpPr>
        <dsp:cNvPr id="0" name=""/>
        <dsp:cNvSpPr/>
      </dsp:nvSpPr>
      <dsp:spPr>
        <a:xfrm>
          <a:off x="1434704" y="262803"/>
          <a:ext cx="2415823" cy="2415823"/>
        </a:xfrm>
        <a:custGeom>
          <a:avLst/>
          <a:gdLst/>
          <a:ahLst/>
          <a:cxnLst/>
          <a:rect l="0" t="0" r="0" b="0"/>
          <a:pathLst>
            <a:path>
              <a:moveTo>
                <a:pt x="2172604" y="1934836"/>
              </a:moveTo>
              <a:arcTo wR="1207911" hR="1207911" stAng="2219946" swAng="636010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0C04C-266A-4BA6-AC80-0FD4DCD21C67}">
      <dsp:nvSpPr>
        <dsp:cNvPr id="0" name=""/>
        <dsp:cNvSpPr/>
      </dsp:nvSpPr>
      <dsp:spPr>
        <a:xfrm>
          <a:off x="0" y="245069"/>
          <a:ext cx="3569684" cy="2491533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DBB08-A758-4DF3-8739-D97BA7655C7B}">
      <dsp:nvSpPr>
        <dsp:cNvPr id="0" name=""/>
        <dsp:cNvSpPr/>
      </dsp:nvSpPr>
      <dsp:spPr>
        <a:xfrm>
          <a:off x="2247" y="2743643"/>
          <a:ext cx="3566688" cy="132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rtlCol="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noProof="0" smtClean="0">
              <a:latin typeface="+mn-lt"/>
              <a:cs typeface="Calibri" panose="020F0502020204030204" pitchFamily="34" charset="0"/>
            </a:rPr>
            <a:t>ВРАЧИ</a:t>
          </a:r>
          <a:endParaRPr lang="ru-RU" sz="2600" b="1" kern="1200" noProof="0" dirty="0">
            <a:latin typeface="+mn-lt"/>
            <a:cs typeface="Calibri" panose="020F0502020204030204" pitchFamily="34" charset="0"/>
          </a:endParaRP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noProof="0" dirty="0">
              <a:solidFill>
                <a:schemeClr val="accent2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Укомплектованность 87%</a:t>
          </a:r>
        </a:p>
      </dsp:txBody>
      <dsp:txXfrm>
        <a:off x="2247" y="2743643"/>
        <a:ext cx="3566688" cy="1323241"/>
      </dsp:txXfrm>
    </dsp:sp>
    <dsp:sp modelId="{3BED2DBE-27FD-49CD-927D-C26FD0B5841A}">
      <dsp:nvSpPr>
        <dsp:cNvPr id="0" name=""/>
        <dsp:cNvSpPr/>
      </dsp:nvSpPr>
      <dsp:spPr>
        <a:xfrm>
          <a:off x="3947084" y="267082"/>
          <a:ext cx="3538511" cy="245744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657F3-DFA5-4888-AFA2-D3282F4294DB}">
      <dsp:nvSpPr>
        <dsp:cNvPr id="0" name=""/>
        <dsp:cNvSpPr/>
      </dsp:nvSpPr>
      <dsp:spPr>
        <a:xfrm>
          <a:off x="3927253" y="2735122"/>
          <a:ext cx="3566688" cy="132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rtlCol="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noProof="0" dirty="0">
              <a:latin typeface="+mn-lt"/>
              <a:cs typeface="Calibri" panose="020F0502020204030204" pitchFamily="34" charset="0"/>
            </a:rPr>
            <a:t>СРЕДНИЙ МЕДИЦИНСКИЙ ПЕРСОНАЛ</a:t>
          </a: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noProof="0" dirty="0">
              <a:solidFill>
                <a:schemeClr val="accent2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Укомплектованность 89%</a:t>
          </a:r>
        </a:p>
      </dsp:txBody>
      <dsp:txXfrm>
        <a:off x="3927253" y="2735122"/>
        <a:ext cx="3566688" cy="1323241"/>
      </dsp:txXfrm>
    </dsp:sp>
    <dsp:sp modelId="{E1575231-763B-4C04-A18A-5AEDD74A8711}">
      <dsp:nvSpPr>
        <dsp:cNvPr id="0" name=""/>
        <dsp:cNvSpPr/>
      </dsp:nvSpPr>
      <dsp:spPr>
        <a:xfrm>
          <a:off x="7851509" y="267082"/>
          <a:ext cx="3566688" cy="2457448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C5809-9330-4959-A4AC-CABBA853D005}">
      <dsp:nvSpPr>
        <dsp:cNvPr id="0" name=""/>
        <dsp:cNvSpPr/>
      </dsp:nvSpPr>
      <dsp:spPr>
        <a:xfrm>
          <a:off x="7850760" y="2735122"/>
          <a:ext cx="3566688" cy="132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rtlCol="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noProof="0" dirty="0">
              <a:latin typeface="+mn-lt"/>
              <a:cs typeface="Calibri" panose="020F0502020204030204" pitchFamily="34" charset="0"/>
            </a:rPr>
            <a:t>ПРОЧИЙ ПЕРСОНАЛ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>
              <a:solidFill>
                <a:schemeClr val="accent2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Укомплектованность 96%</a:t>
          </a:r>
          <a:endParaRPr lang="ru-RU" sz="2000" b="1" kern="1200" noProof="0" dirty="0">
            <a:latin typeface="+mn-lt"/>
            <a:cs typeface="Calibri" panose="020F0502020204030204" pitchFamily="34" charset="0"/>
          </a:endParaRPr>
        </a:p>
      </dsp:txBody>
      <dsp:txXfrm>
        <a:off x="7850760" y="2735122"/>
        <a:ext cx="3566688" cy="1323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3864C-193B-E044-863F-2AD142A0E05E}">
      <dsp:nvSpPr>
        <dsp:cNvPr id="0" name=""/>
        <dsp:cNvSpPr/>
      </dsp:nvSpPr>
      <dsp:spPr>
        <a:xfrm>
          <a:off x="0" y="20665"/>
          <a:ext cx="8789175" cy="20288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1. Все вновь принимаемые сотрудники проходят испытания в кадровом центре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2. Кадровый центр ДЗМ проводит непрерывное обучение и повышение квалификации медицинских работников по темам:</a:t>
          </a:r>
          <a:endParaRPr lang="en-US" sz="2300" kern="1200" dirty="0"/>
        </a:p>
      </dsp:txBody>
      <dsp:txXfrm>
        <a:off x="99040" y="119705"/>
        <a:ext cx="8591095" cy="1830756"/>
      </dsp:txXfrm>
    </dsp:sp>
    <dsp:sp modelId="{293CB4E2-AF50-384E-A0BB-F00C1BF70788}">
      <dsp:nvSpPr>
        <dsp:cNvPr id="0" name=""/>
        <dsp:cNvSpPr/>
      </dsp:nvSpPr>
      <dsp:spPr>
        <a:xfrm>
          <a:off x="0" y="2049501"/>
          <a:ext cx="8789175" cy="427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05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Кардиология, неврология, гастроэнтерология, урология, дерматовенерология, нефрология, офтальмология, оториноларингология, эндокринология, гематология, инфекционные болезни, ревматология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Эмоциональная устойчивость как основа профессионализма медицинских работников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Частные вопросы оказания медицинской помощи при психических расстройствах в работе врача-специалиста амбулаторно-поликлинического звена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Основы этики и деонтологии на приеме врача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Патологическая физиология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Основы диагностики посттравматического стрессового расстройства и сопутствующих психических расстройств на этапе первичной медико-санитарной помощи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Аппликационные тренинги</a:t>
          </a:r>
          <a:endParaRPr lang="en-US" sz="1800" kern="1200" dirty="0"/>
        </a:p>
      </dsp:txBody>
      <dsp:txXfrm>
        <a:off x="0" y="2049501"/>
        <a:ext cx="8789175" cy="42726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2FC9C-BA07-CD4E-84ED-2E6194FE2FCA}">
      <dsp:nvSpPr>
        <dsp:cNvPr id="0" name=""/>
        <dsp:cNvSpPr/>
      </dsp:nvSpPr>
      <dsp:spPr>
        <a:xfrm>
          <a:off x="0" y="6073"/>
          <a:ext cx="6018788" cy="141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/>
              </a:solidFill>
            </a:rPr>
            <a:t>Школы работают на базе ЦМД (Центров Московского долголетия) и поликлиники. </a:t>
          </a:r>
          <a:r>
            <a:rPr lang="ru-RU" sz="1800" b="1" kern="1200" dirty="0"/>
            <a:t>Адреса Школ для пациентов с сахарным диабетом ГБУЗ «ГП 166 ДЗМ»:</a:t>
          </a:r>
        </a:p>
      </dsp:txBody>
      <dsp:txXfrm>
        <a:off x="0" y="6073"/>
        <a:ext cx="6018788" cy="1411200"/>
      </dsp:txXfrm>
    </dsp:sp>
    <dsp:sp modelId="{101F3CAF-B646-0B41-B762-B01BBD56A037}">
      <dsp:nvSpPr>
        <dsp:cNvPr id="0" name=""/>
        <dsp:cNvSpPr/>
      </dsp:nvSpPr>
      <dsp:spPr>
        <a:xfrm>
          <a:off x="0" y="1417273"/>
          <a:ext cx="6018788" cy="26228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err="1"/>
            <a:t>Инсулинзависимый</a:t>
          </a:r>
          <a:r>
            <a:rPr lang="ru-RU" sz="1800" b="1" i="0" u="none" kern="1200" dirty="0"/>
            <a:t> сахарный диабет (1-го типа) </a:t>
          </a:r>
          <a:endParaRPr lang="ru-RU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/>
            <a:t>Домодедовская ул., д.9 (головное здание поликлиники)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/>
            <a:t>Инсулиннезависимый сахарный диабет (2-го типа)</a:t>
          </a:r>
          <a:endParaRPr lang="ru-RU" sz="1800" b="1" u="none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Орехово-Борисово Северное ул. Шипиловская , д. 9, корп.2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Орехово-Борисово Южное Ореховый бульвар, д. 4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Царицыно ул. Кантемировская, д. 9</a:t>
          </a:r>
        </a:p>
      </dsp:txBody>
      <dsp:txXfrm>
        <a:off x="0" y="1417273"/>
        <a:ext cx="6018788" cy="2622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1ED5DDD-3670-4B70-A227-04C581C5635F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145B4A-B048-4FD5-A025-764FAC2C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2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10AB799-20E4-194D-BC84-1FDAAD2D6EE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935F54A-CC7E-BB4F-8613-976483A0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4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83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6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91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">
              <a:buNone/>
            </a:pPr>
            <a:endParaRPr lang="en" dirty="0">
              <a:latin typeface="Aptos Narrow" panose="020B00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05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ru-RU" baseline="0" dirty="0" smtClean="0"/>
          </a:p>
          <a:p>
            <a:pPr defTabSz="91433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78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5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14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1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80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09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6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66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22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62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ru-RU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20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27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43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5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55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67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4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57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171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25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674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30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92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30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37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27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316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8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7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1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0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1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F54A-CC7E-BB4F-8613-976483A040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7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3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8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7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6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3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=""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73" r:id="rId6"/>
    <p:sldLayoutId id="2147483868" r:id="rId7"/>
    <p:sldLayoutId id="2147483869" r:id="rId8"/>
    <p:sldLayoutId id="2147483870" r:id="rId9"/>
    <p:sldLayoutId id="2147483872" r:id="rId10"/>
    <p:sldLayoutId id="21474838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emf"/><Relationship Id="rId5" Type="http://schemas.openxmlformats.org/officeDocument/2006/relationships/diagramData" Target="../diagrams/data1.xml"/><Relationship Id="rId10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3" name="Rectangle 272">
            <a:extLst>
              <a:ext uri="{FF2B5EF4-FFF2-40B4-BE49-F238E27FC236}">
                <a16:creationId xmlns="" xmlns:a16="http://schemas.microsoft.com/office/drawing/2014/main" id="{BA6285CA-6AFA-4F27-AFB5-1B32CDE09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="" xmlns:a16="http://schemas.microsoft.com/office/drawing/2014/main" id="{AF152BFE-7BA8-4007-AD9C-F4DC95E43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7" name="Freeform: Shape 276">
            <a:extLst>
              <a:ext uri="{FF2B5EF4-FFF2-40B4-BE49-F238E27FC236}">
                <a16:creationId xmlns="" xmlns:a16="http://schemas.microsoft.com/office/drawing/2014/main" id="{26796024-DF17-4BB3-BF28-01E168A3C5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9" name="Right Triangle 278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8118ECEF-CA6A-4CB6-BCA5-59B2DB40C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CDC2A251-C28C-4A72-BAFF-511640FB2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DDDB2429-3E01-4CD5-998D-8F5716A09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1E26953B-4BE7-4AD0-B471-088DBB23D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E9D9ED6D-9817-4272-9FEF-E674FBCCC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8718C0DE-4596-4A70-AA4F-E678AC7FB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D8B48095-74C2-4053-872D-D3F70910C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6224D0B6-A4CB-4D98-A1DC-2770B95F9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CB39DE9C-23C1-4ABA-BD0D-B76BDC963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19DDAAE0-966C-4350-8819-857CF524F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BEE6C021-FBD3-42F3-9A9C-69C4E7198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F02961B9-65E1-4B12-AD98-9845BC3F43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B22ABFE0-D700-4FD9-9CC8-D138B29A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46FFF1A3-B8BF-470C-9436-D5B781853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198B6551-FF5D-49F5-8D3E-757AEC357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50F3BFE5-573C-42C0-94D5-E5513CCC5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357931AB-4B07-4E0E-B3E4-84E2452E0A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CC4789DB-7083-4597-9FC7-6336EA0BE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9E0B4F1D-D11A-4023-BE6B-6679ABB2B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="" xmlns:a16="http://schemas.microsoft.com/office/drawing/2014/main" id="{28633D7A-F6FC-418F-AD87-0EE148C1A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="" xmlns:a16="http://schemas.microsoft.com/office/drawing/2014/main" id="{A0FC8FCC-6F69-4802-995C-903AE4416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86ABFCE7-4796-4186-8EDC-DB6CE87BC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E1935BF2-A804-46BA-940A-DDAD7888F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ED012DA9-8D67-483A-8071-2903F2E3B2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="" xmlns:a16="http://schemas.microsoft.com/office/drawing/2014/main" id="{109163DC-956E-44BE-B55A-E6C2C851DD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="" xmlns:a16="http://schemas.microsoft.com/office/drawing/2014/main" id="{76CDE9FD-1880-483F-A039-BEB3AB0D3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38DDB23B-71E7-42A3-B055-5740EE14C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37245B63-D771-461D-A625-4B49966D24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CF1DF9FF-1F61-4B4F-8993-6897DE09C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4092F139-6734-46F3-B176-11741F1F7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4B217C-1F58-8857-90EB-C6F054912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schemeClr val="tx2">
                    <a:alpha val="80000"/>
                  </a:schemeClr>
                </a:solidFill>
              </a:rPr>
              <a:t>Отчёт о работе </a:t>
            </a:r>
            <a:br>
              <a:rPr lang="ru-RU" sz="30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000" dirty="0">
                <a:solidFill>
                  <a:schemeClr val="tx2">
                    <a:alpha val="80000"/>
                  </a:schemeClr>
                </a:solidFill>
              </a:rPr>
              <a:t>ГБУЗ «ГП № 166 ДЗМ» </a:t>
            </a:r>
            <a:br>
              <a:rPr lang="ru-RU" sz="30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000" dirty="0">
                <a:solidFill>
                  <a:schemeClr val="tx2">
                    <a:alpha val="80000"/>
                  </a:schemeClr>
                </a:solidFill>
              </a:rPr>
              <a:t>в 2025 г.</a:t>
            </a:r>
            <a:br>
              <a:rPr lang="ru-RU" sz="30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000" dirty="0">
                <a:solidFill>
                  <a:schemeClr val="tx2">
                    <a:alpha val="80000"/>
                  </a:schemeClr>
                </a:solidFill>
              </a:rPr>
              <a:t/>
            </a:r>
            <a:br>
              <a:rPr lang="ru-RU" sz="30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000" dirty="0">
                <a:solidFill>
                  <a:schemeClr val="tx2">
                    <a:alpha val="80000"/>
                  </a:schemeClr>
                </a:solidFill>
              </a:rPr>
              <a:t>ЦЕЛИ И ПЕРСПЕКТИВЫ НА 2026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87BCBA-DC20-5ABE-7285-8CCEF9B8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4229522"/>
            <a:ext cx="5642853" cy="156059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chemeClr val="tx2">
                    <a:alpha val="80000"/>
                  </a:schemeClr>
                </a:solidFill>
              </a:rPr>
              <a:t>Главный врач ГБУЗ «ГП №166 ДЗМ» </a:t>
            </a:r>
          </a:p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chemeClr val="tx2">
                    <a:alpha val="80000"/>
                  </a:schemeClr>
                </a:solidFill>
              </a:rPr>
              <a:t>д.м.н. Андрей Михайлович Алленов</a:t>
            </a:r>
          </a:p>
        </p:txBody>
      </p:sp>
      <p:pic>
        <p:nvPicPr>
          <p:cNvPr id="5" name="Рисунок 4" descr="Стетоскоп на белом плаще">
            <a:extLst>
              <a:ext uri="{FF2B5EF4-FFF2-40B4-BE49-F238E27FC236}">
                <a16:creationId xmlns="" xmlns:a16="http://schemas.microsoft.com/office/drawing/2014/main" id="{8C311B29-040A-7988-D92B-0AD12ED900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A6285CA-6AFA-4F27-AFB5-1B32CDE09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F152BFE-7BA8-4007-AD9C-F4DC95E43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6796024-DF17-4BB3-BF28-01E168A3C5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18ECEF-CA6A-4CB6-BCA5-59B2DB40C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CDC2A251-C28C-4A72-BAFF-511640FB2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DDB2429-3E01-4CD5-998D-8F5716A09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E26953B-4BE7-4AD0-B471-088DBB23D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E9D9ED6D-9817-4272-9FEF-E674FBCCC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718C0DE-4596-4A70-AA4F-E678AC7FB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8B48095-74C2-4053-872D-D3F70910C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6224D0B6-A4CB-4D98-A1DC-2770B95F9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B39DE9C-23C1-4ABA-BD0D-B76BDC963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9DDAAE0-966C-4350-8819-857CF524F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EE6C021-FBD3-42F3-9A9C-69C4E7198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02961B9-65E1-4B12-AD98-9845BC3F43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22ABFE0-D700-4FD9-9CC8-D138B29A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6FFF1A3-B8BF-470C-9436-D5B781853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198B6551-FF5D-49F5-8D3E-757AEC357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0F3BFE5-573C-42C0-94D5-E5513CCC5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357931AB-4B07-4E0E-B3E4-84E2452E0A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C4789DB-7083-4597-9FC7-6336EA0BE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E0B4F1D-D11A-4023-BE6B-6679ABB2B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8633D7A-F6FC-418F-AD87-0EE148C1A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0FC8FCC-6F69-4802-995C-903AE4416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6ABFCE7-4796-4186-8EDC-DB6CE87BC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E1935BF2-A804-46BA-940A-DDAD7888F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D012DA9-8D67-483A-8071-2903F2E3B2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109163DC-956E-44BE-B55A-E6C2C851DD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76CDE9FD-1880-483F-A039-BEB3AB0D3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38DDB23B-71E7-42A3-B055-5740EE14C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7245B63-D771-461D-A625-4B49966D24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CF1DF9FF-1F61-4B4F-8993-6897DE09C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4092F139-6734-46F3-B176-11741F1F7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656D30-10F6-2D3F-DF92-4E6DA94C1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2">
                    <a:alpha val="80000"/>
                  </a:schemeClr>
                </a:solidFill>
              </a:rPr>
              <a:t>Раздел 3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4344BEF-779F-AC7E-04A4-DC29A97E5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2">
                    <a:alpha val="80000"/>
                  </a:schemeClr>
                </a:solidFill>
              </a:rPr>
              <a:t>ЗАБОЛЕВАЕМОСТЬ</a:t>
            </a:r>
          </a:p>
        </p:txBody>
      </p:sp>
      <p:pic>
        <p:nvPicPr>
          <p:cNvPr id="5" name="Рисунок 4" descr="Распечатка стетоскопа и EKG">
            <a:extLst>
              <a:ext uri="{FF2B5EF4-FFF2-40B4-BE49-F238E27FC236}">
                <a16:creationId xmlns="" xmlns:a16="http://schemas.microsoft.com/office/drawing/2014/main" id="{1F7F2A1D-31BD-A003-1621-3B3DF54FF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5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C7DFE3-1459-99FD-09D1-4991412D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alpha val="80000"/>
                  </a:schemeClr>
                </a:solidFill>
              </a:rPr>
              <a:t>Динамика </a:t>
            </a:r>
            <a:r>
              <a:rPr lang="ru-RU" sz="3200" dirty="0" smtClean="0">
                <a:solidFill>
                  <a:schemeClr val="tx2">
                    <a:alpha val="80000"/>
                  </a:schemeClr>
                </a:solidFill>
              </a:rPr>
              <a:t>числа выявленных </a:t>
            </a:r>
            <a:r>
              <a:rPr lang="ru-RU" sz="3200" dirty="0">
                <a:solidFill>
                  <a:schemeClr val="tx2">
                    <a:alpha val="80000"/>
                  </a:schemeClr>
                </a:solidFill>
              </a:rPr>
              <a:t>заболеваний:</a:t>
            </a:r>
            <a:br>
              <a:rPr lang="ru-RU" sz="32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alpha val="80000"/>
                  </a:schemeClr>
                </a:solidFill>
              </a:rPr>
              <a:t>сравнение</a:t>
            </a:r>
            <a:br>
              <a:rPr lang="ru-RU" sz="32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alpha val="80000"/>
                  </a:schemeClr>
                </a:solidFill>
              </a:rPr>
              <a:t>2023-25гг.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93BE3789-2E01-DD05-88D0-9D3B71A79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049648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550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54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A19D2B-B3A0-60D5-16AA-CA9AA05F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6" y="720772"/>
            <a:ext cx="2738544" cy="55310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alpha val="80000"/>
                  </a:schemeClr>
                </a:solidFill>
              </a:rPr>
              <a:t>Сравнение числа </a:t>
            </a:r>
            <a:r>
              <a:rPr lang="ru-RU" sz="3200" dirty="0">
                <a:solidFill>
                  <a:schemeClr val="tx2">
                    <a:alpha val="80000"/>
                  </a:schemeClr>
                </a:solidFill>
              </a:rPr>
              <a:t>выявленных заболеваний 2024–25гг.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D87B7FA8-5D9A-0D92-7288-BD8018836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398202"/>
              </p:ext>
            </p:extLst>
          </p:nvPr>
        </p:nvGraphicFramePr>
        <p:xfrm>
          <a:off x="3190843" y="265769"/>
          <a:ext cx="8805789" cy="6348625"/>
        </p:xfrm>
        <a:graphic>
          <a:graphicData uri="http://schemas.openxmlformats.org/drawingml/2006/table">
            <a:tbl>
              <a:tblPr firstRow="1" bandRow="1">
                <a:noFill/>
                <a:tableStyleId>{F5AB1C69-6EDB-4FF4-983F-18BD219EF322}</a:tableStyleId>
              </a:tblPr>
              <a:tblGrid>
                <a:gridCol w="4753007">
                  <a:extLst>
                    <a:ext uri="{9D8B030D-6E8A-4147-A177-3AD203B41FA5}">
                      <a16:colId xmlns="" xmlns:a16="http://schemas.microsoft.com/office/drawing/2014/main" val="4165760288"/>
                    </a:ext>
                  </a:extLst>
                </a:gridCol>
                <a:gridCol w="1209675">
                  <a:extLst>
                    <a:ext uri="{9D8B030D-6E8A-4147-A177-3AD203B41FA5}">
                      <a16:colId xmlns="" xmlns:a16="http://schemas.microsoft.com/office/drawing/2014/main" val="2865826384"/>
                    </a:ext>
                  </a:extLst>
                </a:gridCol>
                <a:gridCol w="1060886">
                  <a:extLst>
                    <a:ext uri="{9D8B030D-6E8A-4147-A177-3AD203B41FA5}">
                      <a16:colId xmlns="" xmlns:a16="http://schemas.microsoft.com/office/drawing/2014/main" val="2021642924"/>
                    </a:ext>
                  </a:extLst>
                </a:gridCol>
                <a:gridCol w="1782221">
                  <a:extLst>
                    <a:ext uri="{9D8B030D-6E8A-4147-A177-3AD203B41FA5}">
                      <a16:colId xmlns="" xmlns:a16="http://schemas.microsoft.com/office/drawing/2014/main" val="2230786670"/>
                    </a:ext>
                  </a:extLst>
                </a:gridCol>
              </a:tblGrid>
              <a:tr h="3913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1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Нозологии</a:t>
                      </a:r>
                      <a:endParaRPr lang="ru-RU" sz="1200" b="1" i="0" u="none" strike="noStrike" cap="all" spc="6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88942" marB="889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200" b="1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2024г.</a:t>
                      </a:r>
                      <a:endParaRPr lang="ru-RU" sz="1200" b="1" i="0" u="none" strike="noStrike" cap="all" spc="6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88942" marB="889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200" b="1" u="none" strike="noStrike" cap="all" spc="60">
                          <a:solidFill>
                            <a:schemeClr val="tx1"/>
                          </a:solidFill>
                          <a:effectLst/>
                        </a:rPr>
                        <a:t>2025г.</a:t>
                      </a:r>
                      <a:endParaRPr lang="ru-RU" sz="1200" b="1" i="0" u="none" strike="noStrike" cap="all" spc="6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88942" marB="889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200" b="1" i="0" u="none" strike="noStrike" cap="all" spc="6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Динамика </a:t>
                      </a:r>
                    </a:p>
                    <a:p>
                      <a:pPr algn="ctr" fontAlgn="b">
                        <a:buNone/>
                      </a:pPr>
                      <a:r>
                        <a:rPr lang="ru-RU" sz="1200" b="1" i="0" u="none" strike="noStrike" cap="all" spc="6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2024–25 гг. (В %)</a:t>
                      </a:r>
                    </a:p>
                  </a:txBody>
                  <a:tcPr marL="127431" marR="10211" marT="88942" marB="889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94662473"/>
                  </a:ext>
                </a:extLst>
              </a:tr>
              <a:tr h="696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Некоторые инфекционные и паразитарные болезни А00-В99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1838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2268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8229625"/>
                  </a:ext>
                </a:extLst>
              </a:tr>
              <a:tr h="696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болезни эндокринной системы, расстройства питания и нарушения обмена веществ Е00-Е89</a:t>
                      </a:r>
                      <a:endParaRPr lang="ru-RU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21198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29090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059723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болезни нервной системы </a:t>
                      </a:r>
                      <a:r>
                        <a:rPr lang="en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G00-G98</a:t>
                      </a:r>
                      <a:endParaRPr lang="en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3367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4461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3420692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болезни системы кровообращения </a:t>
                      </a:r>
                      <a:r>
                        <a:rPr lang="en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I00-I99</a:t>
                      </a:r>
                      <a:endParaRPr lang="en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54191</a:t>
                      </a:r>
                      <a:endParaRPr lang="ru-RU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80394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9549811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болезни органов дыхания </a:t>
                      </a:r>
                      <a:r>
                        <a:rPr lang="en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J00-J98 </a:t>
                      </a:r>
                      <a:endParaRPr lang="en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45882</a:t>
                      </a:r>
                      <a:endParaRPr lang="ru-RU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64193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353635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болезни органов пищеварения </a:t>
                      </a:r>
                      <a:r>
                        <a:rPr lang="en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K00-K92</a:t>
                      </a:r>
                      <a:endParaRPr lang="en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15414</a:t>
                      </a:r>
                      <a:endParaRPr lang="ru-RU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17424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201235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болезни кожи и подкожной клетчатки </a:t>
                      </a:r>
                      <a:r>
                        <a:rPr lang="en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L00-L98</a:t>
                      </a:r>
                      <a:endParaRPr lang="en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1944</a:t>
                      </a:r>
                      <a:endParaRPr lang="ru-RU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3722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+48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2571425"/>
                  </a:ext>
                </a:extLst>
              </a:tr>
              <a:tr h="696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болезни костно-мышечной системы и соединительной ткани </a:t>
                      </a:r>
                      <a:r>
                        <a:rPr lang="en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M00-M99</a:t>
                      </a:r>
                      <a:endParaRPr lang="en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34747</a:t>
                      </a:r>
                      <a:endParaRPr lang="ru-RU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38897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327506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болезни мочеполовой системы </a:t>
                      </a:r>
                      <a:r>
                        <a:rPr lang="en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N00-N99</a:t>
                      </a:r>
                      <a:endParaRPr lang="en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13159</a:t>
                      </a:r>
                      <a:endParaRPr lang="ru-RU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16279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6302947"/>
                  </a:ext>
                </a:extLst>
              </a:tr>
              <a:tr h="696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травмы, отравления и некоторые другие последствия воздействия внешних причин </a:t>
                      </a:r>
                      <a:r>
                        <a:rPr lang="en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S00-T98</a:t>
                      </a:r>
                      <a:endParaRPr lang="en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692</a:t>
                      </a:r>
                      <a:endParaRPr lang="ru-RU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779</a:t>
                      </a:r>
                      <a:endParaRPr lang="ru-RU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7431" marR="10211" marT="98023" marB="889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1642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81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B205CA4C-4876-4E28-97E0-1162D662A2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8" name="Right Triangle 97">
            <a:extLst>
              <a:ext uri="{FF2B5EF4-FFF2-40B4-BE49-F238E27FC236}">
                <a16:creationId xmlns="" xmlns:a16="http://schemas.microsoft.com/office/drawing/2014/main" id="{2E08B368-A2A8-4357-B416-37C258EFE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Document 99">
            <a:extLst>
              <a:ext uri="{FF2B5EF4-FFF2-40B4-BE49-F238E27FC236}">
                <a16:creationId xmlns="" xmlns:a16="http://schemas.microsoft.com/office/drawing/2014/main" id="{A890253F-325A-4AC7-AF5F-06FB890E8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078E5B-E5A3-1D6E-994D-0EC7843E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6" y="337541"/>
            <a:ext cx="4952999" cy="128953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/>
                </a:solidFill>
              </a:rPr>
              <a:t>Заболеваемость и проактивное диспансерное динамическое наблюдение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54EB1446-078C-6737-998E-806DD359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27" y="1752605"/>
            <a:ext cx="4952999" cy="432784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2"/>
                </a:solidFill>
              </a:rPr>
              <a:t>Регламентирован приказом Департамента здравоохранения г. Москвы от 27 декабря 2022 г. № 1230 «О системе проведения проактивного </a:t>
            </a:r>
            <a:r>
              <a:rPr lang="ru-RU" sz="2000" b="1" dirty="0">
                <a:solidFill>
                  <a:schemeClr val="tx2"/>
                </a:solidFill>
              </a:rPr>
              <a:t>диспансерного динамического наблюдения пациентов </a:t>
            </a:r>
            <a:r>
              <a:rPr lang="ru-RU" sz="2000" dirty="0">
                <a:solidFill>
                  <a:schemeClr val="tx2"/>
                </a:solidFill>
              </a:rPr>
              <a:t>в медицинских организациях государственной системы здравоохранения города Москвы»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</a:pPr>
            <a:r>
              <a:rPr lang="ru-RU" sz="2000" dirty="0">
                <a:solidFill>
                  <a:schemeClr val="tx2"/>
                </a:solidFill>
              </a:rPr>
              <a:t>Ведение формы 30, контрольного листа  и другой документации в ЕМИАС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</a:pPr>
            <a:r>
              <a:rPr lang="ru-RU" sz="2000" dirty="0">
                <a:solidFill>
                  <a:schemeClr val="tx2"/>
                </a:solidFill>
              </a:rPr>
              <a:t>Внедрение </a:t>
            </a:r>
            <a:r>
              <a:rPr lang="ru-RU" sz="2000" b="1" dirty="0">
                <a:solidFill>
                  <a:schemeClr val="tx2"/>
                </a:solidFill>
              </a:rPr>
              <a:t>персональных помощников </a:t>
            </a:r>
            <a:endParaRPr lang="en-US" sz="2000" b="1" dirty="0">
              <a:solidFill>
                <a:schemeClr val="tx2"/>
              </a:solidFill>
            </a:endParaRPr>
          </a:p>
          <a:p>
            <a:pPr lvl="3">
              <a:lnSpc>
                <a:spcPct val="100000"/>
              </a:lnSpc>
            </a:pPr>
            <a:r>
              <a:rPr lang="ru-RU" sz="2000" dirty="0">
                <a:solidFill>
                  <a:schemeClr val="tx2"/>
                </a:solidFill>
              </a:rPr>
              <a:t>информирование пациентов о программе диспансерного наблюдения</a:t>
            </a:r>
            <a:endParaRPr lang="en-US" sz="2000" dirty="0">
              <a:solidFill>
                <a:schemeClr val="tx2"/>
              </a:solidFill>
            </a:endParaRPr>
          </a:p>
          <a:p>
            <a:pPr lvl="3">
              <a:lnSpc>
                <a:spcPct val="100000"/>
              </a:lnSpc>
            </a:pPr>
            <a:r>
              <a:rPr lang="ru-RU" sz="2000" dirty="0">
                <a:solidFill>
                  <a:schemeClr val="tx2"/>
                </a:solidFill>
              </a:rPr>
              <a:t>запись, перенос или отмену записи на исследования, обследования, прием врача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Доктор держатся за капсула-">
            <a:extLst>
              <a:ext uri="{FF2B5EF4-FFF2-40B4-BE49-F238E27FC236}">
                <a16:creationId xmlns="" xmlns:a16="http://schemas.microsoft.com/office/drawing/2014/main" id="{28440BE3-C3E5-0378-DA96-8023C4EA1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772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12A10-87BB-4E78-DE86-AB4ABFAE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85" y="745269"/>
            <a:ext cx="2750256" cy="55310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alpha val="80000"/>
                  </a:schemeClr>
                </a:solidFill>
              </a:rPr>
              <a:t>Динамика числа пациентов, находящихся под диспансерным наблюдением:</a:t>
            </a:r>
            <a:r>
              <a:rPr lang="ru-RU" sz="2800" dirty="0">
                <a:solidFill>
                  <a:schemeClr val="tx2">
                    <a:alpha val="8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alpha val="80000"/>
                  </a:schemeClr>
                </a:solidFill>
              </a:rPr>
              <a:t>2023-25гг.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75769459-0F3B-8107-0BD7-11A96738F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188616"/>
              </p:ext>
            </p:extLst>
          </p:nvPr>
        </p:nvGraphicFramePr>
        <p:xfrm>
          <a:off x="3383370" y="152400"/>
          <a:ext cx="8613260" cy="616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110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A4798C7F-C8CA-4799-BF37-3AB4642CD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1" name="Group 200">
            <a:extLst>
              <a:ext uri="{FF2B5EF4-FFF2-40B4-BE49-F238E27FC236}">
                <a16:creationId xmlns="" xmlns:a16="http://schemas.microsoft.com/office/drawing/2014/main" id="{87F0794B-55D3-4D2D-BDE7-4688ED321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BE4C795B-1813-4CC6-B03F-8DD130BEA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E0F4C04D-5CD8-446B-BE3D-257172E6E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FDDC802E-606F-4F39-84B6-90DF0FE54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2C5B0C75-0136-4A39-9AB6-0F02C4527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C5ED2B52-3D40-46DE-8B54-99A407157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18BCEC75-1B6B-45B2-8041-8D933FCF6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6A2FC789-056A-43CC-807E-4262CDC3E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48C32FD3-76B0-40E7-89F2-E9C523210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B82E9447-8362-426C-840A-B6F2231F7B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2F141DC8-83CE-4C21-A5BA-E2FFF3D8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512A697C-ECBC-40A9-AC69-BF96A34B9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D2E988AF-5EFB-43D3-B93F-6E4F41A2C9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6B312C1B-AAE2-4A6D-ACC7-ABAA75D428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57B96146-61DA-44D6-A9DF-6DB41FCF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6B33F93D-4439-46EE-97C4-9CECAAFDC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5914B275-A3D7-4BA4-B8CB-E7657100F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BD26EF3B-FBE7-4D57-8E01-553F50734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6CC1E671-BA54-4B31-9A2E-8F50BC57A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A836A704-3624-4ABF-9A67-0F52C2F3E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5FDC385D-BA34-481F-A991-A776E0B19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F1EF033A-D8FB-416B-AE51-4E098A27D6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17C17B48-F458-4E9B-9331-56FCDC5B6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07E44A4B-D453-46F0-A83D-AF0B33D5C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346BEA9F-314B-440D-AE8D-21E1252EC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F15EAFD0-4869-4612-ACDE-ABC703104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A0F26706-7F23-4FF0-9CAF-F3C4F47C1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C0195A72-345A-4E88-8D71-14DB3D1B6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0DBF51A6-A3BC-49FE-BB01-E89928117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A78DF911-744C-419B-83DC-39F270BB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Freeform: Shape 231">
            <a:extLst>
              <a:ext uri="{FF2B5EF4-FFF2-40B4-BE49-F238E27FC236}">
                <a16:creationId xmlns="" xmlns:a16="http://schemas.microsoft.com/office/drawing/2014/main" id="{216BB147-20D5-4D93-BDA5-1BC614D6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Freeform: Shape 233">
            <a:extLst>
              <a:ext uri="{FF2B5EF4-FFF2-40B4-BE49-F238E27FC236}">
                <a16:creationId xmlns="" xmlns:a16="http://schemas.microsoft.com/office/drawing/2014/main" id="{0A253F60-DE40-4508-A37A-61331DF1D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3BBF3378-C49E-4B97-A883-6393FBF18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8" name="Group 237">
            <a:extLst>
              <a:ext uri="{FF2B5EF4-FFF2-40B4-BE49-F238E27FC236}">
                <a16:creationId xmlns="" xmlns:a16="http://schemas.microsoft.com/office/drawing/2014/main" id="{DA3D4001-286E-4CB2-B293-3058BDDC82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F81F6D9A-C297-4D43-A56B-E097477E9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="" xmlns:a16="http://schemas.microsoft.com/office/drawing/2014/main" id="{BBD5299F-3CBD-431D-A276-1F6EBDE639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="" xmlns:a16="http://schemas.microsoft.com/office/drawing/2014/main" id="{0579A460-D36C-4808-99FD-224968EC8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="" xmlns:a16="http://schemas.microsoft.com/office/drawing/2014/main" id="{4FACC58E-31A5-41E4-BCE1-9A0FF26F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="" xmlns:a16="http://schemas.microsoft.com/office/drawing/2014/main" id="{43EE866F-1BA5-4009-983D-0A270F2651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1E7DADAE-DB0C-47E3-AE16-C7B09A326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EAB89127-DBEE-47FB-951F-C4FEBC41E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368F6061-E9B4-4C8B-B421-CB81EF3715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="" xmlns:a16="http://schemas.microsoft.com/office/drawing/2014/main" id="{54F431D3-EEE6-4416-BA2B-7B8942561C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="" xmlns:a16="http://schemas.microsoft.com/office/drawing/2014/main" id="{C3A1230D-F162-470F-B26A-44F48789FC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1128856B-8BFD-40E1-993B-93F4DDEEC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="" xmlns:a16="http://schemas.microsoft.com/office/drawing/2014/main" id="{0AD4C0C2-878C-4A6F-998A-CDDC31ACD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="" xmlns:a16="http://schemas.microsoft.com/office/drawing/2014/main" id="{7EE0349E-7D03-4F4E-BCAA-D6BAC3E057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FD4A5BD7-7EA2-4F4A-A88B-240C626054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A5DE89C9-D993-4FE5-9E60-4816CB1A6F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="" xmlns:a16="http://schemas.microsoft.com/office/drawing/2014/main" id="{3574CA6C-639F-41A6-AED3-15C0E0E1B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B3864BFB-5F88-4311-A2A0-12D067F91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09B3E436-97A2-4763-9E55-2C470DF17D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="" xmlns:a16="http://schemas.microsoft.com/office/drawing/2014/main" id="{8462A8CC-9918-4941-9B4A-36FB3F8531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="" xmlns:a16="http://schemas.microsoft.com/office/drawing/2014/main" id="{B0671973-544E-4370-8DB9-174DAB82F9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="" xmlns:a16="http://schemas.microsoft.com/office/drawing/2014/main" id="{B5505BD9-45DD-4763-90CB-FB9DB06615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3022B701-1894-49C5-A67C-6B8377C7C5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90501CD9-45DC-4009-A410-08DB27A874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00BD35CA-BF52-4F44-B789-E3B98042D8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="" xmlns:a16="http://schemas.microsoft.com/office/drawing/2014/main" id="{25AED4B0-30B1-4E36-86A4-42C2A91810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DA1A0260-34D8-4474-8C33-ED80F83092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FDCCA183-C630-4855-8BD6-0E4EEE59F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843E8B9F-C809-423A-ADAA-80CE5C0711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2621EBC9-CEB1-4BA5-82D6-9944A3C123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Freeform: Shape 268">
            <a:extLst>
              <a:ext uri="{FF2B5EF4-FFF2-40B4-BE49-F238E27FC236}">
                <a16:creationId xmlns="" xmlns:a16="http://schemas.microsoft.com/office/drawing/2014/main" id="{EB68BB96-3C54-47CE-A559-16FC5968E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71" name="Group 270">
            <a:extLst>
              <a:ext uri="{FF2B5EF4-FFF2-40B4-BE49-F238E27FC236}">
                <a16:creationId xmlns="" xmlns:a16="http://schemas.microsoft.com/office/drawing/2014/main" id="{BDDD9304-3AB6-4BE9-833E-9C1B3EC421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C7756000-2285-4D38-AD2B-91F47CF8B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2F7A36A8-4BBE-49D8-94DA-606561AC09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961EE45E-0342-4F26-8CD3-85CDDF7E5A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89C5DC0E-03C0-4CEB-AD10-3A3C99994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2E1CE081-E685-46D4-BAF7-54C65BD823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5486C88F-30DD-46C8-9B05-F885D4EB07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290BAD11-B30B-49DE-A566-E21BCDDCF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="" xmlns:a16="http://schemas.microsoft.com/office/drawing/2014/main" id="{31F821CC-6C37-4415-8DA6-EF6B42D87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="" xmlns:a16="http://schemas.microsoft.com/office/drawing/2014/main" id="{C9ECD1FB-7FE8-477E-8E90-648AE4E93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="" xmlns:a16="http://schemas.microsoft.com/office/drawing/2014/main" id="{381C9DD8-7FF3-44E6-9887-1CE07DBD95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654D87AF-08CE-4125-AF4B-8C8A9D340B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F3C9C908-1A58-4E28-969E-48E9BA61BB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3530AEF7-35DB-44E3-93EB-B3F0FBA9E5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6108D15E-72F2-45D7-9050-8322CB1F84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CC764F43-FB23-49CB-B2CA-ACFBFB412A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64C60457-68FC-4E1F-9ABB-E79094AEB1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22C915FB-0611-4283-8EC1-88510A69FC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3CF80AC6-E542-456F-BEE8-E9CF46AC21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9EC6EED6-01FF-4941-A4AB-224D26EE11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F8D16FF7-D5D7-4A97-BB5E-A069EF13A4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D703DF22-27D8-481B-95B5-A4A7A62066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1F7256DA-C9DD-498F-A3B4-789819FE4C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EBEBA9FF-8036-4656-B1F1-87953464D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575DABD2-EA79-4547-AFC6-53720AB60E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3060E1B5-52C7-4314-98B0-3AE8A0B630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033D416E-D8B5-4097-B7F0-1BA0357D36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A5862DFC-3406-4DC9-AA41-0CE64748A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3C908427-368C-4792-A5E5-313F77FF28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="" xmlns:a16="http://schemas.microsoft.com/office/drawing/2014/main" id="{88CB189E-908B-495D-B023-05D3D2C1B4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2" name="Rectangle 301">
            <a:extLst>
              <a:ext uri="{FF2B5EF4-FFF2-40B4-BE49-F238E27FC236}">
                <a16:creationId xmlns="" xmlns:a16="http://schemas.microsoft.com/office/drawing/2014/main" id="{BA6285CA-6AFA-4F27-AFB5-1B32CDE09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="" xmlns:a16="http://schemas.microsoft.com/office/drawing/2014/main" id="{AF152BFE-7BA8-4007-AD9C-F4DC95E43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6" name="Right Triangle 305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lowchart: Document 307">
            <a:extLst>
              <a:ext uri="{FF2B5EF4-FFF2-40B4-BE49-F238E27FC236}">
                <a16:creationId xmlns="" xmlns:a16="http://schemas.microsoft.com/office/drawing/2014/main" id="{B6DE7CCF-F894-44DD-9FA3-8BD0D5CE25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819901" y="1485903"/>
            <a:ext cx="6858000" cy="3886199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10" name="Group 309">
            <a:extLst>
              <a:ext uri="{FF2B5EF4-FFF2-40B4-BE49-F238E27FC236}">
                <a16:creationId xmlns="" xmlns:a16="http://schemas.microsoft.com/office/drawing/2014/main" id="{8118ECEF-CA6A-4CB6-BCA5-59B2DB40C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CDC2A251-C28C-4A72-BAFF-511640FB2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DDDB2429-3E01-4CD5-998D-8F5716A09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1E26953B-4BE7-4AD0-B471-088DBB23D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E9D9ED6D-9817-4272-9FEF-E674FBCCC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8718C0DE-4596-4A70-AA4F-E678AC7FB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D8B48095-74C2-4053-872D-D3F70910C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6224D0B6-A4CB-4D98-A1DC-2770B95F9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CB39DE9C-23C1-4ABA-BD0D-B76BDC963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19DDAAE0-966C-4350-8819-857CF524F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BEE6C021-FBD3-42F3-9A9C-69C4E7198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F02961B9-65E1-4B12-AD98-9845BC3F43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B22ABFE0-D700-4FD9-9CC8-D138B29A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46FFF1A3-B8BF-470C-9436-D5B781853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198B6551-FF5D-49F5-8D3E-757AEC357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50F3BFE5-573C-42C0-94D5-E5513CCC5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357931AB-4B07-4E0E-B3E4-84E2452E0A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CC4789DB-7083-4597-9FC7-6336EA0BE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9E0B4F1D-D11A-4023-BE6B-6679ABB2B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28633D7A-F6FC-418F-AD87-0EE148C1A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A0FC8FCC-6F69-4802-995C-903AE4416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86ABFCE7-4796-4186-8EDC-DB6CE87BC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E1935BF2-A804-46BA-940A-DDAD7888F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ED012DA9-8D67-483A-8071-2903F2E3B2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109163DC-956E-44BE-B55A-E6C2C851DD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76CDE9FD-1880-483F-A039-BEB3AB0D3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38DDB23B-71E7-42A3-B055-5740EE14C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37245B63-D771-461D-A625-4B49966D24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CF1DF9FF-1F61-4B4F-8993-6897DE09C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4092F139-6734-46F3-B176-11741F1F7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7741E-354B-C205-8749-8AF71EC0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9" y="1565417"/>
            <a:ext cx="2800125" cy="27844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Диспансерное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наблюдение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по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наиболее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значимым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заболеваниям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="" xmlns:a16="http://schemas.microsoft.com/office/drawing/2014/main" id="{099F585E-7776-7210-0286-CF0E140FB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25126"/>
              </p:ext>
            </p:extLst>
          </p:nvPr>
        </p:nvGraphicFramePr>
        <p:xfrm>
          <a:off x="3435168" y="268355"/>
          <a:ext cx="8228952" cy="63469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31360">
                  <a:extLst>
                    <a:ext uri="{9D8B030D-6E8A-4147-A177-3AD203B41FA5}">
                      <a16:colId xmlns="" xmlns:a16="http://schemas.microsoft.com/office/drawing/2014/main" val="2040606454"/>
                    </a:ext>
                  </a:extLst>
                </a:gridCol>
                <a:gridCol w="1323396">
                  <a:extLst>
                    <a:ext uri="{9D8B030D-6E8A-4147-A177-3AD203B41FA5}">
                      <a16:colId xmlns="" xmlns:a16="http://schemas.microsoft.com/office/drawing/2014/main" val="586327703"/>
                    </a:ext>
                  </a:extLst>
                </a:gridCol>
                <a:gridCol w="1078903">
                  <a:extLst>
                    <a:ext uri="{9D8B030D-6E8A-4147-A177-3AD203B41FA5}">
                      <a16:colId xmlns="" xmlns:a16="http://schemas.microsoft.com/office/drawing/2014/main" val="4288170137"/>
                    </a:ext>
                  </a:extLst>
                </a:gridCol>
                <a:gridCol w="1078903">
                  <a:extLst>
                    <a:ext uri="{9D8B030D-6E8A-4147-A177-3AD203B41FA5}">
                      <a16:colId xmlns="" xmlns:a16="http://schemas.microsoft.com/office/drawing/2014/main" val="496582951"/>
                    </a:ext>
                  </a:extLst>
                </a:gridCol>
                <a:gridCol w="1716390">
                  <a:extLst>
                    <a:ext uri="{9D8B030D-6E8A-4147-A177-3AD203B41FA5}">
                      <a16:colId xmlns="" xmlns:a16="http://schemas.microsoft.com/office/drawing/2014/main" val="2478198772"/>
                    </a:ext>
                  </a:extLst>
                </a:gridCol>
              </a:tblGrid>
              <a:tr h="630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2023 Г.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2024 Г.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2025 Г.</a:t>
                      </a:r>
                      <a:endParaRPr lang="ru-RU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ДИНАМИКА 2024–25 ГГ. (В %)</a:t>
                      </a:r>
                      <a:endParaRPr lang="ru-RU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="" xmlns:a16="http://schemas.microsoft.com/office/drawing/2014/main" val="4116832365"/>
                  </a:ext>
                </a:extLst>
              </a:tr>
              <a:tr h="437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ЗАРЕГИСТРИРОВАНО ЗАБОЛЕВАНИЙ ВСЕГО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</a:rPr>
                        <a:t>225840</a:t>
                      </a:r>
                      <a:endParaRPr lang="ru-RU" sz="1600" b="1">
                        <a:effectLst/>
                        <a:latin typeface="+mn-lt"/>
                      </a:endParaRPr>
                    </a:p>
                  </a:txBody>
                  <a:tcPr marL="82868" marR="82868" marT="41434" marB="4143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219133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290764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+25</a:t>
                      </a: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2260545637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С ВПЕРВЫЕ В ЖИЗНИ УСТАНОВЛЕННЫМ ДИАГНОЗОМ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61724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82868" marR="82868" marT="41434" marB="4143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61403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94742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+35</a:t>
                      </a: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4083699217"/>
                  </a:ext>
                </a:extLst>
              </a:tr>
              <a:tr h="437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СОСТОИТ НА ДИСПАНСЕРНОМ УЧЕТЕ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73014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74610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116772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+36</a:t>
                      </a: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1591631466"/>
                  </a:ext>
                </a:extLst>
              </a:tr>
              <a:tr h="2450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ИЗ НИХ: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7030A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7030A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2038363288"/>
                  </a:ext>
                </a:extLst>
              </a:tr>
              <a:tr h="5073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БОЛЕЗНИ СИСТЕМЫ КРОВООБРАЩЕНИЯ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42285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82868" marR="82868" marT="41434" marB="4143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42865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63902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</a:t>
                      </a:r>
                      <a:r>
                        <a:rPr lang="ru-RU" sz="16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33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ПРОЕКТ!</a:t>
                      </a: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423786487"/>
                  </a:ext>
                </a:extLst>
              </a:tr>
              <a:tr h="1015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БОЛЕЗНИ ЭНДОКРИННОЙ СИСТЕМЫ, РАССТРОЙСТВА ПИТАНИЯ И НАРУШЕНИЯ ОБМЕНА ВЕЩЕСТВ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10168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12149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21961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</a:t>
                      </a:r>
                      <a:r>
                        <a:rPr lang="ru-RU" sz="16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45</a:t>
                      </a:r>
                    </a:p>
                    <a:p>
                      <a:pPr algn="ctr" fontAlgn="b"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ПРОЕКТ!</a:t>
                      </a: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2378818259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САХАРНЫЙ ДИАБЕТ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7691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8336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11902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+30</a:t>
                      </a: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4191144001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РЕВМАТОИДНЫЙ АРТРИТ (СЕРОПОЗИТИВНЫЙ И СЕРОНЕГАТИВНЫЙ)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293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254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449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+43</a:t>
                      </a: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349840430"/>
                  </a:ext>
                </a:extLst>
              </a:tr>
              <a:tr h="437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АСТМА; АСТМАТИЧЕСКИЙ СТАТУС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3075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2601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3921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+34</a:t>
                      </a: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3255958189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ЯЗВА ЖЕЛУДКА И ДВЕНАДЦАТИПЕРСТНОЙ КИШКИ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+49</a:t>
                      </a:r>
                      <a:endParaRPr lang="ru-RU" sz="16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1333750554"/>
                  </a:ext>
                </a:extLst>
              </a:tr>
              <a:tr h="437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ЦЕРЕБРОВАСКУЛЯРНЫЕ БОЛЕЗНИ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9980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9779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12380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accent6"/>
                          </a:solidFill>
                          <a:effectLst/>
                        </a:rPr>
                        <a:t>+27</a:t>
                      </a:r>
                      <a:endParaRPr lang="ru-RU" sz="1600" b="1" i="0" u="none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0" marR="8210" marT="8210" marB="0" anchor="ctr"/>
                </a:tc>
                <a:extLst>
                  <a:ext uri="{0D108BD9-81ED-4DB2-BD59-A6C34878D82A}">
                    <a16:rowId xmlns="" xmlns:a16="http://schemas.microsoft.com/office/drawing/2014/main" val="190055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44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B62175A-9061-4508-B024-671E2C3C3A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54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7D7F7755-C305-4B28-8A86-8EA8898124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1BF6FD-FDB4-DDA9-8F6F-32CE6D2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>
                    <a:alpha val="80000"/>
                  </a:schemeClr>
                </a:solidFill>
              </a:rPr>
              <a:t>Доля лиц </a:t>
            </a:r>
            <a:r>
              <a:rPr lang="ru-RU" sz="2400" b="1" dirty="0">
                <a:solidFill>
                  <a:schemeClr val="tx2">
                    <a:alpha val="80000"/>
                  </a:schemeClr>
                </a:solidFill>
              </a:rPr>
              <a:t>старше трудоспособного возраста</a:t>
            </a:r>
            <a:r>
              <a:rPr lang="ru-RU" sz="2400" dirty="0">
                <a:solidFill>
                  <a:schemeClr val="tx2">
                    <a:alpha val="80000"/>
                  </a:schemeClr>
                </a:solidFill>
              </a:rPr>
              <a:t>, у которых выявлены заболевания и патологические состояния, находящихся под диспансерным наблюдением (в %):</a:t>
            </a:r>
            <a:br>
              <a:rPr lang="ru-RU" sz="24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alpha val="80000"/>
                  </a:schemeClr>
                </a:solidFill>
              </a:rPr>
              <a:t>сравнение показателей 2022–25гг.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C425C0C5-ABA4-5E42-9DFC-6190B6012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240655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0614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A6285CA-6AFA-4F27-AFB5-1B32CDE09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F152BFE-7BA8-4007-AD9C-F4DC95E43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6796024-DF17-4BB3-BF28-01E168A3C5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18ECEF-CA6A-4CB6-BCA5-59B2DB40C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CDC2A251-C28C-4A72-BAFF-511640FB2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DDB2429-3E01-4CD5-998D-8F5716A09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E26953B-4BE7-4AD0-B471-088DBB23D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E9D9ED6D-9817-4272-9FEF-E674FBCCC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718C0DE-4596-4A70-AA4F-E678AC7FB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8B48095-74C2-4053-872D-D3F70910C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6224D0B6-A4CB-4D98-A1DC-2770B95F9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B39DE9C-23C1-4ABA-BD0D-B76BDC963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9DDAAE0-966C-4350-8819-857CF524F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EE6C021-FBD3-42F3-9A9C-69C4E7198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02961B9-65E1-4B12-AD98-9845BC3F43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22ABFE0-D700-4FD9-9CC8-D138B29A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6FFF1A3-B8BF-470C-9436-D5B781853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198B6551-FF5D-49F5-8D3E-757AEC357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0F3BFE5-573C-42C0-94D5-E5513CCC5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357931AB-4B07-4E0E-B3E4-84E2452E0A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C4789DB-7083-4597-9FC7-6336EA0BE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E0B4F1D-D11A-4023-BE6B-6679ABB2B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8633D7A-F6FC-418F-AD87-0EE148C1A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0FC8FCC-6F69-4802-995C-903AE4416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6ABFCE7-4796-4186-8EDC-DB6CE87BC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E1935BF2-A804-46BA-940A-DDAD7888F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D012DA9-8D67-483A-8071-2903F2E3B2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109163DC-956E-44BE-B55A-E6C2C851DD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76CDE9FD-1880-483F-A039-BEB3AB0D3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38DDB23B-71E7-42A3-B055-5740EE14C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7245B63-D771-461D-A625-4B49966D24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CF1DF9FF-1F61-4B4F-8993-6897DE09C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4092F139-6734-46F3-B176-11741F1F7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7A459E-DBC7-00FB-B87F-1AD2D4981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ru-RU">
                <a:solidFill>
                  <a:schemeClr val="tx2">
                    <a:alpha val="80000"/>
                  </a:schemeClr>
                </a:solidFill>
              </a:rPr>
              <a:t>Раздел 4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4E06CB-DF5D-D59C-46E4-DFACF5621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2">
                    <a:alpha val="80000"/>
                  </a:schemeClr>
                </a:solidFill>
              </a:rPr>
              <a:t>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val="37195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1B1FDD7-03EF-6DC2-3D33-38C34E26F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973900"/>
              </p:ext>
            </p:extLst>
          </p:nvPr>
        </p:nvGraphicFramePr>
        <p:xfrm>
          <a:off x="445407" y="350581"/>
          <a:ext cx="11317798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1024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205CA4C-4876-4E28-97E0-1162D662A2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="" xmlns:a16="http://schemas.microsoft.com/office/drawing/2014/main" id="{2E08B368-A2A8-4357-B416-37C258EFE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="" xmlns:a16="http://schemas.microsoft.com/office/drawing/2014/main" id="{A890253F-325A-4AC7-AF5F-06FB890E8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F1197-DAA4-E2E5-2CF7-2E27F8C4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09" y="457629"/>
            <a:ext cx="4952999" cy="13678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Диспансеризация и профилактические медицинские осмотры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553311-B620-49EF-1E23-F69400729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90" y="2015003"/>
            <a:ext cx="5234510" cy="44995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2"/>
                </a:solidFill>
              </a:rPr>
              <a:t>Диспансеризация и профилактические осмотры взрослого населения крайне важны, способствуя выявлению социально–значимых заболеваний (</a:t>
            </a:r>
            <a:r>
              <a:rPr lang="ru-RU" sz="2000" b="1" dirty="0">
                <a:solidFill>
                  <a:schemeClr val="tx2"/>
                </a:solidFill>
              </a:rPr>
              <a:t>сердечно-сосудистые, онкологические, диабет</a:t>
            </a:r>
            <a:r>
              <a:rPr lang="ru-RU" sz="2000" dirty="0">
                <a:solidFill>
                  <a:schemeClr val="tx2"/>
                </a:solidFill>
              </a:rPr>
              <a:t> и пр.) </a:t>
            </a:r>
            <a:r>
              <a:rPr lang="ru-RU" sz="2000" b="1" dirty="0">
                <a:solidFill>
                  <a:schemeClr val="tx2"/>
                </a:solidFill>
              </a:rPr>
              <a:t>на бессимптомной стадии</a:t>
            </a:r>
            <a:r>
              <a:rPr lang="ru-RU" sz="2000" dirty="0">
                <a:solidFill>
                  <a:schemeClr val="tx2"/>
                </a:solidFill>
              </a:rPr>
              <a:t>, когда лечение наиболее эффективно, а также позволяют оценить факторы риска (давление, холестерин, глюкоза, образ жизни)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2"/>
                </a:solidFill>
              </a:rPr>
              <a:t>Дают возможность вовремя скорректировать образ жизни, получить персональные рекомендации и предотвратить развитие осложнений, повышая качество и продолжительность жизни</a:t>
            </a:r>
          </a:p>
        </p:txBody>
      </p:sp>
      <p:pic>
        <p:nvPicPr>
          <p:cNvPr id="5" name="Рисунок 4" descr="Человек в медицинской Gears">
            <a:extLst>
              <a:ext uri="{FF2B5EF4-FFF2-40B4-BE49-F238E27FC236}">
                <a16:creationId xmlns="" xmlns:a16="http://schemas.microsoft.com/office/drawing/2014/main" id="{6A4AE5CC-A49A-90A5-B3EE-15A59B522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908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F2C933A-62F2-D4C8-B4FD-234F0C204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79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A212E99B-ADA7-4828-85E9-B06335C694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" name="Right Triangle 183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lowchart: Document 185">
            <a:extLst>
              <a:ext uri="{FF2B5EF4-FFF2-40B4-BE49-F238E27FC236}">
                <a16:creationId xmlns="" xmlns:a16="http://schemas.microsoft.com/office/drawing/2014/main" id="{BFEC1042-3FDC-47A3-BCD7-CA9D052F98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752008" y="1401397"/>
            <a:ext cx="6858000" cy="4055211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3B7D6E-FA28-E59A-2C89-A7176FB7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56" y="65969"/>
            <a:ext cx="7010393" cy="2240735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2">
                    <a:alpha val="80000"/>
                  </a:schemeClr>
                </a:solidFill>
              </a:rPr>
              <a:t>Реорганизация</a:t>
            </a:r>
            <a:br>
              <a:rPr lang="ru-RU" sz="34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400" dirty="0">
                <a:solidFill>
                  <a:schemeClr val="tx2">
                    <a:alpha val="80000"/>
                  </a:schemeClr>
                </a:solidFill>
              </a:rPr>
              <a:t>ГБУЗ «Городская поликлиника №166 ДЗМ»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288805D-4613-5039-B9EE-8D2A7B0EC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195" y="1779887"/>
            <a:ext cx="1030967" cy="14605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B144F86-A70B-6F9E-6F53-A011E6D1C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195" y="296892"/>
            <a:ext cx="1189109" cy="1460537"/>
          </a:xfrm>
          <a:prstGeom prst="rect">
            <a:avLst/>
          </a:prstGeom>
        </p:spPr>
      </p:pic>
      <p:graphicFrame>
        <p:nvGraphicFramePr>
          <p:cNvPr id="219" name="Объект 2">
            <a:extLst>
              <a:ext uri="{FF2B5EF4-FFF2-40B4-BE49-F238E27FC236}">
                <a16:creationId xmlns="" xmlns:a16="http://schemas.microsoft.com/office/drawing/2014/main" id="{0F97C65D-6306-E595-47B1-3CE7A1063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312379"/>
              </p:ext>
            </p:extLst>
          </p:nvPr>
        </p:nvGraphicFramePr>
        <p:xfrm>
          <a:off x="408056" y="1914621"/>
          <a:ext cx="8777974" cy="327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F42148D-F61A-B639-A372-9092FA827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3707" y="3254557"/>
            <a:ext cx="1460537" cy="14605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8D5C15-02BD-CD51-21B6-3637B79E83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9495" y="4786136"/>
            <a:ext cx="1477324" cy="146053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08056" y="4747292"/>
            <a:ext cx="8811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venir Next LT Pro"/>
              </a:rPr>
              <a:t>В декабре 2025 года в городской поликлинике №166 произведена реструктуризация, сопровождающаяся переводом сотрудников из филиала №5 в филиал №4.</a:t>
            </a:r>
          </a:p>
          <a:p>
            <a:r>
              <a:rPr lang="ru-RU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venir Next LT Pro"/>
              </a:rPr>
              <a:t>На площадях филиала № 5 ГБУЗ «ГП № 166 ДЗМ» с 12.01.2026 начал работать центр амбулаторной онкологической помощи ГБУЗ «ММКЦ «Коммунарка» ДЗМ» (ЦАОП).</a:t>
            </a:r>
            <a:endParaRPr lang="ru-RU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02671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7E32EB-4774-C59C-BD82-77B325EA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2541114" cy="553107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alpha val="80000"/>
                  </a:schemeClr>
                </a:solidFill>
              </a:rPr>
              <a:t>Диспансеризация и профилактический осмотр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2E384D1-3141-394F-B956-B629C5C5F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2639"/>
              </p:ext>
            </p:extLst>
          </p:nvPr>
        </p:nvGraphicFramePr>
        <p:xfrm>
          <a:off x="3448023" y="191035"/>
          <a:ext cx="8135461" cy="6320603"/>
        </p:xfrm>
        <a:graphic>
          <a:graphicData uri="http://schemas.openxmlformats.org/drawingml/2006/table">
            <a:tbl>
              <a:tblPr/>
              <a:tblGrid>
                <a:gridCol w="6613644">
                  <a:extLst>
                    <a:ext uri="{9D8B030D-6E8A-4147-A177-3AD203B41FA5}">
                      <a16:colId xmlns="" xmlns:a16="http://schemas.microsoft.com/office/drawing/2014/main" val="3628541896"/>
                    </a:ext>
                  </a:extLst>
                </a:gridCol>
                <a:gridCol w="1521817">
                  <a:extLst>
                    <a:ext uri="{9D8B030D-6E8A-4147-A177-3AD203B41FA5}">
                      <a16:colId xmlns="" xmlns:a16="http://schemas.microsoft.com/office/drawing/2014/main" val="2315011141"/>
                    </a:ext>
                  </a:extLst>
                </a:gridCol>
              </a:tblGrid>
              <a:tr h="52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Контингенты</a:t>
                      </a:r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Осмотрено</a:t>
                      </a:r>
                      <a:endParaRPr lang="ru-RU" sz="2100" b="1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40267000"/>
                  </a:ext>
                </a:extLst>
              </a:tr>
              <a:tr h="7513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диспансеризация  и профилактический осмотр определенных групп взрослого населения, включая углубленную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диспансеризацию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125793</a:t>
                      </a:r>
                      <a:endParaRPr lang="ru-RU" sz="2100" b="1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42549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старше трудоспособного возраста</a:t>
                      </a:r>
                      <a:endParaRPr lang="ru-RU" sz="2400" b="0" i="0" u="none" strike="noStrike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45243</a:t>
                      </a:r>
                      <a:endParaRPr lang="ru-RU" sz="2100" b="1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82675145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трудоспособного возраста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80550</a:t>
                      </a:r>
                      <a:endParaRPr lang="ru-RU" sz="2100" b="1" i="0" u="none" strike="noStrike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1816101"/>
                  </a:ext>
                </a:extLst>
              </a:tr>
              <a:tr h="10377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углубленная диспансеризация граждан, переболевших новой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короновирусной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инфекцией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COVID-19 (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 стр.8.2) в соответствии с 698н приказом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3197</a:t>
                      </a:r>
                      <a:endParaRPr lang="ru-RU" sz="2100" b="1" i="0" u="none" strike="noStrike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5175305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старше трудоспособного возраста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975</a:t>
                      </a:r>
                      <a:endParaRPr lang="ru-RU" sz="2100" b="1" i="0" u="none" strike="noStrike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075823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трудоспособного возраста</a:t>
                      </a:r>
                      <a:endParaRPr lang="ru-RU" sz="2400" b="0" i="0" u="none" strike="noStrike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2222</a:t>
                      </a:r>
                      <a:endParaRPr lang="ru-RU" sz="2100" b="1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254731"/>
                  </a:ext>
                </a:extLst>
              </a:tr>
              <a:tr h="6970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диспансеризация взрослого населения, в т.ч. соответствии с 404н приказом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98127</a:t>
                      </a:r>
                      <a:endParaRPr lang="ru-RU" sz="2100" b="1" i="0" u="none" strike="noStrike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979578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старше трудоспособного возраста</a:t>
                      </a:r>
                      <a:endParaRPr lang="ru-RU" sz="2400" b="0" i="0" u="none" strike="noStrike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44268</a:t>
                      </a:r>
                      <a:endParaRPr lang="ru-RU" sz="2100" b="1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1238395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трудоспособного возраста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53859</a:t>
                      </a:r>
                      <a:endParaRPr lang="ru-RU" sz="2100" b="1" i="0" u="none" strike="noStrike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23096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профилактический осмотр, в т.ч. в соответствии с 404н приказом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24469</a:t>
                      </a:r>
                      <a:endParaRPr lang="ru-RU" sz="2100" b="1" i="0" u="none" strike="noStrike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9198583"/>
                  </a:ext>
                </a:extLst>
              </a:tr>
              <a:tr h="4628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старше трудоспособного возраста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100" b="1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5039477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трудоспособного возраста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24469</a:t>
                      </a:r>
                      <a:endParaRPr lang="ru-RU" sz="2100" b="1" i="0" u="none" strike="noStrike" dirty="0">
                        <a:effectLst/>
                        <a:latin typeface="+mn-lt"/>
                      </a:endParaRPr>
                    </a:p>
                  </a:txBody>
                  <a:tcPr marL="11256" marR="11256" marT="112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320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70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EE60796-BC52-4154-A3A9-773DE82855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="" xmlns:a16="http://schemas.microsoft.com/office/drawing/2014/main" id="{BFEC1042-3FDC-47A3-BCD7-CA9D052F98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5EBD01-BAEF-E2D1-1960-5DDE6946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516" y="674696"/>
            <a:ext cx="6010486" cy="111093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Предварительные и периодические осмотры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786FAE-0208-4CE2-161E-9BD9CBDA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546" y="1825429"/>
            <a:ext cx="6764100" cy="44195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2"/>
                </a:solidFill>
              </a:rPr>
              <a:t>Проводятся согласно приказу Министерства здравоохранения Российской Федерации  от 28 января 2021 г. </a:t>
            </a:r>
            <a:r>
              <a:rPr lang="en" sz="1800" dirty="0">
                <a:solidFill>
                  <a:schemeClr val="tx2"/>
                </a:solidFill>
              </a:rPr>
              <a:t>n 29</a:t>
            </a:r>
            <a:r>
              <a:rPr lang="ru-RU" sz="1800" dirty="0">
                <a:solidFill>
                  <a:schemeClr val="tx2"/>
                </a:solidFill>
              </a:rPr>
              <a:t>н  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</a:rPr>
              <a:t>ГБУЗ «ГП №166 ДЗМ» в 2025 году провели предварительные и периодические осмотры в 16 организациях г. Москвы</a:t>
            </a: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BC269C0-11AE-B8A2-2DF7-35F26DB46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40476"/>
              </p:ext>
            </p:extLst>
          </p:nvPr>
        </p:nvGraphicFramePr>
        <p:xfrm>
          <a:off x="667998" y="721081"/>
          <a:ext cx="4108064" cy="5523883"/>
        </p:xfrm>
        <a:graphic>
          <a:graphicData uri="http://schemas.openxmlformats.org/drawingml/2006/table">
            <a:tbl>
              <a:tblPr/>
              <a:tblGrid>
                <a:gridCol w="4108064">
                  <a:extLst>
                    <a:ext uri="{9D8B030D-6E8A-4147-A177-3AD203B41FA5}">
                      <a16:colId xmlns="" xmlns:a16="http://schemas.microsoft.com/office/drawing/2014/main" val="1515345575"/>
                    </a:ext>
                  </a:extLst>
                </a:gridCol>
              </a:tblGrid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Колледж "Царицыно"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2410964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Юридический колледж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0757058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№1466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3273031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№904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7828612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№937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9309242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№544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2682220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№1207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6387769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№ 2000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8275800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ЦИО "Южный"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29823911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№878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1823899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№ 1579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7270762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№548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5571040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Социальный дом Москворечье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80761606"/>
                  </a:ext>
                </a:extLst>
              </a:tr>
              <a:tr h="6119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ГБУ Геронтопсихиатрический центр Орехово-Борисово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995006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>
                          <a:effectLst/>
                          <a:latin typeface="+mj-lt"/>
                        </a:rPr>
                        <a:t>Соцзащита</a:t>
                      </a:r>
                      <a:endParaRPr lang="ru-RU" sz="1700" b="0" i="0" u="none" strike="noStrike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0913845"/>
                  </a:ext>
                </a:extLst>
              </a:tr>
              <a:tr h="327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900" b="0" i="0" u="none" strike="noStrike" dirty="0">
                          <a:effectLst/>
                          <a:latin typeface="+mj-lt"/>
                        </a:rPr>
                        <a:t>ПНБ №14</a:t>
                      </a:r>
                      <a:endParaRPr lang="ru-RU" sz="1700" b="0" i="0" u="none" strike="noStrike" dirty="0">
                        <a:effectLst/>
                        <a:latin typeface="+mj-lt"/>
                      </a:endParaRPr>
                    </a:p>
                  </a:txBody>
                  <a:tcPr marL="8889" marR="8889" marT="88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133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4623F35-5B55-BEE5-A015-E5935DAD2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Right Triangle 96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8B5313-8FBA-02DD-FA60-5ED5CB6D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379304" cy="553107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alpha val="80000"/>
                  </a:schemeClr>
                </a:solidFill>
              </a:rPr>
              <a:t>Выполнение плана профилактических прививок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59D2FB69-9833-7D4F-B2A0-77D4BA3E1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763635"/>
              </p:ext>
            </p:extLst>
          </p:nvPr>
        </p:nvGraphicFramePr>
        <p:xfrm>
          <a:off x="3934383" y="152399"/>
          <a:ext cx="8062247" cy="653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1540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51">
            <a:extLst>
              <a:ext uri="{FF2B5EF4-FFF2-40B4-BE49-F238E27FC236}">
                <a16:creationId xmlns="" xmlns:a16="http://schemas.microsoft.com/office/drawing/2014/main" id="{BA6285CA-6AFA-4F27-AFB5-1B32CDE09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Rectangle 53">
            <a:extLst>
              <a:ext uri="{FF2B5EF4-FFF2-40B4-BE49-F238E27FC236}">
                <a16:creationId xmlns="" xmlns:a16="http://schemas.microsoft.com/office/drawing/2014/main" id="{AF152BFE-7BA8-4007-AD9C-F4DC95E43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Freeform: Shape 55">
            <a:extLst>
              <a:ext uri="{FF2B5EF4-FFF2-40B4-BE49-F238E27FC236}">
                <a16:creationId xmlns="" xmlns:a16="http://schemas.microsoft.com/office/drawing/2014/main" id="{26796024-DF17-4BB3-BF28-01E168A3C5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ight Triangle 57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59">
            <a:extLst>
              <a:ext uri="{FF2B5EF4-FFF2-40B4-BE49-F238E27FC236}">
                <a16:creationId xmlns="" xmlns:a16="http://schemas.microsoft.com/office/drawing/2014/main" id="{8118ECEF-CA6A-4CB6-BCA5-59B2DB40C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CDC2A251-C28C-4A72-BAFF-511640FB2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DDDB2429-3E01-4CD5-998D-8F5716A09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1E26953B-4BE7-4AD0-B471-088DBB23D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E9D9ED6D-9817-4272-9FEF-E674FBCCC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8718C0DE-4596-4A70-AA4F-E678AC7FB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D8B48095-74C2-4053-872D-D3F70910C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224D0B6-A4CB-4D98-A1DC-2770B95F9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CB39DE9C-23C1-4ABA-BD0D-B76BDC963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19DDAAE0-966C-4350-8819-857CF524F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BEE6C021-FBD3-42F3-9A9C-69C4E7198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F02961B9-65E1-4B12-AD98-9845BC3F43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B22ABFE0-D700-4FD9-9CC8-D138B29A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46FFF1A3-B8BF-470C-9436-D5B781853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198B6551-FF5D-49F5-8D3E-757AEC357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50F3BFE5-573C-42C0-94D5-E5513CCC5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357931AB-4B07-4E0E-B3E4-84E2452E0A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CC4789DB-7083-4597-9FC7-6336EA0BE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9E0B4F1D-D11A-4023-BE6B-6679ABB2B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28633D7A-F6FC-418F-AD87-0EE148C1A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A0FC8FCC-6F69-4802-995C-903AE4416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86ABFCE7-4796-4186-8EDC-DB6CE87BC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E1935BF2-A804-46BA-940A-DDAD7888F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ED012DA9-8D67-483A-8071-2903F2E3B2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109163DC-956E-44BE-B55A-E6C2C851DD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76CDE9FD-1880-483F-A039-BEB3AB0D3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38DDB23B-71E7-42A3-B055-5740EE14C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37245B63-D771-461D-A625-4B49966D24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CF1DF9FF-1F61-4B4F-8993-6897DE09C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4092F139-6734-46F3-B176-11741F1F7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C334CF-D4F9-98C3-C677-B4389D05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2">
                    <a:alpha val="80000"/>
                  </a:schemeClr>
                </a:solidFill>
              </a:rPr>
              <a:t>Раздел 5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EE10A21-2DA4-733E-C788-F4236C99B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7"/>
            <a:ext cx="5414255" cy="1964971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chemeClr val="tx2">
                    <a:alpha val="80000"/>
                  </a:schemeClr>
                </a:solidFill>
              </a:rPr>
              <a:t>ЛЬГОТНОЕ ЛЕКАРСТВЕННОЕ ОБЕСПЕЧЕНИЕ</a:t>
            </a:r>
          </a:p>
        </p:txBody>
      </p:sp>
      <p:pic>
        <p:nvPicPr>
          <p:cNvPr id="6" name="Рисунок 5" descr="Белые пилюли и капсулы">
            <a:extLst>
              <a:ext uri="{FF2B5EF4-FFF2-40B4-BE49-F238E27FC236}">
                <a16:creationId xmlns="" xmlns:a16="http://schemas.microsoft.com/office/drawing/2014/main" id="{FB6A4642-8ABD-A828-A0A3-B186A1B29F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4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D300BAB-7095-6CFD-485C-349DC0B1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684A45C-EEF7-CD91-9E8F-D1D371E1FA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315DE6D-8E5B-7129-C5B7-A3F7E1411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AEBFA30-0F53-0D53-87A1-1F77FC8395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7210DD55-FC93-B5DF-83F9-3C160B085C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FEFBAD7-CDA4-6AEB-F2E3-8CF1AA44CA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B2338EC-C6C5-2903-7135-E0C8F9E21D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C4E6D10-07CA-4EA6-07D0-E2A0A64F81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420ABC9-1A65-0535-61F6-66D23DB897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D181720C-BE8A-D1F2-CE01-F1AEE3FF6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06F2FE8-A52B-6796-EE3B-DB880AC7F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989A03DE-0EBF-6CBB-3A2C-98F1B53D9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2032CA5E-D5B0-3C1D-FDC9-C50D7524CD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9F1C4CF-58A1-F9ED-88B8-53720B6E30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8D4ECA0-2CB3-EF7F-08F6-FDF3826FE8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C458206B-CEF0-BCF8-C0E5-72E261472D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BEB5C2F3-F92D-8DDF-C446-7A59B706E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142CBDC5-99F1-42D8-A4DA-BC206C6563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571BB9D8-613C-8BF4-299D-43EC95D42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E6786BB-75BC-C5D6-4E49-02B001498C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21D58EF-F9F4-2F3D-A39C-5F139D974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F9664D5-EF40-4169-DB36-CBB39503A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2BABA49-44FA-44A8-08B3-5C4B2F5BE2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62C4950-3702-6881-B0F3-C2FBA3EE23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70D4016E-C234-5152-10CC-792884D429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0CD7DC72-1E6D-6D34-B28C-5E5AF3D156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6FF5330-B38A-685F-9237-7786278DC6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4343E60-9B43-7367-B5B2-F413D46C80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91F17252-AEEC-33BD-6555-72CE8F0831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19FD64F6-84B2-F079-D94A-73E8CC48D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C75F7409-0513-5287-8297-C48B42F20E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6488070-224F-9F85-7D85-28B72831A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DF8BE447-D50C-79B4-E165-11DC137D9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1E8334D2-1DBB-90E3-0C55-51E984E73F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571D98CB-21C1-F081-2657-529BD23900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BC32D318-5497-130D-D8BE-32C7C239FC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536D717E-08DA-48CB-3F39-75B78FF7C0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68DCD04A-D6C2-27AC-9299-40F43D8B4D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02FA385C-8DDE-C59E-6E1A-5B600B2F27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F83AE237-1EDF-068A-8D9E-0EB3A8AA9E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0AD2A0BE-645A-0898-E73E-1AC4C37F9A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F084872D-AE22-744C-AECE-CBE6321EF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F1152008-6D84-A1C2-990C-D503F2FEC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852FD5FB-DDC1-BDAF-11B7-FE92E3A603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E84CC689-D0C5-F87A-243C-33ABD130CC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725B7601-AABE-77F5-D766-A72E17CAB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31DEB774-C4C5-1C76-330A-BA55C1E2ED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3246FA14-C5B2-5C29-BF69-14898899A4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94FD3EAE-FA29-9F58-29F1-E9AC128DA2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1FA56AE2-31AD-1D0E-A006-E570E0E548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4D3D7DE4-7A7E-959D-57EE-61D3B7B41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81A534CE-B15E-DF2A-BA34-C49782AEB5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8B54B9F9-C93D-7860-C69D-7EDB493EF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2BB31A6D-B461-82ED-4E38-B725D9B1EF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94AB058C-0B85-11F5-FF08-D747BCC21C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5CF76281-D7F3-6C4F-8486-361F268187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7F9E153C-8F0B-C61A-DCAC-8DA717DA37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FE78CFD8-8762-D50B-A9A2-9271EDDD5A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F80C4664-2398-5EF4-AECC-73005655D7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8CA259A9-1036-808A-33AA-9BD6B23E33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F077539E-453A-ADAC-02F2-E09E64A603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6614CDE9-7137-18D7-CACF-0936A756A1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9B36D6B7-A7B0-9749-AAAD-BFDDB76B04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BCE34949-E314-888E-7109-8169160F5E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87B2AF81-9031-E19A-CA87-FB8720899A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3" name="Rectangle 82">
            <a:extLst>
              <a:ext uri="{FF2B5EF4-FFF2-40B4-BE49-F238E27FC236}">
                <a16:creationId xmlns="" xmlns:a16="http://schemas.microsoft.com/office/drawing/2014/main" id="{814FCA4C-DF91-F861-1AF7-C2147E03A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FF1ADDCB-BA34-D571-CC8B-639A0B749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Right Triangle 86">
            <a:extLst>
              <a:ext uri="{FF2B5EF4-FFF2-40B4-BE49-F238E27FC236}">
                <a16:creationId xmlns="" xmlns:a16="http://schemas.microsoft.com/office/drawing/2014/main" id="{26E69FDE-6E56-E3E6-3757-6682641D9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Document 88">
            <a:extLst>
              <a:ext uri="{FF2B5EF4-FFF2-40B4-BE49-F238E27FC236}">
                <a16:creationId xmlns="" xmlns:a16="http://schemas.microsoft.com/office/drawing/2014/main" id="{12A34A09-1CC5-0EC6-069F-99BE6F88E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92642FFF-A5C3-76E2-D30D-4C0CA2757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6B60608F-596A-D2DF-9AD2-F8E0905333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A7965F4F-E387-B865-83AB-CB9088234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C50182A3-6BFB-8A74-5CC0-30A3A3C35F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A19E023A-7F4B-2B29-7473-B710AD4C5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CC67F40A-88E8-CB45-73AA-27A8796D49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054FE839-E880-8100-A0F8-2764329DC6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3F2CBC9B-19D2-198F-365C-93ABA4D7B5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1AEDABD8-8C78-D02D-ECFB-004CDCD362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79527C7A-E37A-632A-11D7-94001AEBBB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A73B519D-967A-0682-0391-645115B995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66FC24B6-5785-27B3-AFB9-9BB77A645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AA9F5722-06EE-0ED0-7694-CDA02A64F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56B87873-FD92-415B-5CC7-3E9E32D6D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DEEFF3C6-2A9F-13F7-FB16-CD05B5AB8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62258FE7-8548-ADA8-4C6A-4B9339AACA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2ED551B2-5883-C032-0F8F-B6783BEEC2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76857936-87D1-D910-9DF1-10B3D75B17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2FB5BAE1-31DF-F3BD-82CB-6C05CF6CC0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9262F99A-CB2F-DB9F-0351-9EADBBFD7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C6967EAE-75D3-9ACA-026B-F6279D622F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74F1FE66-D1FC-4C13-DC8C-CCDA6974D4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76640FFA-242A-EFCE-EAE2-394AA9C30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4EE81945-3C37-7329-E272-A13F3E0C5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DE1F0448-6D79-358D-6907-209A8E74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944DE71B-79E0-3D2B-976F-1E3A4208F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26ABA375-C524-55D9-2F03-F7F549E5BA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F26E5F0A-3211-F2CF-9413-C329FFFB5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4A2995BC-9B5A-63BC-3B1F-6DC3C34939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638BAF18-AA6C-6640-6DF0-D25B592479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737B1-4987-F03D-0C1B-2800B183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9" y="451036"/>
            <a:ext cx="5414255" cy="27844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>
                <a:solidFill>
                  <a:schemeClr val="tx2">
                    <a:alpha val="80000"/>
                  </a:schemeClr>
                </a:solidFill>
              </a:rPr>
              <a:t>Обеспечение</a:t>
            </a:r>
            <a:r>
              <a:rPr lang="en-US" sz="28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alpha val="80000"/>
                  </a:schemeClr>
                </a:solidFill>
              </a:rPr>
              <a:t>льготными</a:t>
            </a:r>
            <a:r>
              <a:rPr lang="en-US" sz="28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alpha val="80000"/>
                  </a:schemeClr>
                </a:solidFill>
              </a:rPr>
              <a:t>лекарственными</a:t>
            </a:r>
            <a:r>
              <a:rPr lang="en-US" sz="28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alpha val="80000"/>
                  </a:schemeClr>
                </a:solidFill>
              </a:rPr>
              <a:t>препаратами</a:t>
            </a:r>
            <a:r>
              <a:rPr lang="en-US" sz="28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alpha val="80000"/>
                  </a:schemeClr>
                </a:solidFill>
              </a:rPr>
              <a:t>в</a:t>
            </a:r>
            <a:r>
              <a:rPr lang="en-US" sz="2800" dirty="0">
                <a:solidFill>
                  <a:schemeClr val="tx2">
                    <a:alpha val="80000"/>
                  </a:schemeClr>
                </a:solidFill>
              </a:rPr>
              <a:t> ГБУЗ «ГП 166 ДЗМ»</a:t>
            </a:r>
            <a:r>
              <a:rPr lang="ru-RU" sz="2800" dirty="0">
                <a:solidFill>
                  <a:schemeClr val="tx2">
                    <a:alpha val="80000"/>
                  </a:schemeClr>
                </a:solidFill>
              </a:rPr>
              <a:t> в 2025 году (6 аптечных пунктов)</a:t>
            </a:r>
            <a:endParaRPr lang="en-US" sz="2800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8" name="Рисунок 7" descr="Крупный план невскрытых блистеров с таблетками">
            <a:extLst>
              <a:ext uri="{FF2B5EF4-FFF2-40B4-BE49-F238E27FC236}">
                <a16:creationId xmlns="" xmlns:a16="http://schemas.microsoft.com/office/drawing/2014/main" id="{95485F96-91AA-E9DC-B97A-C4B45B6E4E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9C2F38C7-BC37-BBD7-B07D-66B4D95F4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18802"/>
              </p:ext>
            </p:extLst>
          </p:nvPr>
        </p:nvGraphicFramePr>
        <p:xfrm>
          <a:off x="457201" y="3235532"/>
          <a:ext cx="5285232" cy="294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597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="" xmlns:a16="http://schemas.microsoft.com/office/drawing/2014/main" id="{BA6285CA-6AFA-4F27-AFB5-1B32CDE09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1D89589F-37B2-43AC-A5AB-3B428690B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9" name="Right Triangle 98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Document 100">
            <a:extLst>
              <a:ext uri="{FF2B5EF4-FFF2-40B4-BE49-F238E27FC236}">
                <a16:creationId xmlns="" xmlns:a16="http://schemas.microsoft.com/office/drawing/2014/main" id="{0AF8A919-E589-4841-8662-39A57558C0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8118ECEF-CA6A-4CB6-BCA5-59B2DB40C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CDC2A251-C28C-4A72-BAFF-511640FB2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DDDB2429-3E01-4CD5-998D-8F5716A09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1E26953B-4BE7-4AD0-B471-088DBB23D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E9D9ED6D-9817-4272-9FEF-E674FBCCC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8718C0DE-4596-4A70-AA4F-E678AC7FB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D8B48095-74C2-4053-872D-D3F70910C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6224D0B6-A4CB-4D98-A1DC-2770B95F9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CB39DE9C-23C1-4ABA-BD0D-B76BDC963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19DDAAE0-966C-4350-8819-857CF524F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BEE6C021-FBD3-42F3-9A9C-69C4E7198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F02961B9-65E1-4B12-AD98-9845BC3F43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B22ABFE0-D700-4FD9-9CC8-D138B29A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46FFF1A3-B8BF-470C-9436-D5B781853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198B6551-FF5D-49F5-8D3E-757AEC357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50F3BFE5-573C-42C0-94D5-E5513CCC5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357931AB-4B07-4E0E-B3E4-84E2452E0A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CC4789DB-7083-4597-9FC7-6336EA0BE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9E0B4F1D-D11A-4023-BE6B-6679ABB2B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28633D7A-F6FC-418F-AD87-0EE148C1A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A0FC8FCC-6F69-4802-995C-903AE4416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86ABFCE7-4796-4186-8EDC-DB6CE87BC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E1935BF2-A804-46BA-940A-DDAD7888F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ED012DA9-8D67-483A-8071-2903F2E3B2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109163DC-956E-44BE-B55A-E6C2C851DD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76CDE9FD-1880-483F-A039-BEB3AB0D3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38DDB23B-71E7-42A3-B055-5740EE14C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37245B63-D771-461D-A625-4B49966D24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CF1DF9FF-1F61-4B4F-8993-6897DE09C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4092F139-6734-46F3-B176-11741F1F7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DBC140-AFD0-0C3C-2B4B-30B968446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2">
                    <a:alpha val="80000"/>
                  </a:schemeClr>
                </a:solidFill>
              </a:rPr>
              <a:t>Раздел 6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708561F-2239-8985-0A02-4F010428B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2">
                    <a:alpha val="80000"/>
                  </a:schemeClr>
                </a:solidFill>
              </a:rPr>
              <a:t>КАДРЫ</a:t>
            </a:r>
          </a:p>
        </p:txBody>
      </p:sp>
      <p:pic>
        <p:nvPicPr>
          <p:cNvPr id="7" name="Рисунок 6" descr="Доктор с стетоскоп">
            <a:extLst>
              <a:ext uri="{FF2B5EF4-FFF2-40B4-BE49-F238E27FC236}">
                <a16:creationId xmlns="" xmlns:a16="http://schemas.microsoft.com/office/drawing/2014/main" id="{A79724F6-9A55-4EA9-92E9-C911F5884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719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1188942-E664-CD19-BC91-9331E6405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B62175A-9061-4508-B024-671E2C3C3A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54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7D7F7755-C305-4B28-8A86-8EA8898124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F66795-A2FA-D651-819B-7C7F94A8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72" y="616824"/>
            <a:ext cx="11502142" cy="111310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alpha val="80000"/>
                  </a:schemeClr>
                </a:solidFill>
              </a:rPr>
              <a:t>Кадры</a:t>
            </a:r>
          </a:p>
        </p:txBody>
      </p:sp>
      <p:graphicFrame>
        <p:nvGraphicFramePr>
          <p:cNvPr id="6" name="Объект 6" descr="Заполнитель команды ">
            <a:extLst>
              <a:ext uri="{FF2B5EF4-FFF2-40B4-BE49-F238E27FC236}">
                <a16:creationId xmlns="" xmlns:a16="http://schemas.microsoft.com/office/drawing/2014/main" id="{5F7C968B-9DA9-16BA-76FE-FD420FF8B9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895987"/>
              </p:ext>
            </p:extLst>
          </p:nvPr>
        </p:nvGraphicFramePr>
        <p:xfrm>
          <a:off x="485009" y="1457812"/>
          <a:ext cx="11418199" cy="433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7772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380F6BC-E703-39FE-48FB-CC92ACF69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5227D3-2CA9-6D38-C282-17961AE630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CC9B6EF-6051-630E-840C-63E170C55A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BF7436E-4EE9-E6B6-756E-1F10E574E8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887E1FEA-30F4-5C8B-7C72-5607C3858B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006777C7-9D10-2BBF-F8CB-2FB048F313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BE11AC7-FA52-2863-2550-A0A4FE35EA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77262C8-8C47-408D-C338-866C73C30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061EA78D-A735-D3E8-5376-8F5DC2748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1021F259-0A1E-BF88-9D06-4671BAA18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61A4A9C-F28C-AF5A-BAF2-F8318F3DE2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86513857-6123-6918-59D1-39D2D11B7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BC9B050-462D-0CBA-5267-14A949843F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53E8A3AA-F223-5E32-ED96-C2AF68047E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D32CA003-182F-EBE1-0EA2-59A1102181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FFDDA6E-53B0-57DC-FA0A-2C60A9D8C7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9FE4B51-3A71-9482-CE79-B5D981E5B1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DC0778B-754D-7045-9D72-A0358C1198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3A289A5F-6B24-98A1-881B-881448317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7BA81C6-B467-CE27-0E6F-1FC0AADB4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A083B604-3772-9B8D-24B9-250F637B86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52673A0-C8CB-931E-64E3-AC472CEDB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A5964FE-D56C-69FA-F80B-E9678AF96D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8BB235E-FC56-A0B6-A128-46883DF1B1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A25E249F-7846-4D9C-8F5C-4DD240111D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BADAEAA-682B-A9AF-3319-425FD7370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816BE194-3E60-7358-501F-FF855514BE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44AFD5FC-9A21-A32D-EE59-21F748E53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D1CA074-0B01-8E0C-1280-5568328E06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7F20234-A8B2-20B8-5EAB-0C410AAEDD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89D1523-8397-3AF6-0569-75282C850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1AD3B3B8-2A4C-9689-9B91-6A4CF94078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E4134440-AC3B-4789-C95B-8D1D39B1B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B642CCA0-E71A-A978-4F7C-237A19A4C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7B83005F-A000-1C0D-1AB6-06A4504422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BF788B6D-6745-72C2-9740-2B2F8F438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495E9266-5921-AB7E-9BBC-55395B7C9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925B8068-E8A8-1ABF-1E5D-17304991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8C47EAE6-082A-EF26-A199-C5279244AA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39B0E591-625D-FDBD-DB57-2F503E0ACC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5D76A74C-74DF-B726-2C03-A20085A616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6CB9E602-4270-C31D-8DA2-CBEB94073C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64F8FB29-4753-D55E-AC8C-DC4801FC40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0A6C8290-0AB3-1942-ED9A-CFB6C44670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440C9CCB-3B9E-DF67-1396-8CBFCC3D7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950AD599-6DC9-BCE6-C1F1-9F5CB8DD1D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BC0E7A9E-1F90-53CF-7E6E-D8CBD4A5D4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7BD766FA-5009-E3D7-098B-969E2C41D2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A6EA1F1-C355-6CEF-4F16-4CAF7D0D27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CB15D1D8-82BA-3D4F-ABE1-2AD2BD736F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A8B3BAB2-E4E7-AFCA-4FE6-B77F996FDB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DE854704-71DE-5D9F-6A77-B7C157146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17A6BD92-7B6A-7CEF-8E44-000079B26F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9159572E-0E45-F4DB-A04E-C8ED94AC9B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46B4DDAC-4BC4-3459-8B4C-6095DC9B96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18BAAAA1-93FF-F6A3-B998-5D26B192B7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48AE963B-1793-ED43-A08F-DBFB1AA03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6D3D2DC0-FEB0-6868-9CEC-9ACCA5551E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35CEDCC1-41F5-6FB3-E326-6F2B9A3ACD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515470FF-2712-1460-8C8D-B7026ADA49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350C67D4-6B51-25DA-3FB3-6E7BF379D4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53E9A45E-C708-2538-F72F-F313119715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7343AC54-01F2-B9ED-FC7B-B2A1789E89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B23DFBA2-6AAA-884E-BFF6-CEAA46E82E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4B441FBF-36BA-EA93-03D4-A2D6D3AA8B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0AAD1A89-5DC3-96B4-9E08-A52E22A84F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63E2764A-94AA-B8CF-6685-CB1EF874C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2BF60EC3-17DB-21B6-3511-B31A7A001E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7DD4C9ED-C5C9-1B9F-DAE9-CD5AB4951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34DC70B6-3A17-55CC-6D67-FACC0FB54B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77C31FBD-FCDD-00D5-7E29-95F249D341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62E95347-9CCE-5223-A17A-5F03B6DA9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F1D78986-C54D-1944-DADF-845D78874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16DED714-2892-8474-85E8-D4C4D53A29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E2129EAB-8128-FD81-9D94-5C7CB9E935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97D8F0A2-800A-988A-1BF0-2A956054CB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759F31AA-3C59-3FBE-8A21-C3978C02E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533E775D-3096-45E4-47BF-1A49CA0F1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D4ADE032-D58B-3459-43CE-D4E278DBA6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147D8650-64B9-7B13-0163-04E8CD8834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0F6C263A-2F0A-5261-9F7E-1874F1090F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07237426-4BD2-34E0-4D7C-4E1AA0A867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8A49FB95-CE4F-59DC-1B8D-9995E561A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8BE101A5-F705-068C-594A-C7D8C0BED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99ECCDE2-7963-1703-9F01-5B0EF47CA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66F469FF-8FCB-3F1F-CF02-785EC4CABA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E2066B72-10DE-4251-01C8-1AA5EE5387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FB71682A-189B-A3AE-CFAE-CF759B1DD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28340B07-0627-C46F-607B-1713BACD76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9A77D79A-A874-E634-D9D3-ABAF435D2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C5489646-4962-AEAD-643C-6F9FB48A1F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E64D7728-29E3-4327-4559-EA451C47FF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AD988770-8EB5-EDF5-210D-42379EAA2F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159D86CF-C33D-DAB7-7172-B62D4B4E9C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3B6FD0F0-43B0-AFA5-3FD1-4D38C9BBB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165176FD-094C-F1D1-395B-E4AAD4C06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1" name="Rectangle 110">
            <a:extLst>
              <a:ext uri="{FF2B5EF4-FFF2-40B4-BE49-F238E27FC236}">
                <a16:creationId xmlns="" xmlns:a16="http://schemas.microsoft.com/office/drawing/2014/main" id="{40962C1F-0C03-7E94-5F98-F3D442CAF6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FA906E1B-BAA7-E812-01D8-EC9813DB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ight Triangle 114">
            <a:extLst>
              <a:ext uri="{FF2B5EF4-FFF2-40B4-BE49-F238E27FC236}">
                <a16:creationId xmlns="" xmlns:a16="http://schemas.microsoft.com/office/drawing/2014/main" id="{EADB049A-C5EA-2F92-1EBF-661D4976C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="" xmlns:a16="http://schemas.microsoft.com/office/drawing/2014/main" id="{873975BA-51AE-5A54-6B18-C0B6B724F0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5" y="4554328"/>
            <a:ext cx="12197917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6F3EE534-C09F-8E84-6B4A-34772493E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F264A8F8-67EE-86E9-0DD5-1C109BD2E3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EF268B9E-815C-43C3-9CEE-802CA1671A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2339B802-B5B6-EA5D-43F1-C33C0B9C09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AEE92AF3-B104-F75A-20C7-1ECAD04628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58C4B2C7-0E04-9DF6-3D23-5B90F986CB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EEB912BC-2CE5-58D8-A6F1-168EAF446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27880F8C-BD5C-0705-60C9-F74682A1E0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64946C79-4106-DE77-133B-27E56E5437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8C3B725F-FF0F-E751-C9A7-9D82EACB46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4A385CCF-8744-C8B1-1870-0FEF6B86B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BFEA4B58-47A1-5467-2F99-B6F7E277C3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10AC75DC-9845-CBBD-3082-3D4B6CA48F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D9BC5804-81D0-2FBF-8E94-0BA73E481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315ACC3A-D92E-3DF9-F736-9492E0B84D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C7546A9A-7060-472E-F6FE-CEF1245DC6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1066A6A8-64DF-AC9F-CFFF-E61DB19B8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DA57FC47-EC00-A5CE-52BC-6B3E49ED45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73A5570C-0228-9B4E-CF4D-04C354ADAD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AD17D20A-C1A2-DF6B-23C0-EAD8E9ED7F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DD04FF22-281B-AD3C-6653-C9F1AA9B2A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933DEC66-F07A-CF8B-9FA6-7776D5CE24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5E290987-263D-7ED0-FE77-4CADBC9FD2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50A1E991-9FC4-6B6F-642F-47003F18C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5F03218E-8582-D1DD-50AD-9FAD4291FF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1E4F9791-3D9C-B704-89A0-064D17350B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95BE942A-5F2E-5222-B97B-19675958DF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30E76FE4-C103-19E7-1A29-644F768D5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17E64336-4D47-42EB-3BAC-17BA2D03D5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061BBD2C-9A8F-3A25-1BBF-D833E6B92B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4F6625-EE3A-E8DE-C6FF-28B254E0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1" y="185738"/>
            <a:ext cx="11298591" cy="8000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Укомплектованность наиболее востребованных врачебных специальностей в 2025 г (в %)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97884"/>
              </p:ext>
            </p:extLst>
          </p:nvPr>
        </p:nvGraphicFramePr>
        <p:xfrm>
          <a:off x="453141" y="1171572"/>
          <a:ext cx="11298591" cy="561396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029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8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84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Специализация врача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Укомплектованность в 2025 г (в %)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аллергологи-иммунологи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гастроэнтерологи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инфекционисты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кардиологи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колопроктологи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неврологи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340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общей практики (семейные врачи)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терапевты участковые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оториноларингологи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офтальмологи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пульмонологи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терапевты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урологи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хирурги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79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эндокринологи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544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50E91CF-DFD9-DC29-3CA2-73DA81135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="" xmlns:a16="http://schemas.microsoft.com/office/drawing/2014/main" id="{9890BB80-5BE7-57D6-AE01-3B7B8AD1F4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1C9874B5-C102-C70B-4031-013D83AA63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54">
            <a:extLst>
              <a:ext uri="{FF2B5EF4-FFF2-40B4-BE49-F238E27FC236}">
                <a16:creationId xmlns="" xmlns:a16="http://schemas.microsoft.com/office/drawing/2014/main" id="{84FBD1FE-F389-8E17-C0AB-9BB0ABAF8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59C04E60-C1DB-1EF0-9277-1F17EFB26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E9F0EE92-1ABA-7665-7296-B354069690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2ED8D35F-EDA0-B567-4912-4A6DE9367A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FCC6C351-75B8-5B13-181B-94FEB1B71B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75C795D7-0A7E-43B9-9B80-3F95E8C2E7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978C0753-4E6C-232B-CE83-B6885CA08A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3404C868-CA30-912D-7775-774653D185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068C22F7-C6D2-369E-4617-63D97BA15B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630A6F5C-7677-BE93-608C-408BD1059A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B1610AF8-CFC6-9810-0CB1-C03976694C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4D668897-8B0F-DF7B-A616-F8F262DEBD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65268B1C-7F65-0D1B-AE30-43AD3318E6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3B752C94-15E3-878C-0147-DC698CFDCA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6844125E-4D9E-DF15-7408-5B5C6F072C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D353C492-E366-9B6F-5FC9-20525CB3ED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47B86769-E2C1-0CD4-404B-8E064043D5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C63B7177-8C42-409E-F6FB-1D422ED253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7ADDA78F-A376-2AC8-1964-660F2E5BB9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17B1577E-90F1-25B4-0CDA-A826EBA245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FA1BD602-6BF6-BA89-579D-61EA4BAC5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972D2F79-07FC-C262-4384-5B507BAF6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62656E90-9A4C-C69C-FCD1-9C9FEB413D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DAA30874-BD1F-B5D6-233D-46E5C54616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FD94F5B6-B3C3-694D-F07C-C2E2EAE15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2ACAC14C-9AD8-4358-1920-221E2FBC65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4B3770A7-0C9E-F179-A719-0F0CE9EF7B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8B0DCEDA-BD68-F9D1-AF1F-369F0AEBDC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3AEED143-4BFA-5D8A-DD11-3835656FB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31BC6FAB-A13C-FE8F-3902-035F2CB379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42823075-0C87-E96F-2D1C-6F02BA608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E0AE2D-8606-6982-1F91-AFA854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8" y="458283"/>
            <a:ext cx="2600036" cy="603488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alpha val="80000"/>
                  </a:schemeClr>
                </a:solidFill>
              </a:rPr>
              <a:t>Анализ укомплектованности по востребованным </a:t>
            </a:r>
            <a:r>
              <a:rPr lang="ru-RU" sz="2000" dirty="0" smtClean="0">
                <a:solidFill>
                  <a:schemeClr val="tx2">
                    <a:alpha val="80000"/>
                  </a:schemeClr>
                </a:solidFill>
              </a:rPr>
              <a:t>специальностям – динамика в 2024-2025 гг.</a:t>
            </a:r>
            <a:endParaRPr lang="ru-RU" sz="2000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A73AAC24-BBF6-9447-89D8-932E55B774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147FD8AC-76B4-4A5A-A271-F4E9040F7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23196"/>
              </p:ext>
            </p:extLst>
          </p:nvPr>
        </p:nvGraphicFramePr>
        <p:xfrm>
          <a:off x="3096193" y="152400"/>
          <a:ext cx="8900437" cy="616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9744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D69C93-1A17-F6B3-951E-2B7CF0CE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68" y="510162"/>
            <a:ext cx="2946448" cy="328328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alpha val="80000"/>
                  </a:schemeClr>
                </a:solidFill>
              </a:rPr>
              <a:t>Работа с кадровым центром ДЗМ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EBBD38CD-B5CB-399D-F0BE-A43A749E2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28287"/>
              </p:ext>
            </p:extLst>
          </p:nvPr>
        </p:nvGraphicFramePr>
        <p:xfrm>
          <a:off x="3181258" y="343435"/>
          <a:ext cx="8789175" cy="634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Медицина контур">
            <a:extLst>
              <a:ext uri="{FF2B5EF4-FFF2-40B4-BE49-F238E27FC236}">
                <a16:creationId xmlns="" xmlns:a16="http://schemas.microsoft.com/office/drawing/2014/main" id="{6032367A-D46A-BD72-257D-2E6D6A54F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517" y="3430198"/>
            <a:ext cx="2206802" cy="22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4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0" name="Rectangle 269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="" xmlns:a16="http://schemas.microsoft.com/office/drawing/2014/main" id="{7EE60796-BC52-4154-A3A9-773DE82855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4" name="Right Triangle 273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lowchart: Document 275">
            <a:extLst>
              <a:ext uri="{FF2B5EF4-FFF2-40B4-BE49-F238E27FC236}">
                <a16:creationId xmlns="" xmlns:a16="http://schemas.microsoft.com/office/drawing/2014/main" id="{BFEC1042-3FDC-47A3-BCD7-CA9D052F98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42EA6B-D3AA-097B-9091-5EF018ED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361" y="171717"/>
            <a:ext cx="5410199" cy="224073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Реорганизация московских поликлиник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AE54AAF6-C9CA-A357-8B79-26FECD5948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7222" y="978211"/>
            <a:ext cx="5009616" cy="500961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CD0F80-299A-557A-DF2A-E397D6D42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548" y="2327579"/>
            <a:ext cx="6064704" cy="3920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2"/>
                </a:solidFill>
              </a:rPr>
              <a:t>Целью </a:t>
            </a:r>
            <a:r>
              <a:rPr lang="ru-RU" sz="1800" b="1" dirty="0">
                <a:solidFill>
                  <a:schemeClr val="tx2"/>
                </a:solidFill>
              </a:rPr>
              <a:t>реорганизации</a:t>
            </a:r>
            <a:r>
              <a:rPr lang="ru-RU" sz="1800" dirty="0">
                <a:solidFill>
                  <a:schemeClr val="tx2"/>
                </a:solidFill>
              </a:rPr>
              <a:t> амбулаторно-поликлинического звена и </a:t>
            </a:r>
            <a:r>
              <a:rPr lang="ru-RU" sz="1800" b="1" dirty="0">
                <a:solidFill>
                  <a:schemeClr val="tx2"/>
                </a:solidFill>
              </a:rPr>
              <a:t>внедрения нового подхода в управлении </a:t>
            </a:r>
            <a:r>
              <a:rPr lang="ru-RU" sz="1800" dirty="0">
                <a:solidFill>
                  <a:schemeClr val="tx2"/>
                </a:solidFill>
              </a:rPr>
              <a:t>медицинскими организациями стало: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>
                <a:solidFill>
                  <a:schemeClr val="tx2"/>
                </a:solidFill>
                <a:effectLst/>
              </a:rPr>
              <a:t>рост </a:t>
            </a:r>
            <a:r>
              <a:rPr lang="ru-RU" sz="1800" dirty="0">
                <a:solidFill>
                  <a:schemeClr val="tx2"/>
                </a:solidFill>
                <a:effectLst/>
              </a:rPr>
              <a:t>уровня удовлетворенности пациентов при посещении поликлиник за счет уменьшения очередей при ожидании приема врачей, выполнения исследований, повышения эффективности работы сотрудников</a:t>
            </a:r>
          </a:p>
          <a:p>
            <a:pPr lvl="1">
              <a:lnSpc>
                <a:spcPct val="100000"/>
              </a:lnSpc>
            </a:pPr>
            <a:r>
              <a:rPr lang="ru-RU" sz="1800" b="1" dirty="0">
                <a:solidFill>
                  <a:schemeClr val="tx2"/>
                </a:solidFill>
              </a:rPr>
              <a:t>создание одинаковых условий для деятельности медицинских организаций</a:t>
            </a:r>
            <a:endParaRPr lang="ru-RU" sz="1800" b="1" dirty="0">
              <a:solidFill>
                <a:schemeClr val="tx2"/>
              </a:solidFill>
              <a:effectLst/>
            </a:endParaRPr>
          </a:p>
          <a:p>
            <a:pPr lvl="1">
              <a:lnSpc>
                <a:spcPct val="100000"/>
              </a:lnSpc>
            </a:pPr>
            <a:r>
              <a:rPr lang="ru-RU" sz="1800" b="1" dirty="0">
                <a:solidFill>
                  <a:schemeClr val="tx2"/>
                </a:solidFill>
              </a:rPr>
              <a:t>концентрация ресурсов медицинских организаций</a:t>
            </a:r>
            <a:endParaRPr lang="ru-RU" sz="1800" b="1" dirty="0">
              <a:solidFill>
                <a:schemeClr val="tx2"/>
              </a:solidFill>
              <a:effectLst/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618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EE60796-BC52-4154-A3A9-773DE82855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ocument 20">
            <a:extLst>
              <a:ext uri="{FF2B5EF4-FFF2-40B4-BE49-F238E27FC236}">
                <a16:creationId xmlns="" xmlns:a16="http://schemas.microsoft.com/office/drawing/2014/main" id="{BFEC1042-3FDC-47A3-BCD7-CA9D052F98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094907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91033B-A6A5-8CEB-BD6E-328912D7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349"/>
            <a:ext cx="5930697" cy="149641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Проект по оценке профессиональных компетенций специалиста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309E3D-3CB2-FC86-5824-F0079BFC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62" y="2698355"/>
            <a:ext cx="5760707" cy="36771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2"/>
                </a:solidFill>
              </a:rPr>
              <a:t>Присвоение статуса «Московский врач»: 4 врача</a:t>
            </a:r>
          </a:p>
          <a:p>
            <a:pPr lvl="2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</a:rPr>
              <a:t>Алейникова О.И. заведующая ОМП</a:t>
            </a:r>
          </a:p>
          <a:p>
            <a:pPr lvl="2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</a:rPr>
              <a:t>Лазарева Ю.В. заведующая то1</a:t>
            </a:r>
          </a:p>
          <a:p>
            <a:pPr lvl="2">
              <a:lnSpc>
                <a:spcPct val="100000"/>
              </a:lnSpc>
            </a:pPr>
            <a:r>
              <a:rPr lang="ru-RU" sz="2400" dirty="0" err="1">
                <a:solidFill>
                  <a:schemeClr val="tx2"/>
                </a:solidFill>
              </a:rPr>
              <a:t>Аскерко</a:t>
            </a:r>
            <a:r>
              <a:rPr lang="ru-RU" sz="2400" dirty="0">
                <a:solidFill>
                  <a:schemeClr val="tx2"/>
                </a:solidFill>
              </a:rPr>
              <a:t> С.Н. заведующая кардиологии</a:t>
            </a:r>
          </a:p>
          <a:p>
            <a:pPr lvl="2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</a:rPr>
              <a:t>Гасанова А.Э. заведующая то10</a:t>
            </a:r>
          </a:p>
        </p:txBody>
      </p:sp>
      <p:pic>
        <p:nvPicPr>
          <p:cNvPr id="10" name="Рисунок 9" descr="Изображение выглядит как коробка, контейнер, текст, красный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6D6F6908-C93F-CADB-0076-E09E5D1460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514" y="1504221"/>
            <a:ext cx="5009616" cy="39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47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E60796-BC52-4154-A3A9-773DE82855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="" xmlns:a16="http://schemas.microsoft.com/office/drawing/2014/main" id="{BFEC1042-3FDC-47A3-BCD7-CA9D052F98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094907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4BC191-7D77-FC17-43C6-1497838B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3434"/>
            <a:ext cx="6159160" cy="178093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Награды Правительства Москвы у сотрудников ГБУЗ «ГП 166 ДЗМ» в 2025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5F579D-C7A9-B07F-100D-C1BAA5E51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62" y="2151806"/>
            <a:ext cx="6159160" cy="41140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«Благодарность» руководителя Департамента здравоохранения города Москвы (ДЗМ), министра Правительства Москвы Хрипуна Алексея Ивановича получили </a:t>
            </a:r>
            <a:r>
              <a:rPr lang="ru-RU" b="1" dirty="0">
                <a:solidFill>
                  <a:schemeClr val="tx2"/>
                </a:solidFill>
              </a:rPr>
              <a:t>5 человек:</a:t>
            </a:r>
          </a:p>
          <a:p>
            <a:r>
              <a:rPr lang="ru-RU" sz="2400" dirty="0">
                <a:solidFill>
                  <a:schemeClr val="tx2"/>
                </a:solidFill>
              </a:rPr>
              <a:t>3 врача: </a:t>
            </a:r>
            <a:r>
              <a:rPr lang="ru-RU" sz="2400" dirty="0" err="1">
                <a:solidFill>
                  <a:schemeClr val="tx2"/>
                </a:solidFill>
              </a:rPr>
              <a:t>Чибирякова</a:t>
            </a:r>
            <a:r>
              <a:rPr lang="ru-RU" sz="2400" dirty="0">
                <a:solidFill>
                  <a:schemeClr val="tx2"/>
                </a:solidFill>
              </a:rPr>
              <a:t> Е.О.; </a:t>
            </a:r>
            <a:r>
              <a:rPr lang="ru-RU" sz="2400" dirty="0" err="1">
                <a:solidFill>
                  <a:schemeClr val="tx2"/>
                </a:solidFill>
              </a:rPr>
              <a:t>Цабиева</a:t>
            </a:r>
            <a:r>
              <a:rPr lang="ru-RU" sz="2400" dirty="0">
                <a:solidFill>
                  <a:schemeClr val="tx2"/>
                </a:solidFill>
              </a:rPr>
              <a:t> И.Б.; Ильина С.П.</a:t>
            </a:r>
          </a:p>
          <a:p>
            <a:r>
              <a:rPr lang="ru-RU" sz="2400" dirty="0">
                <a:solidFill>
                  <a:schemeClr val="tx2"/>
                </a:solidFill>
              </a:rPr>
              <a:t>1 медицинский статистик: Зайцева Е.Ю.</a:t>
            </a:r>
          </a:p>
          <a:p>
            <a:r>
              <a:rPr lang="ru-RU" sz="2400" dirty="0">
                <a:solidFill>
                  <a:schemeClr val="tx2"/>
                </a:solidFill>
              </a:rPr>
              <a:t>1 статистик: Волобуева Г.П.</a:t>
            </a:r>
          </a:p>
        </p:txBody>
      </p:sp>
      <p:pic>
        <p:nvPicPr>
          <p:cNvPr id="5" name="Рисунок 4" descr="Изображение выглядит как текст, снимок экрана, Печать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369A0191-3B8D-0F5C-A368-ED9E2D1812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060" y="721081"/>
            <a:ext cx="3880523" cy="55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3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BA6285CA-6AFA-4F27-AFB5-1B32CDE09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1D89589F-37B2-43AC-A5AB-3B428690B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Document 57">
            <a:extLst>
              <a:ext uri="{FF2B5EF4-FFF2-40B4-BE49-F238E27FC236}">
                <a16:creationId xmlns="" xmlns:a16="http://schemas.microsoft.com/office/drawing/2014/main" id="{0AF8A919-E589-4841-8662-39A57558C0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8118ECEF-CA6A-4CB6-BCA5-59B2DB40C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CDC2A251-C28C-4A72-BAFF-511640FB2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DDDB2429-3E01-4CD5-998D-8F5716A09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1E26953B-4BE7-4AD0-B471-088DBB23D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E9D9ED6D-9817-4272-9FEF-E674FBCCC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8718C0DE-4596-4A70-AA4F-E678AC7FB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D8B48095-74C2-4053-872D-D3F70910C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224D0B6-A4CB-4D98-A1DC-2770B95F9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CB39DE9C-23C1-4ABA-BD0D-B76BDC963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19DDAAE0-966C-4350-8819-857CF524F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BEE6C021-FBD3-42F3-9A9C-69C4E7198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F02961B9-65E1-4B12-AD98-9845BC3F43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B22ABFE0-D700-4FD9-9CC8-D138B29A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46FFF1A3-B8BF-470C-9436-D5B781853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198B6551-FF5D-49F5-8D3E-757AEC357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50F3BFE5-573C-42C0-94D5-E5513CCC5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357931AB-4B07-4E0E-B3E4-84E2452E0A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CC4789DB-7083-4597-9FC7-6336EA0BE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9E0B4F1D-D11A-4023-BE6B-6679ABB2B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28633D7A-F6FC-418F-AD87-0EE148C1A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A0FC8FCC-6F69-4802-995C-903AE4416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86ABFCE7-4796-4186-8EDC-DB6CE87BC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E1935BF2-A804-46BA-940A-DDAD7888F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ED012DA9-8D67-483A-8071-2903F2E3B2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109163DC-956E-44BE-B55A-E6C2C851DD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76CDE9FD-1880-483F-A039-BEB3AB0D3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38DDB23B-71E7-42A3-B055-5740EE14C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37245B63-D771-461D-A625-4B49966D24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CF1DF9FF-1F61-4B4F-8993-6897DE09C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4092F139-6734-46F3-B176-11741F1F7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0256E0-79DC-1AF6-5A9F-8F51CF948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2">
                    <a:alpha val="80000"/>
                  </a:schemeClr>
                </a:solidFill>
              </a:rPr>
              <a:t>Раздел 7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9C547C9-1DC2-7C6A-1CF4-A0471ECD5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2">
                    <a:alpha val="80000"/>
                  </a:schemeClr>
                </a:solidFill>
              </a:rPr>
              <a:t>ВАЖНЫЕ ПРОЕКТЫ В 2025 ГОДУ</a:t>
            </a:r>
          </a:p>
        </p:txBody>
      </p:sp>
      <p:pic>
        <p:nvPicPr>
          <p:cNvPr id="6" name="Рисунок 5" descr="Врач, делающий записи на планшете пером">
            <a:extLst>
              <a:ext uri="{FF2B5EF4-FFF2-40B4-BE49-F238E27FC236}">
                <a16:creationId xmlns="" xmlns:a16="http://schemas.microsoft.com/office/drawing/2014/main" id="{FAE8F8DA-2345-BAE4-05B3-85C1A16179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4715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E60796-BC52-4154-A3A9-773DE82855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="" xmlns:a16="http://schemas.microsoft.com/office/drawing/2014/main" id="{BFEC1042-3FDC-47A3-BCD7-CA9D052F98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86D92C-A514-C15F-E891-114308E9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732349"/>
            <a:ext cx="5410199" cy="1668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Школа </a:t>
            </a:r>
            <a:r>
              <a:rPr lang="ru-RU" dirty="0">
                <a:solidFill>
                  <a:schemeClr val="tx2"/>
                </a:solidFill>
                <a:latin typeface="Russisch Sans" pitchFamily="2" charset="0"/>
              </a:rPr>
              <a:t>для пациентов с сахарным диабетом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Изображение выглядит как мультфильм, снимок экран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3D67504-B11E-4E7A-1D4A-BE782F0CF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22" y="1604413"/>
            <a:ext cx="5009616" cy="375721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7649A1-B467-2A20-D0B1-AC8E38B10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2400474"/>
            <a:ext cx="5410199" cy="384448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Russisch Sans" pitchFamily="2" charset="0"/>
              </a:rPr>
              <a:t>Обучение пациентов в Школах для пациентов с сахарным диабетом было заложено в Федеральном проекте и Региональной программе</a:t>
            </a:r>
            <a:r>
              <a:rPr lang="ru-RU" sz="1800" dirty="0">
                <a:solidFill>
                  <a:schemeClr val="tx2"/>
                </a:solidFill>
              </a:rPr>
              <a:t> «Организация школ для пациентов с сахарным диабетом»</a:t>
            </a:r>
            <a:r>
              <a:rPr lang="ru-RU" sz="1800" dirty="0">
                <a:solidFill>
                  <a:schemeClr val="tx2"/>
                </a:solidFill>
                <a:latin typeface="Russisch Sans" pitchFamily="2" charset="0"/>
              </a:rPr>
              <a:t> на 2025 год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3244 пациента обучены</a:t>
            </a:r>
            <a:r>
              <a:rPr lang="ru-RU" sz="1800" dirty="0">
                <a:solidFill>
                  <a:schemeClr val="tx2"/>
                </a:solidFill>
              </a:rPr>
              <a:t> в «Школе </a:t>
            </a:r>
            <a:r>
              <a:rPr lang="ru-RU" sz="1800" dirty="0">
                <a:solidFill>
                  <a:schemeClr val="tx2"/>
                </a:solidFill>
                <a:latin typeface="Russisch Sans" pitchFamily="2" charset="0"/>
              </a:rPr>
              <a:t>для пациентов с сахарным диабетом» в ГБУЗ «ГП 166 ДЗМ» в 2025 году</a:t>
            </a:r>
          </a:p>
          <a:p>
            <a:r>
              <a:rPr lang="ru-RU" sz="1800" b="1" dirty="0">
                <a:solidFill>
                  <a:schemeClr val="tx2"/>
                </a:solidFill>
              </a:rPr>
              <a:t>План </a:t>
            </a:r>
            <a:r>
              <a:rPr lang="ru-RU" sz="1800" dirty="0">
                <a:solidFill>
                  <a:schemeClr val="tx2"/>
                </a:solidFill>
              </a:rPr>
              <a:t>по Региональной программе «Организация школ для пациентов с сахарным диабетом» </a:t>
            </a:r>
            <a:r>
              <a:rPr lang="ru-RU" sz="1800" b="1" dirty="0">
                <a:solidFill>
                  <a:schemeClr val="tx2"/>
                </a:solidFill>
              </a:rPr>
              <a:t>выполнен на 112%</a:t>
            </a:r>
          </a:p>
        </p:txBody>
      </p:sp>
    </p:spTree>
    <p:extLst>
      <p:ext uri="{BB962C8B-B14F-4D97-AF65-F5344CB8AC3E}">
        <p14:creationId xmlns:p14="http://schemas.microsoft.com/office/powerpoint/2010/main" val="1425320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2DFB9FC-9844-D555-0522-ABCF4A8B3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" name="Rectangle 177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7EE60796-BC52-4154-A3A9-773DE82855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Right Triangle 181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Document 183">
            <a:extLst>
              <a:ext uri="{FF2B5EF4-FFF2-40B4-BE49-F238E27FC236}">
                <a16:creationId xmlns="" xmlns:a16="http://schemas.microsoft.com/office/drawing/2014/main" id="{BFEC1042-3FDC-47A3-BCD7-CA9D052F98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0E945F-DEE3-374D-80CD-7CB22D1B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171716"/>
            <a:ext cx="6018790" cy="222876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Проект «Школа для пациентов с сахарным диабетом» активно продолжает работу в 2026 году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По всей Москве проект курирует наш сотрудник М.А. Генатулин</a:t>
            </a:r>
          </a:p>
        </p:txBody>
      </p:sp>
      <p:pic>
        <p:nvPicPr>
          <p:cNvPr id="5" name="Рисунок 4" descr="Изображение выглядит как графическая вставка, мультфильм, иллюстрация, Детское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2901612-370B-1DB8-4794-C77574BCEE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222" y="978234"/>
            <a:ext cx="5009616" cy="5009571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AB23A034-9379-77C7-24DF-161364CC4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358921"/>
              </p:ext>
            </p:extLst>
          </p:nvPr>
        </p:nvGraphicFramePr>
        <p:xfrm>
          <a:off x="5791200" y="2520284"/>
          <a:ext cx="6018788" cy="404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8033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="" xmlns:a16="http://schemas.microsoft.com/office/drawing/2014/main" id="{E6B869D4-1EEF-4B5F-AD70-79AACBAEE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 помещении, Офисное здание, мебель, компьютерный монитор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0C140CF1-D31D-091B-7F8A-192824373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10"/>
            <a:ext cx="7995504" cy="685799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стена, одежда, мебель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DDAC1BB4-353D-246D-9AFD-90F32D4F9C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сцена, комната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63686E0B-0F9B-FE6A-09C0-543CD11D82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стена, Офисное здание, мебель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C52E4FDE-7050-180F-1AFD-411581A7DF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2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205CA4C-4876-4E28-97E0-1162D662A2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="" xmlns:a16="http://schemas.microsoft.com/office/drawing/2014/main" id="{2E08B368-A2A8-4357-B416-37C258EFE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ocument 18">
            <a:extLst>
              <a:ext uri="{FF2B5EF4-FFF2-40B4-BE49-F238E27FC236}">
                <a16:creationId xmlns="" xmlns:a16="http://schemas.microsoft.com/office/drawing/2014/main" id="{A890253F-325A-4AC7-AF5F-06FB890E8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52D54D-F9FD-5277-8F64-D344176C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1091893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tx2"/>
                </a:solidFill>
              </a:rPr>
              <a:t>Единый стандарт эндоскопии ДЗМ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8FEF80-4DCA-CB9D-DF0C-FCBA5BBB2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4574"/>
            <a:ext cx="4952999" cy="44569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2"/>
                </a:solidFill>
              </a:rPr>
              <a:t>Единый стандарт эндоскопии, регулируемый приказом №1277 от 28.12.2024, устанавливает строгие требования к проведению амбулаторных исследований для взрослых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2"/>
                </a:solidFill>
              </a:rPr>
              <a:t>Определяет стандарты оснащения, обязательное качество осмотра (время, визуализация), правила безопасности и хранения изображений, обеспечивая раннюю диагностику патологий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tx2"/>
                </a:solidFill>
              </a:rPr>
              <a:t>Число исследований в день достигает 48!</a:t>
            </a:r>
          </a:p>
        </p:txBody>
      </p:sp>
      <p:pic>
        <p:nvPicPr>
          <p:cNvPr id="8" name="Рисунок 7" descr="Изображение выглядит как Медицинское оборудование, медицинский, здравоохранение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ABCC6329-2848-811F-86E8-B6E4197884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9038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205CA4C-4876-4E28-97E0-1162D662A2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="" xmlns:a16="http://schemas.microsoft.com/office/drawing/2014/main" id="{2E08B368-A2A8-4357-B416-37C258EFE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="" xmlns:a16="http://schemas.microsoft.com/office/drawing/2014/main" id="{A890253F-325A-4AC7-AF5F-06FB890E8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31D882-A79F-E8BF-1AFB-9BD14100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2247614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tx2"/>
                </a:solidFill>
              </a:rPr>
              <a:t>Спецпроект по оценке </a:t>
            </a:r>
            <a:r>
              <a:rPr lang="ru-RU" sz="3100" dirty="0" err="1">
                <a:solidFill>
                  <a:schemeClr val="tx2"/>
                </a:solidFill>
              </a:rPr>
              <a:t>предтестовой</a:t>
            </a:r>
            <a:r>
              <a:rPr lang="ru-RU" sz="3100" dirty="0">
                <a:solidFill>
                  <a:schemeClr val="tx2"/>
                </a:solidFill>
              </a:rPr>
              <a:t> вероятности (ПТВ) ишемической болезни сердца (ИБС)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18AB58-A482-1735-F8D7-0A985CF4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Спецпроект ПТВ направлен на внедрение алгоритмов, позволяющих врачу определить необходимость дальнейшего обследования пациента еще на этапе первичного приема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За 2025 год в ГБУЗ «ГП 166 ДЗМ» тотальное стресс–ЭКГ выполнено 1033 пациентам </a:t>
            </a:r>
          </a:p>
        </p:txBody>
      </p:sp>
      <p:pic>
        <p:nvPicPr>
          <p:cNvPr id="5" name="Рисунок 4" descr="Изображение выглядит как книга, текст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8BFA116A-7B38-4687-D5E9-71D2A59012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1596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6" name="Rectangle 755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58" name="Rectangle 757">
            <a:extLst>
              <a:ext uri="{FF2B5EF4-FFF2-40B4-BE49-F238E27FC236}">
                <a16:creationId xmlns="" xmlns:a16="http://schemas.microsoft.com/office/drawing/2014/main" id="{B205CA4C-4876-4E28-97E0-1162D662A2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60" name="Right Triangle 759">
            <a:extLst>
              <a:ext uri="{FF2B5EF4-FFF2-40B4-BE49-F238E27FC236}">
                <a16:creationId xmlns="" xmlns:a16="http://schemas.microsoft.com/office/drawing/2014/main" id="{2E08B368-A2A8-4357-B416-37C258EFE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Flowchart: Document 761">
            <a:extLst>
              <a:ext uri="{FF2B5EF4-FFF2-40B4-BE49-F238E27FC236}">
                <a16:creationId xmlns="" xmlns:a16="http://schemas.microsoft.com/office/drawing/2014/main" id="{A890253F-325A-4AC7-AF5F-06FB890E8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64" name="Group 763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765" name="Straight Connector 764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1675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2026 </a:t>
            </a:r>
            <a:r>
              <a:rPr lang="en-US" dirty="0" err="1">
                <a:solidFill>
                  <a:schemeClr val="tx2"/>
                </a:solidFill>
              </a:rPr>
              <a:t>год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03" name="Заголовок 1">
            <a:extLst>
              <a:ext uri="{FF2B5EF4-FFF2-40B4-BE49-F238E27FC236}">
                <a16:creationId xmlns="" xmlns:a16="http://schemas.microsoft.com/office/drawing/2014/main" id="{5EEBFC2B-0477-FE9B-F10E-FB71B4514821}"/>
              </a:ext>
            </a:extLst>
          </p:cNvPr>
          <p:cNvSpPr txBox="1">
            <a:spLocks/>
          </p:cNvSpPr>
          <p:nvPr/>
        </p:nvSpPr>
        <p:spPr>
          <a:xfrm>
            <a:off x="457200" y="2400473"/>
            <a:ext cx="5201541" cy="3963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ПРИОРИТЕТЫ: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укрепление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участкового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принципа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профилактика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ранняя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диагностика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онкологических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заболеваний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борьба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ИБС</a:t>
            </a:r>
            <a:b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развитие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ДН</a:t>
            </a:r>
          </a:p>
        </p:txBody>
      </p:sp>
      <p:pic>
        <p:nvPicPr>
          <p:cNvPr id="5" name="Объект 4" descr="Маски для масках, санитайзер, клавиатура, медицина">
            <a:extLst>
              <a:ext uri="{FF2B5EF4-FFF2-40B4-BE49-F238E27FC236}">
                <a16:creationId xmlns="" xmlns:a16="http://schemas.microsoft.com/office/drawing/2014/main" id="{C7E08E37-E366-58CF-06D1-59CF421CCE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618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90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92">
            <a:extLst>
              <a:ext uri="{FF2B5EF4-FFF2-40B4-BE49-F238E27FC236}">
                <a16:creationId xmlns="" xmlns:a16="http://schemas.microsoft.com/office/drawing/2014/main" id="{533901C1-0E99-46F3-9F74-F447C46AD5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Right Triangle 94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3303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96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-6214" y="-1"/>
            <a:chExt cx="12214827" cy="685800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98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1C8E0-2C77-8092-ADD2-940A3955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BA4CCF-F500-1DAF-94A5-35D9737E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3083"/>
            <a:ext cx="4952999" cy="33012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2"/>
                </a:solidFill>
              </a:rPr>
              <a:t>ГБУЗ «Городская поликлиника №166 ДЗМ»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2"/>
                </a:solidFill>
              </a:rPr>
              <a:t>Адрес: 115551, г. Москва, Домодедовская ул., д. 9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2"/>
                </a:solidFill>
              </a:rPr>
              <a:t>Режим работы: 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понедельник –пятница 08:00 до 20:00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суббота 09:00 до 18:00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воскресенье, праздничные дни 09:00 до 16:00</a:t>
            </a:r>
          </a:p>
          <a:p>
            <a:pPr>
              <a:lnSpc>
                <a:spcPct val="100000"/>
              </a:lnSpc>
            </a:pPr>
            <a:r>
              <a:rPr lang="en" sz="2000" dirty="0">
                <a:solidFill>
                  <a:schemeClr val="tx2"/>
                </a:solidFill>
              </a:rPr>
              <a:t>Email: gp166@zdrav.mos.ru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Стетоскоп на зеленом фоне">
            <a:extLst>
              <a:ext uri="{FF2B5EF4-FFF2-40B4-BE49-F238E27FC236}">
                <a16:creationId xmlns="" xmlns:a16="http://schemas.microsoft.com/office/drawing/2014/main" id="{66609CD0-4258-9FE8-73DF-56194D479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075730" y="-3440"/>
            <a:ext cx="6129239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A6285CA-6AFA-4F27-AFB5-1B32CDE09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D89589F-37B2-43AC-A5AB-3B428690B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="" xmlns:a16="http://schemas.microsoft.com/office/drawing/2014/main" id="{0AF8A919-E589-4841-8662-39A57558C0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18ECEF-CA6A-4CB6-BCA5-59B2DB40C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CDC2A251-C28C-4A72-BAFF-511640FB2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DDB2429-3E01-4CD5-998D-8F5716A09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E26953B-4BE7-4AD0-B471-088DBB23D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E9D9ED6D-9817-4272-9FEF-E674FBCCC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718C0DE-4596-4A70-AA4F-E678AC7FB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8B48095-74C2-4053-872D-D3F70910C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6224D0B6-A4CB-4D98-A1DC-2770B95F9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B39DE9C-23C1-4ABA-BD0D-B76BDC963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9DDAAE0-966C-4350-8819-857CF524F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EE6C021-FBD3-42F3-9A9C-69C4E7198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02961B9-65E1-4B12-AD98-9845BC3F43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22ABFE0-D700-4FD9-9CC8-D138B29A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6FFF1A3-B8BF-470C-9436-D5B781853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198B6551-FF5D-49F5-8D3E-757AEC357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0F3BFE5-573C-42C0-94D5-E5513CCC5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357931AB-4B07-4E0E-B3E4-84E2452E0A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C4789DB-7083-4597-9FC7-6336EA0BE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E0B4F1D-D11A-4023-BE6B-6679ABB2B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8633D7A-F6FC-418F-AD87-0EE148C1A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0FC8FCC-6F69-4802-995C-903AE4416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6ABFCE7-4796-4186-8EDC-DB6CE87BC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E1935BF2-A804-46BA-940A-DDAD7888F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D012DA9-8D67-483A-8071-2903F2E3B2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109163DC-956E-44BE-B55A-E6C2C851DD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76CDE9FD-1880-483F-A039-BEB3AB0D3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38DDB23B-71E7-42A3-B055-5740EE14C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7245B63-D771-461D-A625-4B49966D24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CF1DF9FF-1F61-4B4F-8993-6897DE09C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4092F139-6734-46F3-B176-11741F1F7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28AF25-A5A9-D53A-82C8-1F3744D81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2">
                    <a:alpha val="80000"/>
                  </a:schemeClr>
                </a:solidFill>
              </a:rPr>
              <a:t>Раздел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9F0D994-AD01-E6E8-C67B-23128565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2">
                    <a:alpha val="80000"/>
                  </a:schemeClr>
                </a:solidFill>
              </a:rPr>
              <a:t>НАСЕЛЕНИЕ</a:t>
            </a:r>
          </a:p>
        </p:txBody>
      </p:sp>
    </p:spTree>
    <p:extLst>
      <p:ext uri="{BB962C8B-B14F-4D97-AF65-F5344CB8AC3E}">
        <p14:creationId xmlns:p14="http://schemas.microsoft.com/office/powerpoint/2010/main" val="23275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A4798C7F-C8CA-4799-BF37-3AB4642CD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87F0794B-55D3-4D2D-BDE7-4688ED321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BE4C795B-1813-4CC6-B03F-8DD130BEA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E0F4C04D-5CD8-446B-BE3D-257172E6E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FDDC802E-606F-4F39-84B6-90DF0FE54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2C5B0C75-0136-4A39-9AB6-0F02C4527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C5ED2B52-3D40-46DE-8B54-99A407157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18BCEC75-1B6B-45B2-8041-8D933FCF6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6A2FC789-056A-43CC-807E-4262CDC3E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48C32FD3-76B0-40E7-89F2-E9C523210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B82E9447-8362-426C-840A-B6F2231F7B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2F141DC8-83CE-4C21-A5BA-E2FFF3D8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512A697C-ECBC-40A9-AC69-BF96A34B9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D2E988AF-5EFB-43D3-B93F-6E4F41A2C9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6B312C1B-AAE2-4A6D-ACC7-ABAA75D428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57B96146-61DA-44D6-A9DF-6DB41FCF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6B33F93D-4439-46EE-97C4-9CECAAFDC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5914B275-A3D7-4BA4-B8CB-E7657100F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BD26EF3B-FBE7-4D57-8E01-553F50734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6CC1E671-BA54-4B31-9A2E-8F50BC57A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A836A704-3624-4ABF-9A67-0F52C2F3E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5FDC385D-BA34-481F-A991-A776E0B19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F1EF033A-D8FB-416B-AE51-4E098A27D6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17C17B48-F458-4E9B-9331-56FCDC5B6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07E44A4B-D453-46F0-A83D-AF0B33D5C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346BEA9F-314B-440D-AE8D-21E1252EC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F15EAFD0-4869-4612-ACDE-ABC703104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A0F26706-7F23-4FF0-9CAF-F3C4F47C1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C0195A72-345A-4E88-8D71-14DB3D1B6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0DBF51A6-A3BC-49FE-BB01-E89928117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A78DF911-744C-419B-83DC-39F270BB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Freeform: Shape 128">
            <a:extLst>
              <a:ext uri="{FF2B5EF4-FFF2-40B4-BE49-F238E27FC236}">
                <a16:creationId xmlns="" xmlns:a16="http://schemas.microsoft.com/office/drawing/2014/main" id="{216BB147-20D5-4D93-BDA5-1BC614D6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="" xmlns:a16="http://schemas.microsoft.com/office/drawing/2014/main" id="{0A253F60-DE40-4508-A37A-61331DF1D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3BBF3378-C49E-4B97-A883-6393FBF18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DA3D4001-286E-4CB2-B293-3058BDDC82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F81F6D9A-C297-4D43-A56B-E097477E9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BBD5299F-3CBD-431D-A276-1F6EBDE639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0579A460-D36C-4808-99FD-224968EC8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4FACC58E-31A5-41E4-BCE1-9A0FF26F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43EE866F-1BA5-4009-983D-0A270F2651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1E7DADAE-DB0C-47E3-AE16-C7B09A326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EAB89127-DBEE-47FB-951F-C4FEBC41E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368F6061-E9B4-4C8B-B421-CB81EF3715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54F431D3-EEE6-4416-BA2B-7B8942561C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C3A1230D-F162-470F-B26A-44F48789FC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1128856B-8BFD-40E1-993B-93F4DDEEC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0AD4C0C2-878C-4A6F-998A-CDDC31ACD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7EE0349E-7D03-4F4E-BCAA-D6BAC3E057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FD4A5BD7-7EA2-4F4A-A88B-240C626054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A5DE89C9-D993-4FE5-9E60-4816CB1A6F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3574CA6C-639F-41A6-AED3-15C0E0E1B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B3864BFB-5F88-4311-A2A0-12D067F91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09B3E436-97A2-4763-9E55-2C470DF17D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8462A8CC-9918-4941-9B4A-36FB3F8531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B0671973-544E-4370-8DB9-174DAB82F9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B5505BD9-45DD-4763-90CB-FB9DB06615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3022B701-1894-49C5-A67C-6B8377C7C5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90501CD9-45DC-4009-A410-08DB27A874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00BD35CA-BF52-4F44-B789-E3B98042D8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25AED4B0-30B1-4E36-86A4-42C2A91810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DA1A0260-34D8-4474-8C33-ED80F83092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FDCCA183-C630-4855-8BD6-0E4EEE59F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843E8B9F-C809-423A-ADAA-80CE5C0711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2621EBC9-CEB1-4BA5-82D6-9944A3C123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Freeform: Shape 165">
            <a:extLst>
              <a:ext uri="{FF2B5EF4-FFF2-40B4-BE49-F238E27FC236}">
                <a16:creationId xmlns="" xmlns:a16="http://schemas.microsoft.com/office/drawing/2014/main" id="{EB68BB96-3C54-47CE-A559-16FC5968E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BDDD9304-3AB6-4BE9-833E-9C1B3EC421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C7756000-2285-4D38-AD2B-91F47CF8B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2F7A36A8-4BBE-49D8-94DA-606561AC09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961EE45E-0342-4F26-8CD3-85CDDF7E5A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89C5DC0E-03C0-4CEB-AD10-3A3C99994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2E1CE081-E685-46D4-BAF7-54C65BD823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5486C88F-30DD-46C8-9B05-F885D4EB07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290BAD11-B30B-49DE-A566-E21BCDDCF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31F821CC-6C37-4415-8DA6-EF6B42D87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C9ECD1FB-7FE8-477E-8E90-648AE4E93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381C9DD8-7FF3-44E6-9887-1CE07DBD95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54D87AF-08CE-4125-AF4B-8C8A9D340B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F3C9C908-1A58-4E28-969E-48E9BA61BB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3530AEF7-35DB-44E3-93EB-B3F0FBA9E5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6108D15E-72F2-45D7-9050-8322CB1F84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CC764F43-FB23-49CB-B2CA-ACFBFB412A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64C60457-68FC-4E1F-9ABB-E79094AEB1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22C915FB-0611-4283-8EC1-88510A69FC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3CF80AC6-E542-456F-BEE8-E9CF46AC21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9EC6EED6-01FF-4941-A4AB-224D26EE11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F8D16FF7-D5D7-4A97-BB5E-A069EF13A4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D703DF22-27D8-481B-95B5-A4A7A62066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1F7256DA-C9DD-498F-A3B4-789819FE4C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EBEBA9FF-8036-4656-B1F1-87953464D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575DABD2-EA79-4547-AFC6-53720AB60E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3060E1B5-52C7-4314-98B0-3AE8A0B630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033D416E-D8B5-4097-B7F0-1BA0357D36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A5862DFC-3406-4DC9-AA41-0CE64748A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3C908427-368C-4792-A5E5-313F77FF28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88CB189E-908B-495D-B023-05D3D2C1B4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9" name="Rectangle 198">
            <a:extLst>
              <a:ext uri="{FF2B5EF4-FFF2-40B4-BE49-F238E27FC236}">
                <a16:creationId xmlns="" xmlns:a16="http://schemas.microsoft.com/office/drawing/2014/main" id="{A173122F-D466-4F08-90FA-0038F7AC21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4A929113-1368-4B1B-9C6F-140F47CBF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Right Triangle 202">
            <a:extLst>
              <a:ext uri="{FF2B5EF4-FFF2-40B4-BE49-F238E27FC236}">
                <a16:creationId xmlns="" xmlns:a16="http://schemas.microsoft.com/office/drawing/2014/main" id="{C24346C5-B1C8-4C83-846B-122A3B4B2F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0B6C48B2-8296-4312-8901-93BB7735D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5" y="4554328"/>
            <a:ext cx="12197917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90F28F7A-4F2F-4C1B-AF1C-A6E7C79532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B23CC870-B5E9-475F-A625-9E862A6295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42A6B08C-017D-4B4D-95EC-4BB83C5541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94599402-E1B8-4E3B-A56D-68606FC1EF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B720C48A-E9A0-4B85-A954-39375E0996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B0E26956-FF2A-412E-ACC4-29CCD02599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FB31E652-49AC-4108-85B8-75122A48A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DC1DB29F-0624-4035-B188-640616D5DE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1D27221C-2427-4C99-89DC-1A38A54058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2DBF1D76-8076-4BAE-B627-F1861C9E08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8E930E41-FC2F-4319-9C28-32C2784300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C0936C1B-0C10-464B-85C8-345095AAB3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DB90EC61-FD0C-434A-9D1B-A20035C214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A5F5CC56-1FDA-4D3E-9C6E-8E996026C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272B8FB2-B735-480F-9A88-48AADB2227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85B46C1B-4FC4-4E24-AC43-07940BE1E6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C34915AF-0AE3-4EDD-8681-4C3F2C592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5C35A3F3-714E-4F69-9BDF-8ED284EF29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03D561AC-B0B1-47EB-BE05-209F5612B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D3508E52-4FD9-4E6D-AFEA-69A88ED268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C69DDE76-16F7-472F-B6D7-84AE8FFF31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B2D87BEF-8844-4A3E-B130-B7D26740CC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BB381129-2089-4EAA-AE6C-2BAA96BC82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5B69BF7A-FA63-4706-8066-DF15018E66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6A3ECB71-0CCD-403F-B14B-ABC48D78CD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D9095BBA-0FE1-49E5-89F7-22125BAF87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B55351D8-6F27-4B82-968B-581B177CB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351025A5-EB5A-4057-A85E-69AF0E6BE6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5030318B-EEB9-4D92-BC50-D115109898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417FC0E3-7CC7-4188-BC7A-7E8FB5564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F944EF-AEAA-D0D6-ECCC-1039F220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168275"/>
            <a:ext cx="4409142" cy="2574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Структура населения</a:t>
            </a:r>
          </a:p>
        </p:txBody>
      </p:sp>
      <p:graphicFrame>
        <p:nvGraphicFramePr>
          <p:cNvPr id="49" name="Объект 3">
            <a:extLst>
              <a:ext uri="{FF2B5EF4-FFF2-40B4-BE49-F238E27FC236}">
                <a16:creationId xmlns="" xmlns:a16="http://schemas.microsoft.com/office/drawing/2014/main" id="{9DB59E27-15CB-9881-D32D-2ECD00E9A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25632"/>
              </p:ext>
            </p:extLst>
          </p:nvPr>
        </p:nvGraphicFramePr>
        <p:xfrm>
          <a:off x="1198179" y="2241685"/>
          <a:ext cx="10127044" cy="42470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22061">
                  <a:extLst>
                    <a:ext uri="{9D8B030D-6E8A-4147-A177-3AD203B41FA5}">
                      <a16:colId xmlns="" xmlns:a16="http://schemas.microsoft.com/office/drawing/2014/main" val="2819487359"/>
                    </a:ext>
                  </a:extLst>
                </a:gridCol>
                <a:gridCol w="1178762">
                  <a:extLst>
                    <a:ext uri="{9D8B030D-6E8A-4147-A177-3AD203B41FA5}">
                      <a16:colId xmlns="" xmlns:a16="http://schemas.microsoft.com/office/drawing/2014/main" val="3944509230"/>
                    </a:ext>
                  </a:extLst>
                </a:gridCol>
                <a:gridCol w="1178762">
                  <a:extLst>
                    <a:ext uri="{9D8B030D-6E8A-4147-A177-3AD203B41FA5}">
                      <a16:colId xmlns="" xmlns:a16="http://schemas.microsoft.com/office/drawing/2014/main" val="1776046479"/>
                    </a:ext>
                  </a:extLst>
                </a:gridCol>
                <a:gridCol w="1178762">
                  <a:extLst>
                    <a:ext uri="{9D8B030D-6E8A-4147-A177-3AD203B41FA5}">
                      <a16:colId xmlns="" xmlns:a16="http://schemas.microsoft.com/office/drawing/2014/main" val="3213671209"/>
                    </a:ext>
                  </a:extLst>
                </a:gridCol>
                <a:gridCol w="1178762">
                  <a:extLst>
                    <a:ext uri="{9D8B030D-6E8A-4147-A177-3AD203B41FA5}">
                      <a16:colId xmlns="" xmlns:a16="http://schemas.microsoft.com/office/drawing/2014/main" val="3201345796"/>
                    </a:ext>
                  </a:extLst>
                </a:gridCol>
                <a:gridCol w="1121159">
                  <a:extLst>
                    <a:ext uri="{9D8B030D-6E8A-4147-A177-3AD203B41FA5}">
                      <a16:colId xmlns="" xmlns:a16="http://schemas.microsoft.com/office/drawing/2014/main" val="2937803861"/>
                    </a:ext>
                  </a:extLst>
                </a:gridCol>
                <a:gridCol w="1268776">
                  <a:extLst>
                    <a:ext uri="{9D8B030D-6E8A-4147-A177-3AD203B41FA5}">
                      <a16:colId xmlns="" xmlns:a16="http://schemas.microsoft.com/office/drawing/2014/main" val="3298474965"/>
                    </a:ext>
                  </a:extLst>
                </a:gridCol>
              </a:tblGrid>
              <a:tr h="78286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АЦ</a:t>
                      </a:r>
                      <a:endParaRPr lang="ru-RU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Ф1</a:t>
                      </a:r>
                      <a:endParaRPr lang="ru-RU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Ф2</a:t>
                      </a:r>
                      <a:endParaRPr lang="ru-RU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Ф3</a:t>
                      </a:r>
                      <a:endParaRPr lang="ru-RU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Ф4+Ф5</a:t>
                      </a:r>
                      <a:endParaRPr lang="ru-RU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ГБУЗ ГП 166 ДЗМ</a:t>
                      </a:r>
                      <a:endParaRPr lang="ru-RU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extLst>
                  <a:ext uri="{0D108BD9-81ED-4DB2-BD59-A6C34878D82A}">
                    <a16:rowId xmlns="" xmlns:a16="http://schemas.microsoft.com/office/drawing/2014/main" val="3298664660"/>
                  </a:ext>
                </a:extLst>
              </a:tr>
              <a:tr h="115473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Население всего (подтверждено МГФОМС)</a:t>
                      </a:r>
                      <a:endParaRPr lang="ru-RU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51 428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213639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20919511"/>
                  </a:ext>
                </a:extLst>
              </a:tr>
              <a:tr h="115473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Население трудоспособного возраста</a:t>
                      </a:r>
                      <a:endParaRPr lang="ru-RU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39 238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145010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5288081"/>
                  </a:ext>
                </a:extLst>
              </a:tr>
              <a:tr h="115473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Население старше трудоспособного возраста</a:t>
                      </a:r>
                      <a:endParaRPr lang="ru-RU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5107" marR="9224" marT="88544" marB="8854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68629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8513559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84680" y="202920"/>
            <a:ext cx="4740543" cy="17877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+mj-lt"/>
              </a:rPr>
              <a:t>+ 24% </a:t>
            </a:r>
            <a:r>
              <a:rPr lang="ru-RU" sz="2400" dirty="0">
                <a:latin typeface="+mj-lt"/>
              </a:rPr>
              <a:t>за счет присоединения 2х филиалов ГБУЗ «ГП№210 ДЗМ»</a:t>
            </a:r>
          </a:p>
        </p:txBody>
      </p:sp>
    </p:spTree>
    <p:extLst>
      <p:ext uri="{BB962C8B-B14F-4D97-AF65-F5344CB8AC3E}">
        <p14:creationId xmlns:p14="http://schemas.microsoft.com/office/powerpoint/2010/main" val="420676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ight Triangle 108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0D6402-3B42-2D1C-6DA6-A567F529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20" y="2598398"/>
            <a:ext cx="3718767" cy="166811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alpha val="80000"/>
                  </a:schemeClr>
                </a:solidFill>
              </a:rPr>
              <a:t>Прикрепленное население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914AC3B-B1A8-7EBB-1394-484FC1B30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950013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990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A6285CA-6AFA-4F27-AFB5-1B32CDE09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F152BFE-7BA8-4007-AD9C-F4DC95E43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6796024-DF17-4BB3-BF28-01E168A3C5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18ECEF-CA6A-4CB6-BCA5-59B2DB40C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CDC2A251-C28C-4A72-BAFF-511640FB2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DDB2429-3E01-4CD5-998D-8F5716A098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E26953B-4BE7-4AD0-B471-088DBB23D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E9D9ED6D-9817-4272-9FEF-E674FBCCCC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718C0DE-4596-4A70-AA4F-E678AC7FB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8B48095-74C2-4053-872D-D3F70910C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6224D0B6-A4CB-4D98-A1DC-2770B95F9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B39DE9C-23C1-4ABA-BD0D-B76BDC963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9DDAAE0-966C-4350-8819-857CF524F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EE6C021-FBD3-42F3-9A9C-69C4E71989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02961B9-65E1-4B12-AD98-9845BC3F43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22ABFE0-D700-4FD9-9CC8-D138B29A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6FFF1A3-B8BF-470C-9436-D5B781853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198B6551-FF5D-49F5-8D3E-757AEC357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0F3BFE5-573C-42C0-94D5-E5513CCC5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357931AB-4B07-4E0E-B3E4-84E2452E0A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C4789DB-7083-4597-9FC7-6336EA0BE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E0B4F1D-D11A-4023-BE6B-6679ABB2B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8633D7A-F6FC-418F-AD87-0EE148C1A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0FC8FCC-6F69-4802-995C-903AE4416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6ABFCE7-4796-4186-8EDC-DB6CE87BC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E1935BF2-A804-46BA-940A-DDAD7888F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D012DA9-8D67-483A-8071-2903F2E3B2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109163DC-956E-44BE-B55A-E6C2C851DD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76CDE9FD-1880-483F-A039-BEB3AB0D3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38DDB23B-71E7-42A3-B055-5740EE14C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7245B63-D771-461D-A625-4B49966D24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CF1DF9FF-1F61-4B4F-8993-6897DE09C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4092F139-6734-46F3-B176-11741F1F7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EEC58B-C4CF-D682-EFF9-CF5EA6104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2">
                    <a:alpha val="80000"/>
                  </a:schemeClr>
                </a:solidFill>
              </a:rPr>
              <a:t>Раздел 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8691D2-C313-74C3-B056-3579BCD33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2">
                    <a:alpha val="80000"/>
                  </a:schemeClr>
                </a:solidFill>
              </a:rPr>
              <a:t>ПОСЕЩЕНИЯ</a:t>
            </a:r>
          </a:p>
        </p:txBody>
      </p:sp>
      <p:pic>
        <p:nvPicPr>
          <p:cNvPr id="5" name="Рисунок 4" descr="Человек с помощью iPad">
            <a:extLst>
              <a:ext uri="{FF2B5EF4-FFF2-40B4-BE49-F238E27FC236}">
                <a16:creationId xmlns="" xmlns:a16="http://schemas.microsoft.com/office/drawing/2014/main" id="{F7EE38E4-4A22-F46A-8F51-49B4D8CC5C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7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9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11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ight Triangle 13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15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E0ECDC-CE7C-30CE-5D03-8DFB53A5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2">
                    <a:alpha val="80000"/>
                  </a:schemeClr>
                </a:solidFill>
              </a:rPr>
              <a:t>Структура посещений поликлиники</a:t>
            </a:r>
            <a:br>
              <a:rPr lang="ru-RU" sz="30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000" dirty="0">
                <a:solidFill>
                  <a:schemeClr val="tx2">
                    <a:alpha val="80000"/>
                  </a:schemeClr>
                </a:solidFill>
              </a:rPr>
              <a:t>сравнение</a:t>
            </a:r>
            <a:br>
              <a:rPr lang="ru-RU" sz="30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000" dirty="0">
                <a:solidFill>
                  <a:schemeClr val="tx2">
                    <a:alpha val="80000"/>
                  </a:schemeClr>
                </a:solidFill>
              </a:rPr>
              <a:t>2023–25 гг.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4" name="Объект 6">
            <a:extLst>
              <a:ext uri="{FF2B5EF4-FFF2-40B4-BE49-F238E27FC236}">
                <a16:creationId xmlns="" xmlns:a16="http://schemas.microsoft.com/office/drawing/2014/main" id="{BCB1E45D-F064-83A4-4D3C-F6C412EA1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881234"/>
              </p:ext>
            </p:extLst>
          </p:nvPr>
        </p:nvGraphicFramePr>
        <p:xfrm>
          <a:off x="3019425" y="152399"/>
          <a:ext cx="8977205" cy="653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376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3712ED8D-807A-4E94-A9AF-C44676151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0" name="Right Triangle 99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Document 8">
            <a:extLst>
              <a:ext uri="{FF2B5EF4-FFF2-40B4-BE49-F238E27FC236}">
                <a16:creationId xmlns="" xmlns:a16="http://schemas.microsoft.com/office/drawing/2014/main" id="{D8667B21-A39C-4ABB-9CED-0DD4CD7395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F31C5F-5A87-FE8D-62C7-55841BC0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3" y="732348"/>
            <a:ext cx="2799572" cy="224073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Посещения</a:t>
            </a:r>
          </a:p>
        </p:txBody>
      </p:sp>
      <p:graphicFrame>
        <p:nvGraphicFramePr>
          <p:cNvPr id="91" name="Объект 3">
            <a:extLst>
              <a:ext uri="{FF2B5EF4-FFF2-40B4-BE49-F238E27FC236}">
                <a16:creationId xmlns="" xmlns:a16="http://schemas.microsoft.com/office/drawing/2014/main" id="{844AAEF5-0585-44D6-E856-E1EDCDCF4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569730"/>
              </p:ext>
            </p:extLst>
          </p:nvPr>
        </p:nvGraphicFramePr>
        <p:xfrm>
          <a:off x="3213669" y="87904"/>
          <a:ext cx="8760321" cy="67634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5376">
                  <a:extLst>
                    <a:ext uri="{9D8B030D-6E8A-4147-A177-3AD203B41FA5}">
                      <a16:colId xmlns="" xmlns:a16="http://schemas.microsoft.com/office/drawing/2014/main" val="4077218117"/>
                    </a:ext>
                  </a:extLst>
                </a:gridCol>
                <a:gridCol w="1340223">
                  <a:extLst>
                    <a:ext uri="{9D8B030D-6E8A-4147-A177-3AD203B41FA5}">
                      <a16:colId xmlns="" xmlns:a16="http://schemas.microsoft.com/office/drawing/2014/main" val="1350978237"/>
                    </a:ext>
                  </a:extLst>
                </a:gridCol>
                <a:gridCol w="1388667">
                  <a:extLst>
                    <a:ext uri="{9D8B030D-6E8A-4147-A177-3AD203B41FA5}">
                      <a16:colId xmlns="" xmlns:a16="http://schemas.microsoft.com/office/drawing/2014/main" val="1339952782"/>
                    </a:ext>
                  </a:extLst>
                </a:gridCol>
                <a:gridCol w="1826055">
                  <a:extLst>
                    <a:ext uri="{9D8B030D-6E8A-4147-A177-3AD203B41FA5}">
                      <a16:colId xmlns="" xmlns:a16="http://schemas.microsoft.com/office/drawing/2014/main" val="2843447291"/>
                    </a:ext>
                  </a:extLst>
                </a:gridCol>
              </a:tblGrid>
              <a:tr h="9242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cap="all" spc="150" dirty="0">
                          <a:solidFill>
                            <a:schemeClr val="lt1"/>
                          </a:solidFill>
                          <a:effectLst/>
                        </a:rPr>
                        <a:t>ПОКАЗАТЕЛЬ</a:t>
                      </a:r>
                      <a:endParaRPr lang="ru-RU" sz="1800" b="1" i="0" u="none" strike="noStrike" cap="all" spc="150" dirty="0">
                        <a:solidFill>
                          <a:schemeClr val="l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kern="1200" cap="all" spc="150" dirty="0">
                          <a:solidFill>
                            <a:schemeClr val="lt1"/>
                          </a:solidFill>
                          <a:effectLst/>
                        </a:rPr>
                        <a:t>2024 Г.</a:t>
                      </a:r>
                      <a:endParaRPr lang="ru-RU" sz="1800" b="1" i="0" u="none" strike="noStrike" kern="1200" cap="all" spc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kern="1200" cap="all" spc="150" dirty="0">
                          <a:solidFill>
                            <a:schemeClr val="lt1"/>
                          </a:solidFill>
                          <a:effectLst/>
                        </a:rPr>
                        <a:t>202</a:t>
                      </a:r>
                      <a:r>
                        <a:rPr lang="en-US" sz="1800" b="1" u="none" strike="noStrike" kern="1200" cap="all" spc="150" dirty="0">
                          <a:solidFill>
                            <a:schemeClr val="lt1"/>
                          </a:solidFill>
                          <a:effectLst/>
                        </a:rPr>
                        <a:t>5</a:t>
                      </a:r>
                      <a:r>
                        <a:rPr lang="ru-RU" sz="1800" b="1" u="none" strike="noStrike" kern="1200" cap="all" spc="150" dirty="0">
                          <a:solidFill>
                            <a:schemeClr val="lt1"/>
                          </a:solidFill>
                          <a:effectLst/>
                        </a:rPr>
                        <a:t> Г.</a:t>
                      </a:r>
                      <a:endParaRPr lang="ru-RU" sz="1800" b="1" i="0" u="none" strike="noStrike" kern="1200" cap="all" spc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cap="all" spc="150" dirty="0">
                          <a:solidFill>
                            <a:schemeClr val="lt1"/>
                          </a:solidFill>
                          <a:effectLst/>
                        </a:rPr>
                        <a:t>ДИНАМИКА 202</a:t>
                      </a:r>
                      <a:r>
                        <a:rPr lang="en-US" sz="1800" b="0" u="none" strike="noStrike" kern="1200" cap="all" spc="150" dirty="0">
                          <a:solidFill>
                            <a:schemeClr val="lt1"/>
                          </a:solidFill>
                          <a:effectLst/>
                        </a:rPr>
                        <a:t>4</a:t>
                      </a:r>
                      <a:r>
                        <a:rPr lang="ru-RU" sz="1800" b="0" u="none" strike="noStrike" kern="1200" cap="all" spc="150" dirty="0">
                          <a:solidFill>
                            <a:schemeClr val="lt1"/>
                          </a:solidFill>
                          <a:effectLst/>
                        </a:rPr>
                        <a:t>–2</a:t>
                      </a:r>
                      <a:r>
                        <a:rPr lang="en-US" sz="1800" b="0" u="none" strike="noStrike" kern="1200" cap="all" spc="150" dirty="0">
                          <a:solidFill>
                            <a:schemeClr val="lt1"/>
                          </a:solidFill>
                          <a:effectLst/>
                        </a:rPr>
                        <a:t>5 </a:t>
                      </a:r>
                      <a:r>
                        <a:rPr lang="ru-RU" sz="1800" b="0" u="none" strike="noStrike" kern="1200" cap="all" spc="150" dirty="0">
                          <a:solidFill>
                            <a:schemeClr val="lt1"/>
                          </a:solidFill>
                          <a:effectLst/>
                        </a:rPr>
                        <a:t>гг. (в %)</a:t>
                      </a:r>
                      <a:endParaRPr lang="ru-RU" sz="1800" b="0" i="0" u="none" strike="noStrike" kern="1200" cap="all" spc="1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extLst>
                  <a:ext uri="{0D108BD9-81ED-4DB2-BD59-A6C34878D82A}">
                    <a16:rowId xmlns="" xmlns:a16="http://schemas.microsoft.com/office/drawing/2014/main" val="1880818966"/>
                  </a:ext>
                </a:extLst>
              </a:tr>
              <a:tr h="924207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0" dirty="0">
                          <a:solidFill>
                            <a:schemeClr val="tx1"/>
                          </a:solidFill>
                          <a:effectLst/>
                        </a:rPr>
                        <a:t>КОЛИЧЕСТВО ПОСЕЩЕНИЙ ВРАЧЕЙ, ВСЕГО</a:t>
                      </a:r>
                      <a:endParaRPr lang="ru-RU" sz="17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808902</a:t>
                      </a:r>
                      <a:endParaRPr lang="ru-RU" sz="20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1223723</a:t>
                      </a:r>
                      <a:endParaRPr lang="ru-RU" sz="20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+</a:t>
                      </a:r>
                      <a:r>
                        <a:rPr lang="ru-RU" sz="2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34</a:t>
                      </a:r>
                      <a:endParaRPr lang="ru-RU" sz="24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1332895"/>
                  </a:ext>
                </a:extLst>
              </a:tr>
              <a:tr h="924207">
                <a:tc>
                  <a:txBody>
                    <a:bodyPr/>
                    <a:lstStyle/>
                    <a:p>
                      <a:pPr algn="ctr"/>
                      <a:r>
                        <a:rPr lang="ru-R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ЧИСЛО АМБУЛАТОРНО-ПОЛИКЛИНИЧЕСКИХ ПОСЕЩЕНИЙ СРЕДНЕГО МЕД. ПЕРСОНАЛА</a:t>
                      </a:r>
                      <a:endParaRPr lang="ru-RU" sz="1700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33093</a:t>
                      </a:r>
                      <a:endParaRPr lang="ru-RU" sz="2000" b="0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82452</a:t>
                      </a:r>
                      <a:endParaRPr lang="ru-RU" sz="20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+60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78552270"/>
                  </a:ext>
                </a:extLst>
              </a:tr>
              <a:tr h="675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ПОСЕЩЕНИЙ ПО ПОВОДУ ЗАБОЛЕВАНИЙ</a:t>
                      </a:r>
                      <a:endParaRPr lang="ru-RU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553923</a:t>
                      </a:r>
                      <a:endParaRPr lang="ru-RU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893260</a:t>
                      </a:r>
                      <a:endParaRPr lang="ru-RU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86114972"/>
                  </a:ext>
                </a:extLst>
              </a:tr>
              <a:tr h="675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ПОСЕЩЕНИЙ С ПРОФИЛАКТИЧЕСКОЙ ЦЕЛЬЮ</a:t>
                      </a:r>
                      <a:endParaRPr lang="ru-RU" sz="1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225467</a:t>
                      </a:r>
                      <a:endParaRPr lang="ru-RU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330463</a:t>
                      </a:r>
                      <a:endParaRPr lang="ru-RU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52269352"/>
                  </a:ext>
                </a:extLst>
              </a:tr>
              <a:tr h="675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ИЗ НИХ, ПРОФИЛАКТИЧЕСКИЕ МЕДИЦИНСКИЕ ОСМОТРЫ</a:t>
                      </a:r>
                      <a:endParaRPr lang="ru-RU" sz="17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19862</a:t>
                      </a:r>
                      <a:endParaRPr lang="ru-RU" sz="20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33375</a:t>
                      </a:r>
                      <a:endParaRPr lang="ru-RU" sz="20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00808301"/>
                  </a:ext>
                </a:extLst>
              </a:tr>
              <a:tr h="9242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ИЗ НИХ, ДИСПАНСЕРИЗАЦИЯ ОПРЕДЕЛЕННЫХ ГРУПП ВЗРОСЛОГО НАСЕЛЕНИЯ </a:t>
                      </a:r>
                      <a:endParaRPr lang="ru-RU" sz="17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103800</a:t>
                      </a:r>
                      <a:endParaRPr lang="ru-RU" sz="20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162283</a:t>
                      </a:r>
                      <a:endParaRPr lang="ru-RU" sz="20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02240274"/>
                  </a:ext>
                </a:extLst>
              </a:tr>
              <a:tr h="6759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ПОСЕЩЕНИЙ В НЕОТЛОЖНОЙ ФОРМЕ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19641</a:t>
                      </a:r>
                      <a:endParaRPr lang="ru-RU" sz="2000" b="0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29392</a:t>
                      </a:r>
                      <a:endParaRPr lang="ru-RU" sz="20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24" marR="99224" marT="99224" marB="99224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30904099"/>
                  </a:ext>
                </a:extLst>
              </a:tr>
            </a:tbl>
          </a:graphicData>
        </a:graphic>
      </p:graphicFrame>
      <p:pic>
        <p:nvPicPr>
          <p:cNvPr id="5" name="Рисунок 4" descr="Больница контур">
            <a:extLst>
              <a:ext uri="{FF2B5EF4-FFF2-40B4-BE49-F238E27FC236}">
                <a16:creationId xmlns="" xmlns:a16="http://schemas.microsoft.com/office/drawing/2014/main" id="{E0E2CF78-CA5A-A2CD-8262-C70707149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526" y="2879052"/>
            <a:ext cx="2610301" cy="26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77215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15512</TotalTime>
  <Words>1607</Words>
  <Application>Microsoft Office PowerPoint</Application>
  <PresentationFormat>Произвольный</PresentationFormat>
  <Paragraphs>403</Paragraphs>
  <Slides>39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SineVTI</vt:lpstr>
      <vt:lpstr>Отчёт о работе  ГБУЗ «ГП № 166 ДЗМ»  в 2025 г.  ЦЕЛИ И ПЕРСПЕКТИВЫ НА 2026 г.</vt:lpstr>
      <vt:lpstr>Реорганизация ГБУЗ «Городская поликлиника №166 ДЗМ»</vt:lpstr>
      <vt:lpstr>Реорганизация московских поликлиник</vt:lpstr>
      <vt:lpstr>Раздел 1</vt:lpstr>
      <vt:lpstr>Структура населения</vt:lpstr>
      <vt:lpstr>Прикрепленное население</vt:lpstr>
      <vt:lpstr>Раздел 2</vt:lpstr>
      <vt:lpstr>Структура посещений поликлиники сравнение 2023–25 гг.</vt:lpstr>
      <vt:lpstr>Посещения</vt:lpstr>
      <vt:lpstr>Раздел 3</vt:lpstr>
      <vt:lpstr>Динамика числа выявленных заболеваний: сравнение 2023-25гг.</vt:lpstr>
      <vt:lpstr>Сравнение числа выявленных заболеваний 2024–25гг.</vt:lpstr>
      <vt:lpstr>Заболеваемость и проактивное диспансерное динамическое наблюдение</vt:lpstr>
      <vt:lpstr>Динамика числа пациентов, находящихся под диспансерным наблюдением: 2023-25гг.</vt:lpstr>
      <vt:lpstr>Диспансерное наблюдение по наиболее значимым заболеваниям</vt:lpstr>
      <vt:lpstr>Доля лиц старше трудоспособного возраста, у которых выявлены заболевания и патологические состояния, находящихся под диспансерным наблюдением (в %): сравнение показателей 2022–25гг.</vt:lpstr>
      <vt:lpstr>Раздел 4</vt:lpstr>
      <vt:lpstr>Презентация PowerPoint</vt:lpstr>
      <vt:lpstr>Диспансеризация и профилактические медицинские осмотры</vt:lpstr>
      <vt:lpstr>Диспансеризация и профилактический осмотр</vt:lpstr>
      <vt:lpstr>Предварительные и периодические осмотры</vt:lpstr>
      <vt:lpstr>Выполнение плана профилактических прививок</vt:lpstr>
      <vt:lpstr>Раздел 5</vt:lpstr>
      <vt:lpstr>Обеспечение льготными лекарственными препаратами в ГБУЗ «ГП 166 ДЗМ» в 2025 году (6 аптечных пунктов)</vt:lpstr>
      <vt:lpstr>Раздел 6</vt:lpstr>
      <vt:lpstr>Кадры</vt:lpstr>
      <vt:lpstr>Укомплектованность наиболее востребованных врачебных специальностей в 2025 г (в %)</vt:lpstr>
      <vt:lpstr>Анализ укомплектованности по востребованным специальностям – динамика в 2024-2025 гг.</vt:lpstr>
      <vt:lpstr>Работа с кадровым центром ДЗМ</vt:lpstr>
      <vt:lpstr>Проект по оценке профессиональных компетенций специалиста</vt:lpstr>
      <vt:lpstr>Награды Правительства Москвы у сотрудников ГБУЗ «ГП 166 ДЗМ» в 2025 году</vt:lpstr>
      <vt:lpstr>Раздел 7</vt:lpstr>
      <vt:lpstr>Школа для пациентов с сахарным диабетом</vt:lpstr>
      <vt:lpstr>Проект «Школа для пациентов с сахарным диабетом» активно продолжает работу в 2026 году  По всей Москве проект курирует наш сотрудник М.А. Генатулин</vt:lpstr>
      <vt:lpstr>Презентация PowerPoint</vt:lpstr>
      <vt:lpstr>Единый стандарт эндоскопии ДЗМ</vt:lpstr>
      <vt:lpstr>Спецпроект по оценке предтестовой вероятности (ПТВ) ишемической болезни сердца (ИБС)</vt:lpstr>
      <vt:lpstr>2026 год: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ГБУЗ «ГП № 166 ДЗМ» в 2025 г.  ЦЕЛИ И ПЕРСПЕКТИВЫ НА 2026 г.</dc:title>
  <dc:creator>Marat Genatulin</dc:creator>
  <cp:lastModifiedBy>AllenovAM</cp:lastModifiedBy>
  <cp:revision>106</cp:revision>
  <cp:lastPrinted>2026-02-09T16:44:59Z</cp:lastPrinted>
  <dcterms:created xsi:type="dcterms:W3CDTF">2025-01-17T15:20:53Z</dcterms:created>
  <dcterms:modified xsi:type="dcterms:W3CDTF">2026-02-10T09:28:36Z</dcterms:modified>
</cp:coreProperties>
</file>