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1" r:id="rId5"/>
    <p:sldId id="260" r:id="rId6"/>
    <p:sldId id="259" r:id="rId7"/>
    <p:sldId id="263" r:id="rId8"/>
    <p:sldId id="264" r:id="rId9"/>
    <p:sldId id="265" r:id="rId10"/>
    <p:sldId id="270" r:id="rId11"/>
    <p:sldId id="275" r:id="rId12"/>
    <p:sldId id="266" r:id="rId13"/>
    <p:sldId id="262" r:id="rId14"/>
    <p:sldId id="267" r:id="rId15"/>
    <p:sldId id="276" r:id="rId16"/>
    <p:sldId id="268" r:id="rId17"/>
    <p:sldId id="277" r:id="rId18"/>
    <p:sldId id="274" r:id="rId19"/>
    <p:sldId id="271" r:id="rId20"/>
    <p:sldId id="272" r:id="rId21"/>
    <p:sldId id="273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CBA"/>
    <a:srgbClr val="00A2E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mo-obs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_large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8024" y="1448365"/>
            <a:ext cx="3888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Отчёт главы муниципального округа</a:t>
            </a:r>
          </a:p>
          <a:p>
            <a:pPr algn="ctr"/>
            <a:r>
              <a:rPr lang="ru-RU" altLang="ko-KR" sz="20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Орехово-Борисово Северное</a:t>
            </a:r>
          </a:p>
          <a:p>
            <a:pPr algn="ctr"/>
            <a:r>
              <a:rPr lang="ru-RU" altLang="ko-KR" sz="20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Дмитриевой Н.Н. </a:t>
            </a:r>
          </a:p>
          <a:p>
            <a:pPr algn="ctr"/>
            <a:r>
              <a:rPr lang="ru-RU" altLang="ko-KR" sz="20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 результатах </a:t>
            </a:r>
          </a:p>
          <a:p>
            <a:pPr algn="ctr"/>
            <a:r>
              <a:rPr lang="ru-RU" altLang="ko-KR" sz="20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деятельности за 2025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EE7947-2897-49E5-9684-BE160168B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266346"/>
            <a:ext cx="6247619" cy="9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244" y="0"/>
            <a:ext cx="7524328" cy="884466"/>
          </a:xfrm>
        </p:spPr>
        <p:txBody>
          <a:bodyPr/>
          <a:lstStyle/>
          <a:p>
            <a:r>
              <a:rPr lang="ru-RU" altLang="ko-KR" sz="2400" dirty="0"/>
              <a:t>Осуществление отдельных полномочий </a:t>
            </a:r>
            <a:br>
              <a:rPr lang="ru-RU" altLang="ko-KR" sz="2400" dirty="0"/>
            </a:br>
            <a:r>
              <a:rPr lang="ru-RU" altLang="ko-KR" sz="2400" dirty="0"/>
              <a:t>города Москвы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50C4B2-AB8B-4869-89E3-E9832662BD99}"/>
              </a:ext>
            </a:extLst>
          </p:cNvPr>
          <p:cNvSpPr/>
          <p:nvPr/>
        </p:nvSpPr>
        <p:spPr>
          <a:xfrm>
            <a:off x="5901860" y="2753757"/>
            <a:ext cx="3036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реализации работ: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комиссиях по открытию                  и приёмке работ;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капитального ремонта общего    имущества МКД (при поддержке                    Фонда капремонта Москвы).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2059143" y="1379552"/>
            <a:ext cx="18647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переданных                                      полномочий города Москвы                                   (законы № 39 и № 72)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C88F73-27C6-4241-93DC-B092B03AC5C6}"/>
              </a:ext>
            </a:extLst>
          </p:cNvPr>
          <p:cNvSpPr/>
          <p:nvPr/>
        </p:nvSpPr>
        <p:spPr>
          <a:xfrm>
            <a:off x="2079439" y="2753757"/>
            <a:ext cx="3068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программ развития: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дворовых территорий;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МКД;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мероприятия                        по социально‑экономическому развитию.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92274F-C755-4F54-BA80-196AC0084E5E}"/>
              </a:ext>
            </a:extLst>
          </p:cNvPr>
          <p:cNvSpPr/>
          <p:nvPr/>
        </p:nvSpPr>
        <p:spPr>
          <a:xfrm>
            <a:off x="5912002" y="1377344"/>
            <a:ext cx="25484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жителями: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встречи с населением и старшими                 по домам/подъездам;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сбор пожеланий, замечаний                            и предложений по благоустройству.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F21ECB-1601-4F5E-B1B4-B7ECCF978E25}"/>
              </a:ext>
            </a:extLst>
          </p:cNvPr>
          <p:cNvSpPr/>
          <p:nvPr/>
        </p:nvSpPr>
        <p:spPr>
          <a:xfrm>
            <a:off x="1759465" y="1354154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42F3D5-AC33-45EE-84B1-0407B3F2B8EA}"/>
              </a:ext>
            </a:extLst>
          </p:cNvPr>
          <p:cNvSpPr/>
          <p:nvPr/>
        </p:nvSpPr>
        <p:spPr>
          <a:xfrm>
            <a:off x="1759465" y="275375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D6E937A-D1BC-4B67-B50F-C4D5ACA1FF4D}"/>
              </a:ext>
            </a:extLst>
          </p:cNvPr>
          <p:cNvSpPr/>
          <p:nvPr/>
        </p:nvSpPr>
        <p:spPr>
          <a:xfrm>
            <a:off x="5509758" y="1354154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238BE6-541F-49CB-AEA7-7680159515DA}"/>
              </a:ext>
            </a:extLst>
          </p:cNvPr>
          <p:cNvSpPr/>
          <p:nvPr/>
        </p:nvSpPr>
        <p:spPr>
          <a:xfrm>
            <a:off x="5509758" y="275375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CA2D5BF2-B9A9-47F1-A0F2-A618AF007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39" y="4183175"/>
            <a:ext cx="5044783" cy="896434"/>
          </a:xfrm>
        </p:spPr>
        <p:txBody>
          <a:bodyPr/>
          <a:lstStyle/>
          <a:p>
            <a:r>
              <a:rPr lang="ru-RU" sz="1400" b="1" dirty="0">
                <a:highlight>
                  <a:srgbClr val="B6ECBA"/>
                </a:highlight>
                <a:latin typeface="Arial" pitchFamily="34" charset="0"/>
                <a:cs typeface="Arial" pitchFamily="34" charset="0"/>
              </a:rPr>
              <a:t>Результат: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Значительное повышение качества выполняемых  	  работ благодаря депутатскому 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24582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EC39E-77A8-4B85-816E-4B88D123A5C2}"/>
              </a:ext>
            </a:extLst>
          </p:cNvPr>
          <p:cNvSpPr/>
          <p:nvPr/>
        </p:nvSpPr>
        <p:spPr>
          <a:xfrm>
            <a:off x="4860032" y="1162646"/>
            <a:ext cx="37444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проекте решения Совета депутатов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внутригородского муниципального образования –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г. Москве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исполнении бюджета внутригородского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- муниципального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ОБС в г. Москве за 2024 год»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F4FC74F-1A9D-4461-8D5D-D463689DF613}"/>
              </a:ext>
            </a:extLst>
          </p:cNvPr>
          <p:cNvSpPr txBox="1">
            <a:spLocks/>
          </p:cNvSpPr>
          <p:nvPr/>
        </p:nvSpPr>
        <p:spPr>
          <a:xfrm>
            <a:off x="4860032" y="387231"/>
            <a:ext cx="374441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ko-KR" sz="2000" dirty="0">
                <a:solidFill>
                  <a:srgbClr val="404040"/>
                </a:solidFill>
              </a:rPr>
              <a:t>Публичные слушания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9" name="Picture 2" descr="https://www.restate.ru/attachment/578db76adb6e5d85a203a7c10b47e364ca110108/proportional/1600x900/AF1QipMCNBkySfZODZffBT5N6kPV5lktboqr-YCRC7mh%3Ds1600-w1600">
            <a:extLst>
              <a:ext uri="{FF2B5EF4-FFF2-40B4-BE49-F238E27FC236}">
                <a16:creationId xmlns:a16="http://schemas.microsoft.com/office/drawing/2014/main" id="{F04ECFA8-257B-4C6A-A7AA-8533A646E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-1321600" y="1226548"/>
            <a:ext cx="5893600" cy="3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B44BA3-5A1A-453C-8831-70EFA28B4A23}"/>
              </a:ext>
            </a:extLst>
          </p:cNvPr>
          <p:cNvSpPr/>
          <p:nvPr/>
        </p:nvSpPr>
        <p:spPr>
          <a:xfrm>
            <a:off x="4860032" y="2557656"/>
            <a:ext cx="37444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проекте решения Совета депутатов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внутригородского муниципального образования –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г. Москве «О бюджете внутригородского муниципального образования –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г. Москве на 2026 год и плановый период 2027 и 2028 годов»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B2720-5842-4C02-8A2C-9EFACDA6BA06}"/>
              </a:ext>
            </a:extLst>
          </p:cNvPr>
          <p:cNvSpPr/>
          <p:nvPr/>
        </p:nvSpPr>
        <p:spPr>
          <a:xfrm>
            <a:off x="4860032" y="3952667"/>
            <a:ext cx="37444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проекте решения Совета депутатов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внутригородского муниципального образования –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г. Москве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и дополнений в Устав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внутригородского муниципального образования –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г. Москве» </a:t>
            </a:r>
          </a:p>
        </p:txBody>
      </p:sp>
    </p:spTree>
    <p:extLst>
      <p:ext uri="{BB962C8B-B14F-4D97-AF65-F5344CB8AC3E}">
        <p14:creationId xmlns:p14="http://schemas.microsoft.com/office/powerpoint/2010/main" val="420515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EC39E-77A8-4B85-816E-4B88D123A5C2}"/>
              </a:ext>
            </a:extLst>
          </p:cNvPr>
          <p:cNvSpPr/>
          <p:nvPr/>
        </p:nvSpPr>
        <p:spPr>
          <a:xfrm>
            <a:off x="5004048" y="1728024"/>
            <a:ext cx="374441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муниципального округа ведёт приём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жителей района 1 раз в месяц. 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 приёма размещен в сети – Интернет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муниципального округа 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Орехово-Борисово Северное </a:t>
            </a: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www.mo-obs.ru</a:t>
            </a: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2-ой четверг месяца с 17.00 до 19.00 по адресу:        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Маршала Захарова, дом 25, корпус 2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города Москвы «Школа № 937 имени </a:t>
            </a:r>
          </a:p>
          <a:p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РФ А.В. Перова»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F4FC74F-1A9D-4461-8D5D-D463689DF613}"/>
              </a:ext>
            </a:extLst>
          </p:cNvPr>
          <p:cNvSpPr txBox="1">
            <a:spLocks/>
          </p:cNvSpPr>
          <p:nvPr/>
        </p:nvSpPr>
        <p:spPr>
          <a:xfrm>
            <a:off x="5004048" y="987574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ko-KR" sz="2000" dirty="0">
                <a:solidFill>
                  <a:srgbClr val="404040"/>
                </a:solidFill>
              </a:rPr>
              <a:t>Работа с населением 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953848-8DAE-4213-98DD-96115AEF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35801"/>
            <a:ext cx="4432456" cy="30362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D14A26-E032-4C5E-98E9-5CDB91A0F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30" y="4109782"/>
            <a:ext cx="645394" cy="6453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CA3F25-2E15-4ACA-9F05-7465E2FDC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25" y="4120043"/>
            <a:ext cx="645394" cy="6453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F07BD1-6C89-453B-B2A6-BA6DAC35F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2" y="4074741"/>
            <a:ext cx="796447" cy="6556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485EE9-45D5-4AAB-972A-53DB4FEA0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21" y="4085002"/>
            <a:ext cx="644595" cy="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4407" y="0"/>
            <a:ext cx="6504018" cy="884466"/>
          </a:xfrm>
        </p:spPr>
        <p:txBody>
          <a:bodyPr/>
          <a:lstStyle/>
          <a:p>
            <a:pPr algn="ctr"/>
            <a:r>
              <a:rPr lang="ru-RU" altLang="ko-KR" sz="2400" dirty="0"/>
              <a:t>Тематика обращений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50C4B2-AB8B-4869-89E3-E9832662BD99}"/>
              </a:ext>
            </a:extLst>
          </p:cNvPr>
          <p:cNvSpPr/>
          <p:nvPr/>
        </p:nvSpPr>
        <p:spPr>
          <a:xfrm>
            <a:off x="6372200" y="1724498"/>
            <a:ext cx="31346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отопление квартир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2388463" y="1163685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дворовых территорий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C135ED-1155-4E40-AB86-9DC093370304}"/>
              </a:ext>
            </a:extLst>
          </p:cNvPr>
          <p:cNvSpPr/>
          <p:nvPr/>
        </p:nvSpPr>
        <p:spPr>
          <a:xfrm>
            <a:off x="6372200" y="2290898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вопросы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C88F73-27C6-4241-93DC-B092B03AC5C6}"/>
              </a:ext>
            </a:extLst>
          </p:cNvPr>
          <p:cNvSpPr/>
          <p:nvPr/>
        </p:nvSpPr>
        <p:spPr>
          <a:xfrm>
            <a:off x="2388463" y="1811470"/>
            <a:ext cx="30686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ремонт домов, подъездов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06BD1A-4DD3-4961-B7F1-7B70E209A5C5}"/>
              </a:ext>
            </a:extLst>
          </p:cNvPr>
          <p:cNvSpPr/>
          <p:nvPr/>
        </p:nvSpPr>
        <p:spPr>
          <a:xfrm>
            <a:off x="6372200" y="2857298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7FC13D-9724-4953-B0EF-38FA329A405D}"/>
              </a:ext>
            </a:extLst>
          </p:cNvPr>
          <p:cNvSpPr/>
          <p:nvPr/>
        </p:nvSpPr>
        <p:spPr>
          <a:xfrm>
            <a:off x="2388463" y="3107040"/>
            <a:ext cx="3068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дорожных знаков, нанесение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разметки и установка светофора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CD4AF2-72D4-4CAC-921A-192F524C1058}"/>
              </a:ext>
            </a:extLst>
          </p:cNvPr>
          <p:cNvSpPr/>
          <p:nvPr/>
        </p:nvSpPr>
        <p:spPr>
          <a:xfrm>
            <a:off x="6372200" y="3423698"/>
            <a:ext cx="31221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площадок для выгула собак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5E0080-B439-48E2-88CB-006E16E4333A}"/>
              </a:ext>
            </a:extLst>
          </p:cNvPr>
          <p:cNvSpPr/>
          <p:nvPr/>
        </p:nvSpPr>
        <p:spPr>
          <a:xfrm>
            <a:off x="2388463" y="2459255"/>
            <a:ext cx="30641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оплата жилья, коммунальных услуг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92274F-C755-4F54-BA80-196AC0084E5E}"/>
              </a:ext>
            </a:extLst>
          </p:cNvPr>
          <p:cNvSpPr/>
          <p:nvPr/>
        </p:nvSpPr>
        <p:spPr>
          <a:xfrm>
            <a:off x="6372200" y="1158098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ограждение придомовых территорий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3D5A00-AF19-46A0-AF1E-FAFD2FC49706}"/>
              </a:ext>
            </a:extLst>
          </p:cNvPr>
          <p:cNvSpPr/>
          <p:nvPr/>
        </p:nvSpPr>
        <p:spPr>
          <a:xfrm>
            <a:off x="1884407" y="1103138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9AA94F-775F-4763-B076-2CB0F735A5AF}"/>
              </a:ext>
            </a:extLst>
          </p:cNvPr>
          <p:cNvSpPr/>
          <p:nvPr/>
        </p:nvSpPr>
        <p:spPr>
          <a:xfrm>
            <a:off x="5868144" y="2785861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D64985-D93D-4DB3-B08A-CDCE0B8AA525}"/>
              </a:ext>
            </a:extLst>
          </p:cNvPr>
          <p:cNvSpPr/>
          <p:nvPr/>
        </p:nvSpPr>
        <p:spPr>
          <a:xfrm>
            <a:off x="2388463" y="3908714"/>
            <a:ext cx="30641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озеленение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A0E0455-32E2-48F1-93CF-527DD1988FAD}"/>
              </a:ext>
            </a:extLst>
          </p:cNvPr>
          <p:cNvSpPr/>
          <p:nvPr/>
        </p:nvSpPr>
        <p:spPr>
          <a:xfrm>
            <a:off x="5868144" y="2219461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0A587E5-B359-459E-B8CA-D29AEBFA9544}"/>
              </a:ext>
            </a:extLst>
          </p:cNvPr>
          <p:cNvSpPr/>
          <p:nvPr/>
        </p:nvSpPr>
        <p:spPr>
          <a:xfrm>
            <a:off x="5868144" y="1661570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5A267B6-23B3-4FC0-86C9-D14AEB00CADF}"/>
              </a:ext>
            </a:extLst>
          </p:cNvPr>
          <p:cNvSpPr/>
          <p:nvPr/>
        </p:nvSpPr>
        <p:spPr>
          <a:xfrm>
            <a:off x="5868144" y="1103138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4EDAF6-A585-495B-8802-CD55EE89C2DC}"/>
              </a:ext>
            </a:extLst>
          </p:cNvPr>
          <p:cNvSpPr/>
          <p:nvPr/>
        </p:nvSpPr>
        <p:spPr>
          <a:xfrm>
            <a:off x="1884407" y="4501682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9624E31-E38D-4A25-95D7-9D6D30675F40}"/>
              </a:ext>
            </a:extLst>
          </p:cNvPr>
          <p:cNvSpPr/>
          <p:nvPr/>
        </p:nvSpPr>
        <p:spPr>
          <a:xfrm>
            <a:off x="1884407" y="1766607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1AB813D-13DA-4599-985E-D617875F60C0}"/>
              </a:ext>
            </a:extLst>
          </p:cNvPr>
          <p:cNvSpPr/>
          <p:nvPr/>
        </p:nvSpPr>
        <p:spPr>
          <a:xfrm>
            <a:off x="1884407" y="2388754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A9CC9FB-FAD4-4B58-9481-315634B9C5AF}"/>
              </a:ext>
            </a:extLst>
          </p:cNvPr>
          <p:cNvSpPr/>
          <p:nvPr/>
        </p:nvSpPr>
        <p:spPr>
          <a:xfrm>
            <a:off x="1884407" y="3037876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9CEFCE1-CBC9-453D-B1AF-CFA3F23BB11E}"/>
              </a:ext>
            </a:extLst>
          </p:cNvPr>
          <p:cNvSpPr/>
          <p:nvPr/>
        </p:nvSpPr>
        <p:spPr>
          <a:xfrm>
            <a:off x="1884407" y="3838213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8D3600-131F-4476-9CB4-109B73F34452}"/>
              </a:ext>
            </a:extLst>
          </p:cNvPr>
          <p:cNvSpPr/>
          <p:nvPr/>
        </p:nvSpPr>
        <p:spPr>
          <a:xfrm>
            <a:off x="2388463" y="4556498"/>
            <a:ext cx="30641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автостоянки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CCF97DD-480E-4AE0-812E-26DCD5B090C1}"/>
              </a:ext>
            </a:extLst>
          </p:cNvPr>
          <p:cNvSpPr/>
          <p:nvPr/>
        </p:nvSpPr>
        <p:spPr>
          <a:xfrm>
            <a:off x="6372200" y="3990098"/>
            <a:ext cx="31221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уборка территории района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4A915BA-4C02-4BE3-B9D5-C3B7AF7E8234}"/>
              </a:ext>
            </a:extLst>
          </p:cNvPr>
          <p:cNvSpPr/>
          <p:nvPr/>
        </p:nvSpPr>
        <p:spPr>
          <a:xfrm>
            <a:off x="6372200" y="4556499"/>
            <a:ext cx="31221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прочие вопросы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131E6FB-106A-4418-90FE-C39DD9A0FF0B}"/>
              </a:ext>
            </a:extLst>
          </p:cNvPr>
          <p:cNvSpPr/>
          <p:nvPr/>
        </p:nvSpPr>
        <p:spPr>
          <a:xfrm>
            <a:off x="5868144" y="3352261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6901C4C-DBA3-495C-B15D-E63CEAD407E1}"/>
              </a:ext>
            </a:extLst>
          </p:cNvPr>
          <p:cNvSpPr/>
          <p:nvPr/>
        </p:nvSpPr>
        <p:spPr>
          <a:xfrm>
            <a:off x="5868144" y="3956415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2DAB67-E959-4403-8020-A2B91C2F14E7}"/>
              </a:ext>
            </a:extLst>
          </p:cNvPr>
          <p:cNvSpPr/>
          <p:nvPr/>
        </p:nvSpPr>
        <p:spPr>
          <a:xfrm>
            <a:off x="5868144" y="4502420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270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5936" y="0"/>
            <a:ext cx="5292080" cy="884466"/>
          </a:xfrm>
        </p:spPr>
        <p:txBody>
          <a:bodyPr/>
          <a:lstStyle/>
          <a:p>
            <a:r>
              <a:rPr lang="ru-RU" altLang="ko-KR" sz="2800" dirty="0"/>
              <a:t>Мероприятия МО ОБС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04C44EE-5864-4310-AA4F-27B97CB4A68B}"/>
              </a:ext>
            </a:extLst>
          </p:cNvPr>
          <p:cNvSpPr txBox="1">
            <a:spLocks/>
          </p:cNvSpPr>
          <p:nvPr/>
        </p:nvSpPr>
        <p:spPr>
          <a:xfrm>
            <a:off x="4283968" y="792087"/>
            <a:ext cx="5040560" cy="30037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Роль депутатов и главы округа: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участие в подготовке и проведении мероприятий;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содействие в организации культурно‑массовых                       событий на территории района.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Ключевые проведённые мероприятия: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празднование Дня города;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торжества ко Дню Победы;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мероприятия ко Дню защиты детей;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новогодние праздники.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FD59CD6-705B-41F0-A3B3-CE3994C8C532}"/>
              </a:ext>
            </a:extLst>
          </p:cNvPr>
          <p:cNvSpPr txBox="1">
            <a:spLocks/>
          </p:cNvSpPr>
          <p:nvPr/>
        </p:nvSpPr>
        <p:spPr>
          <a:xfrm>
            <a:off x="4283968" y="3771610"/>
            <a:ext cx="5040560" cy="133116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highlight>
                  <a:srgbClr val="B6ECBA"/>
                </a:highlight>
                <a:latin typeface="Arial" pitchFamily="34" charset="0"/>
                <a:cs typeface="Arial" pitchFamily="34" charset="0"/>
              </a:rPr>
              <a:t>Итог: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Глава муниципального округа и депутаты Совета депутатов     традиционно вовлечены во все общественно значимые            события района — это укрепляет связь с жителями                    и поддерживает культурную жизнь округа.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6C6A670-4B1A-4855-86B2-3C9CDB9C6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5670"/>
          <a:stretch/>
        </p:blipFill>
        <p:spPr bwMode="auto">
          <a:xfrm>
            <a:off x="234151" y="1069851"/>
            <a:ext cx="3744417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2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84466"/>
          </a:xfrm>
        </p:spPr>
        <p:txBody>
          <a:bodyPr/>
          <a:lstStyle/>
          <a:p>
            <a:r>
              <a:rPr lang="ru-RU" altLang="ko-KR" sz="2400" dirty="0"/>
              <a:t>Организация бюджетного процесса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50C4B2-AB8B-4869-89E3-E9832662BD99}"/>
              </a:ext>
            </a:extLst>
          </p:cNvPr>
          <p:cNvSpPr/>
          <p:nvPr/>
        </p:nvSpPr>
        <p:spPr>
          <a:xfrm>
            <a:off x="6876256" y="2338476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3275856" y="1563638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проекта бюджета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очередной финансовый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C135ED-1155-4E40-AB86-9DC093370304}"/>
              </a:ext>
            </a:extLst>
          </p:cNvPr>
          <p:cNvSpPr/>
          <p:nvPr/>
        </p:nvSpPr>
        <p:spPr>
          <a:xfrm>
            <a:off x="6876256" y="2959425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исполнением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C88F73-27C6-4241-93DC-B092B03AC5C6}"/>
              </a:ext>
            </a:extLst>
          </p:cNvPr>
          <p:cNvSpPr/>
          <p:nvPr/>
        </p:nvSpPr>
        <p:spPr>
          <a:xfrm>
            <a:off x="3275856" y="2235884"/>
            <a:ext cx="3068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бюджета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Бюджетно-финансовой комиссии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Совета депутатов муниципального округа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06BD1A-4DD3-4961-B7F1-7B70E209A5C5}"/>
              </a:ext>
            </a:extLst>
          </p:cNvPr>
          <p:cNvSpPr/>
          <p:nvPr/>
        </p:nvSpPr>
        <p:spPr>
          <a:xfrm>
            <a:off x="6876256" y="3734264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годовой отчет об исполнении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7FC13D-9724-4953-B0EF-38FA329A405D}"/>
              </a:ext>
            </a:extLst>
          </p:cNvPr>
          <p:cNvSpPr/>
          <p:nvPr/>
        </p:nvSpPr>
        <p:spPr>
          <a:xfrm>
            <a:off x="3275856" y="3734264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5E0080-B439-48E2-88CB-006E16E4333A}"/>
              </a:ext>
            </a:extLst>
          </p:cNvPr>
          <p:cNvSpPr/>
          <p:nvPr/>
        </p:nvSpPr>
        <p:spPr>
          <a:xfrm>
            <a:off x="3275856" y="3062018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публичных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слушаний по проекту бюджета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92274F-C755-4F54-BA80-196AC0084E5E}"/>
              </a:ext>
            </a:extLst>
          </p:cNvPr>
          <p:cNvSpPr/>
          <p:nvPr/>
        </p:nvSpPr>
        <p:spPr>
          <a:xfrm>
            <a:off x="6876256" y="1563638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ежеквартальный  отчет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 исполнении бюджета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F21ECB-1601-4F5E-B1B4-B7ECCF978E25}"/>
              </a:ext>
            </a:extLst>
          </p:cNvPr>
          <p:cNvSpPr/>
          <p:nvPr/>
        </p:nvSpPr>
        <p:spPr>
          <a:xfrm>
            <a:off x="2882896" y="1519655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42F3D5-AC33-45EE-84B1-0407B3F2B8EA}"/>
              </a:ext>
            </a:extLst>
          </p:cNvPr>
          <p:cNvSpPr/>
          <p:nvPr/>
        </p:nvSpPr>
        <p:spPr>
          <a:xfrm>
            <a:off x="2882896" y="222125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845728-9692-4183-9F2F-AC1EAB79E1B5}"/>
              </a:ext>
            </a:extLst>
          </p:cNvPr>
          <p:cNvSpPr/>
          <p:nvPr/>
        </p:nvSpPr>
        <p:spPr>
          <a:xfrm>
            <a:off x="2882896" y="305168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45C6D18-5901-42BB-AB9B-74F0EF40F118}"/>
              </a:ext>
            </a:extLst>
          </p:cNvPr>
          <p:cNvSpPr/>
          <p:nvPr/>
        </p:nvSpPr>
        <p:spPr>
          <a:xfrm>
            <a:off x="2882896" y="371335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D6E937A-D1BC-4B67-B50F-C4D5ACA1FF4D}"/>
              </a:ext>
            </a:extLst>
          </p:cNvPr>
          <p:cNvSpPr/>
          <p:nvPr/>
        </p:nvSpPr>
        <p:spPr>
          <a:xfrm>
            <a:off x="6522439" y="151925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238BE6-541F-49CB-AEA7-7680159515DA}"/>
              </a:ext>
            </a:extLst>
          </p:cNvPr>
          <p:cNvSpPr/>
          <p:nvPr/>
        </p:nvSpPr>
        <p:spPr>
          <a:xfrm>
            <a:off x="6522439" y="2077242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AFFFE88-1D57-418E-8C02-5C90A43ED60E}"/>
              </a:ext>
            </a:extLst>
          </p:cNvPr>
          <p:cNvSpPr/>
          <p:nvPr/>
        </p:nvSpPr>
        <p:spPr>
          <a:xfrm>
            <a:off x="6517206" y="2811043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2364E1-A6D4-4F33-8E13-78428E9C2852}"/>
              </a:ext>
            </a:extLst>
          </p:cNvPr>
          <p:cNvSpPr/>
          <p:nvPr/>
        </p:nvSpPr>
        <p:spPr>
          <a:xfrm>
            <a:off x="6526662" y="366628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B940DB-DF53-478D-B14B-29C25F84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42739"/>
          <a:stretch/>
        </p:blipFill>
        <p:spPr>
          <a:xfrm>
            <a:off x="-1116632" y="-32014"/>
            <a:ext cx="3116091" cy="51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ru-RU" sz="2800" dirty="0"/>
              <a:t>Нормативные правовые акты Совета депутатов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DC8C-A435-4D1B-8C2F-BE351361CDA8}"/>
              </a:ext>
            </a:extLst>
          </p:cNvPr>
          <p:cNvSpPr txBox="1"/>
          <p:nvPr/>
        </p:nvSpPr>
        <p:spPr>
          <a:xfrm>
            <a:off x="689711" y="1322998"/>
            <a:ext cx="280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этапы принятия актов: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6447-4168-4B20-B17A-8A97A482285A}"/>
              </a:ext>
            </a:extLst>
          </p:cNvPr>
          <p:cNvSpPr txBox="1"/>
          <p:nvPr/>
        </p:nvSpPr>
        <p:spPr>
          <a:xfrm>
            <a:off x="689711" y="1800986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проектов и их размещение на сайте округа (обязательная публичная процедура).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4DD17-5CAD-463A-B90C-76AFFD89D8A4}"/>
              </a:ext>
            </a:extLst>
          </p:cNvPr>
          <p:cNvSpPr txBox="1"/>
          <p:nvPr/>
        </p:nvSpPr>
        <p:spPr>
          <a:xfrm>
            <a:off x="4856624" y="1322998"/>
            <a:ext cx="309634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исполнения:</a:t>
            </a:r>
          </a:p>
          <a:p>
            <a:endParaRPr lang="ru-RU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выполнения решений —        на постоянном контроле главы округа;</a:t>
            </a:r>
          </a:p>
          <a:p>
            <a:endParaRPr lang="ru-RU" sz="11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регулярные отчёты на заседаниях           Совета депутатов.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4D73E22-0DAC-46D7-9F6D-5E239FD44BCA}"/>
              </a:ext>
            </a:extLst>
          </p:cNvPr>
          <p:cNvSpPr/>
          <p:nvPr/>
        </p:nvSpPr>
        <p:spPr>
          <a:xfrm>
            <a:off x="316700" y="1800945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897C09-7340-4FCC-A028-D5E1B978ACE9}"/>
              </a:ext>
            </a:extLst>
          </p:cNvPr>
          <p:cNvSpPr/>
          <p:nvPr/>
        </p:nvSpPr>
        <p:spPr>
          <a:xfrm>
            <a:off x="316700" y="240378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D4C6792-2C64-423D-8EFA-183997CF4BFA}"/>
              </a:ext>
            </a:extLst>
          </p:cNvPr>
          <p:cNvSpPr/>
          <p:nvPr/>
        </p:nvSpPr>
        <p:spPr>
          <a:xfrm>
            <a:off x="316700" y="3015003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BC2443-4A84-4FDA-9ACA-EEF692430AEA}"/>
              </a:ext>
            </a:extLst>
          </p:cNvPr>
          <p:cNvSpPr/>
          <p:nvPr/>
        </p:nvSpPr>
        <p:spPr>
          <a:xfrm>
            <a:off x="316700" y="376428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83C01B0-1CDD-482D-A226-4483D6C907F6}"/>
              </a:ext>
            </a:extLst>
          </p:cNvPr>
          <p:cNvSpPr/>
          <p:nvPr/>
        </p:nvSpPr>
        <p:spPr>
          <a:xfrm>
            <a:off x="316700" y="4550742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C8274-5F2E-413E-A240-F8A9379BAA89}"/>
              </a:ext>
            </a:extLst>
          </p:cNvPr>
          <p:cNvSpPr txBox="1"/>
          <p:nvPr/>
        </p:nvSpPr>
        <p:spPr>
          <a:xfrm>
            <a:off x="4860032" y="3165747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</a:rPr>
              <a:t>Публикация и учёт:</a:t>
            </a:r>
          </a:p>
          <a:p>
            <a:endParaRPr lang="ru-RU" sz="1200" b="1" dirty="0">
              <a:solidFill>
                <a:srgbClr val="40404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04040"/>
                </a:solidFill>
              </a:rPr>
              <a:t>все акты внесены в Регистр муниципальных                     нормативных правовых актов г. Москвы;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0404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04040"/>
                </a:solidFill>
              </a:rPr>
              <a:t>опубликованы в «Московском муниципальном вестнике»  в установленные сроки;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0404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04040"/>
                </a:solidFill>
              </a:rPr>
              <a:t>размещены на официальном сайте                                 муниципального округа.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6DC8C-0923-4508-ADEE-35C8B6EB656B}"/>
              </a:ext>
            </a:extLst>
          </p:cNvPr>
          <p:cNvSpPr txBox="1"/>
          <p:nvPr/>
        </p:nvSpPr>
        <p:spPr>
          <a:xfrm>
            <a:off x="689711" y="2403787"/>
            <a:ext cx="2514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правовая экспертиза каждого проекта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CD8E20-601C-4C3A-B7B3-1449D5BB7F25}"/>
              </a:ext>
            </a:extLst>
          </p:cNvPr>
          <p:cNvSpPr txBox="1"/>
          <p:nvPr/>
        </p:nvSpPr>
        <p:spPr>
          <a:xfrm>
            <a:off x="689711" y="3006588"/>
            <a:ext cx="2514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Антикоррупционная экспертиза — проверка на соответствие               законодательству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EB4E0-638A-4B34-BA4E-D98DA1D2FE7B}"/>
              </a:ext>
            </a:extLst>
          </p:cNvPr>
          <p:cNvSpPr txBox="1"/>
          <p:nvPr/>
        </p:nvSpPr>
        <p:spPr>
          <a:xfrm>
            <a:off x="689711" y="3778666"/>
            <a:ext cx="27301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проектов в </a:t>
            </a:r>
            <a:r>
              <a:rPr lang="ru-RU" sz="11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Нагатинскую</a:t>
            </a:r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межрайонную прокуратуру г. Москвы  для заключения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69BA47-C778-49F1-AB62-BCF096047946}"/>
              </a:ext>
            </a:extLst>
          </p:cNvPr>
          <p:cNvSpPr txBox="1"/>
          <p:nvPr/>
        </p:nvSpPr>
        <p:spPr>
          <a:xfrm>
            <a:off x="689711" y="4550742"/>
            <a:ext cx="2802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решений Советом депутатов и подписание главой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6266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0"/>
            <a:ext cx="6504018" cy="884466"/>
          </a:xfrm>
        </p:spPr>
        <p:txBody>
          <a:bodyPr/>
          <a:lstStyle/>
          <a:p>
            <a:pPr algn="ctr"/>
            <a:r>
              <a:rPr lang="ru-RU" altLang="ko-KR" sz="2000" dirty="0"/>
              <a:t>Антикоррупционная экспертиза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5364088" y="1907353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Антикоррупционная экспертиза по всем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проектам нормативно-правовых актов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103A86AF-4D8D-429F-AFE3-6EFA56F1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131590"/>
            <a:ext cx="8496944" cy="460648"/>
          </a:xfrm>
        </p:spPr>
        <p:txBody>
          <a:bodyPr/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В 2025 году продолжена работа по противодействию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коррупции в муниципальном округе ОБС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6027451-D7FF-4C7D-82E8-51811B47E7EF}"/>
              </a:ext>
            </a:extLst>
          </p:cNvPr>
          <p:cNvSpPr/>
          <p:nvPr/>
        </p:nvSpPr>
        <p:spPr>
          <a:xfrm>
            <a:off x="5364088" y="2500959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всех проектов 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Нагатинскую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межрайонную прокуратуру г. Москвы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6382D61-6AA8-44B9-8287-E6A959672E6A}"/>
              </a:ext>
            </a:extLst>
          </p:cNvPr>
          <p:cNvSpPr/>
          <p:nvPr/>
        </p:nvSpPr>
        <p:spPr>
          <a:xfrm>
            <a:off x="5364088" y="3094564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не выявлены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FEFE8BF1-2A6A-4A0E-9B36-2927781CE15F}"/>
              </a:ext>
            </a:extLst>
          </p:cNvPr>
          <p:cNvSpPr txBox="1">
            <a:spLocks/>
          </p:cNvSpPr>
          <p:nvPr/>
        </p:nvSpPr>
        <p:spPr>
          <a:xfrm>
            <a:off x="4355976" y="406142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На заседаниях Совета депутатов рассматривались вопросы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по принятию нормативно-правовых актов, план мероприятий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по противодействию коррупции, информация о предоставления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муниципальных нормативно-правовых актов, информация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о предоставлении сведений о полученных доходах, расходах,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имуществе и обязательствах имущественного характера и т.д.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CBE6-E4A5-4410-B821-D812618A7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6157" b="20561"/>
          <a:stretch/>
        </p:blipFill>
        <p:spPr>
          <a:xfrm>
            <a:off x="-1332656" y="-1"/>
            <a:ext cx="5616624" cy="51513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F93F5F-8786-43E9-86BD-91CF5F9B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8022" y="1907353"/>
            <a:ext cx="224103" cy="2667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10FFA95-C238-4AE2-BCD9-D1C164EFC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8022" y="2489168"/>
            <a:ext cx="224103" cy="266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148559F-FD6F-4D55-A4C6-3A20AD641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8022" y="3081195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ru-RU" sz="2400" dirty="0"/>
              <a:t>Информирование населения о деятельности </a:t>
            </a:r>
            <a:br>
              <a:rPr lang="ru-RU" sz="2400" dirty="0"/>
            </a:br>
            <a:r>
              <a:rPr lang="ru-RU" sz="2400" dirty="0"/>
              <a:t>совета депутатов и органов местного самоуправления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DC8C-A435-4D1B-8C2F-BE351361CDA8}"/>
              </a:ext>
            </a:extLst>
          </p:cNvPr>
          <p:cNvSpPr txBox="1"/>
          <p:nvPr/>
        </p:nvSpPr>
        <p:spPr>
          <a:xfrm>
            <a:off x="652028" y="1723334"/>
            <a:ext cx="3970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муниципального округа ОБС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04E84-69FF-4BD3-A289-CF146D05B194}"/>
              </a:ext>
            </a:extLst>
          </p:cNvPr>
          <p:cNvSpPr txBox="1"/>
          <p:nvPr/>
        </p:nvSpPr>
        <p:spPr>
          <a:xfrm>
            <a:off x="652028" y="3411262"/>
            <a:ext cx="29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депутатов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6447-4168-4B20-B17A-8A97A482285A}"/>
              </a:ext>
            </a:extLst>
          </p:cNvPr>
          <p:cNvSpPr txBox="1"/>
          <p:nvPr/>
        </p:nvSpPr>
        <p:spPr>
          <a:xfrm>
            <a:off x="652028" y="247496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 в </a:t>
            </a:r>
            <a:r>
              <a:rPr lang="en-US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 </a:t>
            </a:r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«Аппарат Совета</a:t>
            </a:r>
            <a:r>
              <a:rPr lang="en-US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  </a:t>
            </a:r>
            <a:r>
              <a:rPr lang="en-US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Орехово-Борисово Северное»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4D73E22-0DAC-46D7-9F6D-5E239FD44BCA}"/>
              </a:ext>
            </a:extLst>
          </p:cNvPr>
          <p:cNvSpPr/>
          <p:nvPr/>
        </p:nvSpPr>
        <p:spPr>
          <a:xfrm>
            <a:off x="363996" y="173223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897C09-7340-4FCC-A028-D5E1B978ACE9}"/>
              </a:ext>
            </a:extLst>
          </p:cNvPr>
          <p:cNvSpPr/>
          <p:nvPr/>
        </p:nvSpPr>
        <p:spPr>
          <a:xfrm>
            <a:off x="363996" y="247837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D4C6792-2C64-423D-8EFA-183997CF4BFA}"/>
              </a:ext>
            </a:extLst>
          </p:cNvPr>
          <p:cNvSpPr/>
          <p:nvPr/>
        </p:nvSpPr>
        <p:spPr>
          <a:xfrm>
            <a:off x="363996" y="3400229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BC2443-4A84-4FDA-9ACA-EEF692430AEA}"/>
              </a:ext>
            </a:extLst>
          </p:cNvPr>
          <p:cNvSpPr/>
          <p:nvPr/>
        </p:nvSpPr>
        <p:spPr>
          <a:xfrm>
            <a:off x="363996" y="418000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C8274-5F2E-413E-A240-F8A9379BAA89}"/>
              </a:ext>
            </a:extLst>
          </p:cNvPr>
          <p:cNvSpPr txBox="1"/>
          <p:nvPr/>
        </p:nvSpPr>
        <p:spPr>
          <a:xfrm>
            <a:off x="652028" y="416289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</a:rPr>
              <a:t>бюллетень «Московский муниципальный вестник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65CB92-EA30-41F6-819D-5BF670DBD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1299"/>
          <a:stretch/>
        </p:blipFill>
        <p:spPr>
          <a:xfrm>
            <a:off x="4896839" y="916651"/>
            <a:ext cx="4273206" cy="42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EC39E-77A8-4B85-816E-4B88D123A5C2}"/>
              </a:ext>
            </a:extLst>
          </p:cNvPr>
          <p:cNvSpPr/>
          <p:nvPr/>
        </p:nvSpPr>
        <p:spPr>
          <a:xfrm>
            <a:off x="4860032" y="1464303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инициативу жителей                         по повышению качества жизни в районе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открытости и информационной          доступности деятельности органов местного        самоуправления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учета мнения населения и органов  местного самоуправления при принятии решений органами исполнительной власти города Москвы, повышения эффективности взаимодействия        органов местного самоуправления и органов        исполнительной власти города Москвы, усиления роли органов местного самоуправления                 в социально-экономическом развитии                     территории муниципального округа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патриотического    воспитания жителей муниципального округа 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F4FC74F-1A9D-4461-8D5D-D463689DF613}"/>
              </a:ext>
            </a:extLst>
          </p:cNvPr>
          <p:cNvSpPr txBox="1">
            <a:spLocks/>
          </p:cNvSpPr>
          <p:nvPr/>
        </p:nvSpPr>
        <p:spPr>
          <a:xfrm>
            <a:off x="5076056" y="483518"/>
            <a:ext cx="374441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ko-KR" sz="2000" dirty="0">
                <a:solidFill>
                  <a:srgbClr val="404040"/>
                </a:solidFill>
              </a:rPr>
              <a:t>Задачи на 2026 год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BAA9CA-2C88-4736-902E-4D2F38FC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17301"/>
          <a:stretch/>
        </p:blipFill>
        <p:spPr>
          <a:xfrm>
            <a:off x="-540567" y="355209"/>
            <a:ext cx="4896544" cy="4433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E80C1-3D1D-430B-8D33-CAE8CBE71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1953" y="1440954"/>
            <a:ext cx="224103" cy="266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D1E18-903E-4012-8EBE-01B8172D7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8292" y="1923678"/>
            <a:ext cx="224103" cy="266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1A3946-E8DA-4012-8902-BEF90DBD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8292" y="2571749"/>
            <a:ext cx="224103" cy="266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DF95F0-1CD6-4401-93F8-E95C7A644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8292" y="4155926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56951"/>
            <a:ext cx="8496944" cy="460648"/>
          </a:xfrm>
        </p:spPr>
        <p:txBody>
          <a:bodyPr/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осуществляется в соответствии с Федеральным законодательством, законами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города Москвы и нормативными правовыми актами муниципального округа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430" y="0"/>
            <a:ext cx="8713570" cy="884466"/>
          </a:xfrm>
        </p:spPr>
        <p:txBody>
          <a:bodyPr/>
          <a:lstStyle/>
          <a:p>
            <a:r>
              <a:rPr lang="ru-RU" sz="2800" dirty="0"/>
              <a:t>Деятельность главы муниципального округа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DC8C-A435-4D1B-8C2F-BE351361CDA8}"/>
              </a:ext>
            </a:extLst>
          </p:cNvPr>
          <p:cNvSpPr txBox="1"/>
          <p:nvPr/>
        </p:nvSpPr>
        <p:spPr>
          <a:xfrm>
            <a:off x="385430" y="2123469"/>
            <a:ext cx="336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131-ФЗ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3E043A-7195-4F11-99ED-C36F3FDC8F84}"/>
              </a:ext>
            </a:extLst>
          </p:cNvPr>
          <p:cNvSpPr/>
          <p:nvPr/>
        </p:nvSpPr>
        <p:spPr>
          <a:xfrm>
            <a:off x="385431" y="2497771"/>
            <a:ext cx="3721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общих принципах организации местного </a:t>
            </a:r>
          </a:p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 в Российской Федерации»</a:t>
            </a:r>
            <a:endParaRPr lang="ru-RU" sz="9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04E84-69FF-4BD3-A289-CF146D05B194}"/>
              </a:ext>
            </a:extLst>
          </p:cNvPr>
          <p:cNvSpPr txBox="1"/>
          <p:nvPr/>
        </p:nvSpPr>
        <p:spPr>
          <a:xfrm>
            <a:off x="374189" y="4095704"/>
            <a:ext cx="29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города Москвы № 39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3E9421-E272-41C6-B4EC-D87DC040B58F}"/>
              </a:ext>
            </a:extLst>
          </p:cNvPr>
          <p:cNvSpPr/>
          <p:nvPr/>
        </p:nvSpPr>
        <p:spPr>
          <a:xfrm>
            <a:off x="374188" y="4470006"/>
            <a:ext cx="37332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наделении органов местного самоуправления </a:t>
            </a:r>
          </a:p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округов в городе Москве отдельными </a:t>
            </a:r>
          </a:p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полномочиями города Москвы»</a:t>
            </a:r>
            <a:endParaRPr lang="ru-RU" sz="9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6447-4168-4B20-B17A-8A97A482285A}"/>
              </a:ext>
            </a:extLst>
          </p:cNvPr>
          <p:cNvSpPr txBox="1"/>
          <p:nvPr/>
        </p:nvSpPr>
        <p:spPr>
          <a:xfrm>
            <a:off x="430430" y="3111722"/>
            <a:ext cx="3045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города Москвы № 56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E40017-54B0-4DD5-AD8C-1415F28CBBDB}"/>
              </a:ext>
            </a:extLst>
          </p:cNvPr>
          <p:cNvSpPr/>
          <p:nvPr/>
        </p:nvSpPr>
        <p:spPr>
          <a:xfrm>
            <a:off x="430431" y="3486024"/>
            <a:ext cx="358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организации местного самоуправления </a:t>
            </a:r>
          </a:p>
          <a:p>
            <a:r>
              <a:rPr lang="ru-RU" sz="10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Москве»</a:t>
            </a:r>
            <a:endParaRPr lang="ru-RU" sz="9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274DE-9970-4691-8E86-AFA638C64C74}"/>
              </a:ext>
            </a:extLst>
          </p:cNvPr>
          <p:cNvSpPr txBox="1"/>
          <p:nvPr/>
        </p:nvSpPr>
        <p:spPr>
          <a:xfrm>
            <a:off x="4860030" y="3631447"/>
            <a:ext cx="403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муниципального округа </a:t>
            </a:r>
          </a:p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Орехово-Борисово Северное</a:t>
            </a:r>
            <a:endParaRPr lang="ru-RU" sz="1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864D6-CF9A-4D2A-AB3F-7A1D2B055293}"/>
              </a:ext>
            </a:extLst>
          </p:cNvPr>
          <p:cNvSpPr txBox="1"/>
          <p:nvPr/>
        </p:nvSpPr>
        <p:spPr>
          <a:xfrm>
            <a:off x="4860032" y="442820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муниципального округа </a:t>
            </a:r>
          </a:p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Орехово-Борисово Северное</a:t>
            </a:r>
            <a:endParaRPr lang="ru-RU" sz="1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4DD17-5CAD-463A-B90C-76AFFD89D8A4}"/>
              </a:ext>
            </a:extLst>
          </p:cNvPr>
          <p:cNvSpPr txBox="1"/>
          <p:nvPr/>
        </p:nvSpPr>
        <p:spPr>
          <a:xfrm>
            <a:off x="4860032" y="2126493"/>
            <a:ext cx="292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города Москвы № 72 </a:t>
            </a:r>
            <a:endParaRPr lang="ru-RU" sz="1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A4FAC9-6404-4263-A41F-32180FAEEAD1}"/>
              </a:ext>
            </a:extLst>
          </p:cNvPr>
          <p:cNvSpPr/>
          <p:nvPr/>
        </p:nvSpPr>
        <p:spPr>
          <a:xfrm>
            <a:off x="4860031" y="2457565"/>
            <a:ext cx="4326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наделении органов местного самоуправления внутригородских </a:t>
            </a:r>
          </a:p>
          <a:p>
            <a:r>
              <a:rPr lang="ru-RU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 в городе Москве отдельными </a:t>
            </a:r>
          </a:p>
          <a:p>
            <a:r>
              <a:rPr lang="ru-RU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полномочиями в сфере организации и проведения капитального </a:t>
            </a:r>
          </a:p>
          <a:p>
            <a:r>
              <a:rPr lang="ru-RU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 общего имущества в многоквартирных домах в рамках </a:t>
            </a:r>
          </a:p>
          <a:p>
            <a:r>
              <a:rPr lang="ru-RU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региональной программы капитального ремонта общего имущества в многоквартирных домах на территории города Москвы»</a:t>
            </a:r>
            <a:endParaRPr lang="ru-RU" sz="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4D73E22-0DAC-46D7-9F6D-5E239FD44BCA}"/>
              </a:ext>
            </a:extLst>
          </p:cNvPr>
          <p:cNvSpPr/>
          <p:nvPr/>
        </p:nvSpPr>
        <p:spPr>
          <a:xfrm>
            <a:off x="107504" y="2123469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897C09-7340-4FCC-A028-D5E1B978ACE9}"/>
              </a:ext>
            </a:extLst>
          </p:cNvPr>
          <p:cNvSpPr/>
          <p:nvPr/>
        </p:nvSpPr>
        <p:spPr>
          <a:xfrm>
            <a:off x="107504" y="3107451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D4C6792-2C64-423D-8EFA-183997CF4BFA}"/>
              </a:ext>
            </a:extLst>
          </p:cNvPr>
          <p:cNvSpPr/>
          <p:nvPr/>
        </p:nvSpPr>
        <p:spPr>
          <a:xfrm>
            <a:off x="102271" y="4091433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BC2443-4A84-4FDA-9ACA-EEF692430AEA}"/>
              </a:ext>
            </a:extLst>
          </p:cNvPr>
          <p:cNvSpPr/>
          <p:nvPr/>
        </p:nvSpPr>
        <p:spPr>
          <a:xfrm>
            <a:off x="4531373" y="211755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83C01B0-1CDD-482D-A226-4483D6C907F6}"/>
              </a:ext>
            </a:extLst>
          </p:cNvPr>
          <p:cNvSpPr/>
          <p:nvPr/>
        </p:nvSpPr>
        <p:spPr>
          <a:xfrm>
            <a:off x="4531375" y="363656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B8F7C6-698B-4B93-BE96-76F338E57B99}"/>
              </a:ext>
            </a:extLst>
          </p:cNvPr>
          <p:cNvSpPr/>
          <p:nvPr/>
        </p:nvSpPr>
        <p:spPr>
          <a:xfrm>
            <a:off x="4531373" y="442053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8024" y="2371695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Благодарю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E27734-AF04-4A24-9355-36B42096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36903"/>
          <a:stretch/>
        </p:blipFill>
        <p:spPr>
          <a:xfrm>
            <a:off x="-2196753" y="-1137197"/>
            <a:ext cx="6552729" cy="62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Работа главы муниципального округа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50C4B2-AB8B-4869-89E3-E9832662BD99}"/>
              </a:ext>
            </a:extLst>
          </p:cNvPr>
          <p:cNvSpPr/>
          <p:nvPr/>
        </p:nvSpPr>
        <p:spPr>
          <a:xfrm>
            <a:off x="5901860" y="1912138"/>
            <a:ext cx="30367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осуществляла контроль за выполнением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 Совета депутатов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2051720" y="1354154"/>
            <a:ext cx="30367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представляла муниципальный округ ОБС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отношениях с органами местного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самоуправления других муниципальных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образований, органами государственной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власти, гражданами и организациями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C135ED-1155-4E40-AB86-9DC093370304}"/>
              </a:ext>
            </a:extLst>
          </p:cNvPr>
          <p:cNvSpPr/>
          <p:nvPr/>
        </p:nvSpPr>
        <p:spPr>
          <a:xfrm>
            <a:off x="5912003" y="2645939"/>
            <a:ext cx="30367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обеспечивала осуществление полномочий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решению вопросов местного значения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осуществлению переданных полномочий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C88F73-27C6-4241-93DC-B092B03AC5C6}"/>
              </a:ext>
            </a:extLst>
          </p:cNvPr>
          <p:cNvSpPr/>
          <p:nvPr/>
        </p:nvSpPr>
        <p:spPr>
          <a:xfrm>
            <a:off x="2079439" y="2471439"/>
            <a:ext cx="3068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подписывала и обнародовала в порядке,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установленном настоящим Уставом,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и иные правовые акты, принятые Советом депутатов муниципального округа ОБС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06BD1A-4DD3-4961-B7F1-7B70E209A5C5}"/>
              </a:ext>
            </a:extLst>
          </p:cNvPr>
          <p:cNvSpPr/>
          <p:nvPr/>
        </p:nvSpPr>
        <p:spPr>
          <a:xfrm>
            <a:off x="5930142" y="3518240"/>
            <a:ext cx="30367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вносила проекты решений в Совет депутатов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7FC13D-9724-4953-B0EF-38FA329A405D}"/>
              </a:ext>
            </a:extLst>
          </p:cNvPr>
          <p:cNvSpPr/>
          <p:nvPr/>
        </p:nvSpPr>
        <p:spPr>
          <a:xfrm>
            <a:off x="2051720" y="4090458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осуществляла организацию деятельности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Совета депутатов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CD4AF2-72D4-4CAC-921A-192F524C1058}"/>
              </a:ext>
            </a:extLst>
          </p:cNvPr>
          <p:cNvSpPr/>
          <p:nvPr/>
        </p:nvSpPr>
        <p:spPr>
          <a:xfrm>
            <a:off x="5914335" y="4090458"/>
            <a:ext cx="3122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обеспечивала согласованное функционирование и взаимодействие органов местного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5E0080-B439-48E2-88CB-006E16E4333A}"/>
              </a:ext>
            </a:extLst>
          </p:cNvPr>
          <p:cNvSpPr/>
          <p:nvPr/>
        </p:nvSpPr>
        <p:spPr>
          <a:xfrm>
            <a:off x="2083914" y="3434836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издавала в пределах своих полномочий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правовые акты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92274F-C755-4F54-BA80-196AC0084E5E}"/>
              </a:ext>
            </a:extLst>
          </p:cNvPr>
          <p:cNvSpPr/>
          <p:nvPr/>
        </p:nvSpPr>
        <p:spPr>
          <a:xfrm>
            <a:off x="5912002" y="1347614"/>
            <a:ext cx="30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вела заседания Совета депутатов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F21ECB-1601-4F5E-B1B4-B7ECCF978E25}"/>
              </a:ext>
            </a:extLst>
          </p:cNvPr>
          <p:cNvSpPr/>
          <p:nvPr/>
        </p:nvSpPr>
        <p:spPr>
          <a:xfrm>
            <a:off x="1759465" y="134910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42F3D5-AC33-45EE-84B1-0407B3F2B8EA}"/>
              </a:ext>
            </a:extLst>
          </p:cNvPr>
          <p:cNvSpPr/>
          <p:nvPr/>
        </p:nvSpPr>
        <p:spPr>
          <a:xfrm>
            <a:off x="1759465" y="2471439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845728-9692-4183-9F2F-AC1EAB79E1B5}"/>
              </a:ext>
            </a:extLst>
          </p:cNvPr>
          <p:cNvSpPr/>
          <p:nvPr/>
        </p:nvSpPr>
        <p:spPr>
          <a:xfrm>
            <a:off x="1754232" y="343483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45C6D18-5901-42BB-AB9B-74F0EF40F118}"/>
              </a:ext>
            </a:extLst>
          </p:cNvPr>
          <p:cNvSpPr/>
          <p:nvPr/>
        </p:nvSpPr>
        <p:spPr>
          <a:xfrm>
            <a:off x="1763688" y="409045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D6E937A-D1BC-4B67-B50F-C4D5ACA1FF4D}"/>
              </a:ext>
            </a:extLst>
          </p:cNvPr>
          <p:cNvSpPr/>
          <p:nvPr/>
        </p:nvSpPr>
        <p:spPr>
          <a:xfrm>
            <a:off x="5509758" y="1354154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238BE6-541F-49CB-AEA7-7680159515DA}"/>
              </a:ext>
            </a:extLst>
          </p:cNvPr>
          <p:cNvSpPr/>
          <p:nvPr/>
        </p:nvSpPr>
        <p:spPr>
          <a:xfrm>
            <a:off x="5509758" y="191213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AFFFE88-1D57-418E-8C02-5C90A43ED60E}"/>
              </a:ext>
            </a:extLst>
          </p:cNvPr>
          <p:cNvSpPr/>
          <p:nvPr/>
        </p:nvSpPr>
        <p:spPr>
          <a:xfrm>
            <a:off x="5504525" y="2645939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2364E1-A6D4-4F33-8E13-78428E9C2852}"/>
              </a:ext>
            </a:extLst>
          </p:cNvPr>
          <p:cNvSpPr/>
          <p:nvPr/>
        </p:nvSpPr>
        <p:spPr>
          <a:xfrm>
            <a:off x="5513981" y="3501182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4083E5-ED4D-4BBC-96E0-9E6548641F6E}"/>
              </a:ext>
            </a:extLst>
          </p:cNvPr>
          <p:cNvSpPr/>
          <p:nvPr/>
        </p:nvSpPr>
        <p:spPr>
          <a:xfrm>
            <a:off x="5513981" y="4090458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7675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ABD22-7DAC-4ECB-8FA1-E9FDF980B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10433"/>
          <a:stretch/>
        </p:blipFill>
        <p:spPr>
          <a:xfrm>
            <a:off x="251520" y="1332770"/>
            <a:ext cx="4272998" cy="31048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06362C-C6F6-4E6C-821D-78C0CC0ED5AD}"/>
              </a:ext>
            </a:extLst>
          </p:cNvPr>
          <p:cNvSpPr/>
          <p:nvPr/>
        </p:nvSpPr>
        <p:spPr>
          <a:xfrm>
            <a:off x="4932040" y="2652075"/>
            <a:ext cx="445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Бюджетно-финансовая комиссия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EC39E-77A8-4B85-816E-4B88D123A5C2}"/>
              </a:ext>
            </a:extLst>
          </p:cNvPr>
          <p:cNvSpPr/>
          <p:nvPr/>
        </p:nvSpPr>
        <p:spPr>
          <a:xfrm>
            <a:off x="4932040" y="1236015"/>
            <a:ext cx="445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Комиссия по развитию муниципального округа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Орехово-Борисово Северное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11C459-83DD-4BFD-AE53-3C794EA153E5}"/>
              </a:ext>
            </a:extLst>
          </p:cNvPr>
          <p:cNvSpPr/>
          <p:nvPr/>
        </p:nvSpPr>
        <p:spPr>
          <a:xfrm>
            <a:off x="4932040" y="1790157"/>
            <a:ext cx="4590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Комиссия по соблюдению лицами, замещающими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муниципальные должности, ограничений, запретов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и исполнения ими обязанностей, установленных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законодательством РФ о противодействии коррупции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C17E60-421A-4764-9CEA-1AB818667366}"/>
              </a:ext>
            </a:extLst>
          </p:cNvPr>
          <p:cNvSpPr/>
          <p:nvPr/>
        </p:nvSpPr>
        <p:spPr>
          <a:xfrm>
            <a:off x="4932040" y="3052328"/>
            <a:ext cx="445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Комиссия по рассмотрению предложений о присвоении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звания «Почетный житель внутригородского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муниципального образования – муниципального округа </a:t>
            </a:r>
          </a:p>
          <a:p>
            <a:r>
              <a:rPr lang="ru-RU" sz="1000" dirty="0">
                <a:solidFill>
                  <a:srgbClr val="404040"/>
                </a:solidFill>
              </a:rPr>
              <a:t>Орехово-Борисово Северное в городе Москве»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AF2A22-E626-43B5-9579-BECBD905F0C3}"/>
              </a:ext>
            </a:extLst>
          </p:cNvPr>
          <p:cNvSpPr/>
          <p:nvPr/>
        </p:nvSpPr>
        <p:spPr>
          <a:xfrm>
            <a:off x="4932040" y="3914246"/>
            <a:ext cx="445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Координационный Совет при управе района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592642-838D-4627-8971-C5A38961DA38}"/>
              </a:ext>
            </a:extLst>
          </p:cNvPr>
          <p:cNvSpPr/>
          <p:nvPr/>
        </p:nvSpPr>
        <p:spPr>
          <a:xfrm>
            <a:off x="4932040" y="4314500"/>
            <a:ext cx="445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04040"/>
                </a:solidFill>
              </a:rPr>
              <a:t>Комиссия по капитальному ремонту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F4FC74F-1A9D-4461-8D5D-D463689DF613}"/>
              </a:ext>
            </a:extLst>
          </p:cNvPr>
          <p:cNvSpPr txBox="1">
            <a:spLocks/>
          </p:cNvSpPr>
          <p:nvPr/>
        </p:nvSpPr>
        <p:spPr>
          <a:xfrm>
            <a:off x="4932040" y="239497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ko-KR" sz="2000" dirty="0"/>
              <a:t>Работа главы </a:t>
            </a:r>
          </a:p>
          <a:p>
            <a:pPr algn="l"/>
            <a:r>
              <a:rPr lang="ru-RU" altLang="ko-KR" sz="2000" dirty="0"/>
              <a:t>муниципального округа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310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5936" y="0"/>
            <a:ext cx="5292080" cy="884466"/>
          </a:xfrm>
        </p:spPr>
        <p:txBody>
          <a:bodyPr/>
          <a:lstStyle/>
          <a:p>
            <a:r>
              <a:rPr lang="ru-RU" altLang="ko-KR" sz="2800" dirty="0"/>
              <a:t>Аппарат Совета депутатов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99617E2-86F6-43DE-BE44-32483A02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512364"/>
            <a:ext cx="5040560" cy="2736304"/>
          </a:xfrm>
        </p:spPr>
        <p:txBody>
          <a:bodyPr/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организационно-техническое, информационное обеспечение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деятельности Совета депутатов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(сбор, обобщение материалов, поступающих к заседаниям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Совета депутатов, направление их в профильные Комиссии,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организация и проведение заседаний Совета депутатов,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своевременное оформление решений Совета депутатов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и сдача их в установленные сроки в Регистр, прокуратуру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и профильные организации)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9816DFC-683E-4D9E-A720-C473DEE34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r="13191" b="-446"/>
          <a:stretch/>
        </p:blipFill>
        <p:spPr bwMode="auto">
          <a:xfrm>
            <a:off x="323528" y="900068"/>
            <a:ext cx="3384376" cy="39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884466"/>
          </a:xfrm>
        </p:spPr>
        <p:txBody>
          <a:bodyPr/>
          <a:lstStyle/>
          <a:p>
            <a:r>
              <a:rPr lang="ru-RU" altLang="ko-KR" sz="2800" dirty="0"/>
              <a:t>Организация работы Совета депутатов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99617E2-86F6-43DE-BE44-32483A02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152324"/>
            <a:ext cx="5040560" cy="1419426"/>
          </a:xfrm>
        </p:spPr>
        <p:txBody>
          <a:bodyPr/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Цель - создание благоприятных условий проживания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для жителей муниципального округа, более тесное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взаимодействие с государственными органами власти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и районными организациями для решения поставленных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задач.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851EF-9B0E-4C4A-8289-5891D88A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666"/>
          <a:stretch/>
        </p:blipFill>
        <p:spPr>
          <a:xfrm>
            <a:off x="467544" y="1563638"/>
            <a:ext cx="2602191" cy="3041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59F4D2-2FF3-42E1-90C3-AFFB5663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99825" y="2571750"/>
            <a:ext cx="224103" cy="266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737B-40B4-4982-B7D8-AD47FFBF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99825" y="3237026"/>
            <a:ext cx="224103" cy="266700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5F51BDB7-E8AD-43D3-8AE2-1183071CECD4}"/>
              </a:ext>
            </a:extLst>
          </p:cNvPr>
          <p:cNvSpPr txBox="1">
            <a:spLocks/>
          </p:cNvSpPr>
          <p:nvPr/>
        </p:nvSpPr>
        <p:spPr>
          <a:xfrm>
            <a:off x="4122945" y="2562731"/>
            <a:ext cx="4726586" cy="668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заседаний Совета депутатов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ACDD928D-03F6-4886-8628-951B2E3665B4}"/>
              </a:ext>
            </a:extLst>
          </p:cNvPr>
          <p:cNvSpPr txBox="1">
            <a:spLocks/>
          </p:cNvSpPr>
          <p:nvPr/>
        </p:nvSpPr>
        <p:spPr>
          <a:xfrm>
            <a:off x="4100916" y="3231618"/>
            <a:ext cx="5162651" cy="86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решение по вопросам, относящимся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компетенции органов местного самоуправления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0671CFB-E9C2-4AC6-B65C-D4D3B17A9BA6}"/>
              </a:ext>
            </a:extLst>
          </p:cNvPr>
          <p:cNvSpPr txBox="1">
            <a:spLocks/>
          </p:cNvSpPr>
          <p:nvPr/>
        </p:nvSpPr>
        <p:spPr>
          <a:xfrm>
            <a:off x="3635896" y="3799072"/>
            <a:ext cx="5040560" cy="141942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Люди охотно идут на прямой откровенный разговор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со своим депутатом, доверяя ему и надеясь,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что в итоге это обращение изменит их жизнь к лучшему</a:t>
            </a:r>
          </a:p>
        </p:txBody>
      </p:sp>
    </p:spTree>
    <p:extLst>
      <p:ext uri="{BB962C8B-B14F-4D97-AF65-F5344CB8AC3E}">
        <p14:creationId xmlns:p14="http://schemas.microsoft.com/office/powerpoint/2010/main" val="349707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430" y="0"/>
            <a:ext cx="8713570" cy="884466"/>
          </a:xfrm>
        </p:spPr>
        <p:txBody>
          <a:bodyPr/>
          <a:lstStyle/>
          <a:p>
            <a:r>
              <a:rPr lang="ru-RU" sz="2800" dirty="0"/>
              <a:t>Вопросы на заседаниях Совета депутатов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DC8C-A435-4D1B-8C2F-BE351361CDA8}"/>
              </a:ext>
            </a:extLst>
          </p:cNvPr>
          <p:cNvSpPr txBox="1"/>
          <p:nvPr/>
        </p:nvSpPr>
        <p:spPr>
          <a:xfrm>
            <a:off x="1033502" y="1861834"/>
            <a:ext cx="368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поликлиник </a:t>
            </a:r>
          </a:p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МО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04E84-69FF-4BD3-A289-CF146D05B194}"/>
              </a:ext>
            </a:extLst>
          </p:cNvPr>
          <p:cNvSpPr txBox="1"/>
          <p:nvPr/>
        </p:nvSpPr>
        <p:spPr>
          <a:xfrm>
            <a:off x="1010682" y="3932059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руководителя </a:t>
            </a:r>
          </a:p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«Мой социальный помощник»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6447-4168-4B20-B17A-8A97A482285A}"/>
              </a:ext>
            </a:extLst>
          </p:cNvPr>
          <p:cNvSpPr txBox="1"/>
          <p:nvPr/>
        </p:nvSpPr>
        <p:spPr>
          <a:xfrm>
            <a:off x="1033502" y="2989280"/>
            <a:ext cx="3045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МФЦ района ОБС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274DE-9970-4691-8E86-AFA638C64C74}"/>
              </a:ext>
            </a:extLst>
          </p:cNvPr>
          <p:cNvSpPr txBox="1"/>
          <p:nvPr/>
        </p:nvSpPr>
        <p:spPr>
          <a:xfrm>
            <a:off x="5004046" y="2612836"/>
            <a:ext cx="345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ГБУ «Досугово-спортивного центра «Мир молодых»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864D6-CF9A-4D2A-AB3F-7A1D2B055293}"/>
              </a:ext>
            </a:extLst>
          </p:cNvPr>
          <p:cNvSpPr txBox="1"/>
          <p:nvPr/>
        </p:nvSpPr>
        <p:spPr>
          <a:xfrm>
            <a:off x="5004048" y="336383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главы управы за 2024 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4DD17-5CAD-463A-B90C-76AFFD89D8A4}"/>
              </a:ext>
            </a:extLst>
          </p:cNvPr>
          <p:cNvSpPr txBox="1"/>
          <p:nvPr/>
        </p:nvSpPr>
        <p:spPr>
          <a:xfrm>
            <a:off x="5004048" y="186183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отделений МВД России по району  ОБС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4D73E22-0DAC-46D7-9F6D-5E239FD44BCA}"/>
              </a:ext>
            </a:extLst>
          </p:cNvPr>
          <p:cNvSpPr/>
          <p:nvPr/>
        </p:nvSpPr>
        <p:spPr>
          <a:xfrm>
            <a:off x="642081" y="1861834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897C09-7340-4FCC-A028-D5E1B978ACE9}"/>
              </a:ext>
            </a:extLst>
          </p:cNvPr>
          <p:cNvSpPr/>
          <p:nvPr/>
        </p:nvSpPr>
        <p:spPr>
          <a:xfrm>
            <a:off x="642081" y="3004787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D4C6792-2C64-423D-8EFA-183997CF4BFA}"/>
              </a:ext>
            </a:extLst>
          </p:cNvPr>
          <p:cNvSpPr/>
          <p:nvPr/>
        </p:nvSpPr>
        <p:spPr>
          <a:xfrm>
            <a:off x="642081" y="3930175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BC2443-4A84-4FDA-9ACA-EEF692430AEA}"/>
              </a:ext>
            </a:extLst>
          </p:cNvPr>
          <p:cNvSpPr/>
          <p:nvPr/>
        </p:nvSpPr>
        <p:spPr>
          <a:xfrm>
            <a:off x="4644008" y="1872524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83C01B0-1CDD-482D-A226-4483D6C907F6}"/>
              </a:ext>
            </a:extLst>
          </p:cNvPr>
          <p:cNvSpPr/>
          <p:nvPr/>
        </p:nvSpPr>
        <p:spPr>
          <a:xfrm>
            <a:off x="4644008" y="261283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B8F7C6-698B-4B93-BE96-76F338E57B99}"/>
              </a:ext>
            </a:extLst>
          </p:cNvPr>
          <p:cNvSpPr/>
          <p:nvPr/>
        </p:nvSpPr>
        <p:spPr>
          <a:xfrm>
            <a:off x="4643199" y="3364776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C8274-5F2E-413E-A240-F8A9379BAA89}"/>
              </a:ext>
            </a:extLst>
          </p:cNvPr>
          <p:cNvSpPr txBox="1"/>
          <p:nvPr/>
        </p:nvSpPr>
        <p:spPr>
          <a:xfrm>
            <a:off x="5007456" y="3930175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</a:rPr>
              <a:t>отчёт руководителя «Жилищник района ОБС»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B803B44-C7A3-46F5-B9BB-B910B97FA147}"/>
              </a:ext>
            </a:extLst>
          </p:cNvPr>
          <p:cNvSpPr/>
          <p:nvPr/>
        </p:nvSpPr>
        <p:spPr>
          <a:xfrm>
            <a:off x="4643199" y="3942145"/>
            <a:ext cx="288032" cy="28803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088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0910" y="0"/>
            <a:ext cx="7524328" cy="884466"/>
          </a:xfrm>
        </p:spPr>
        <p:txBody>
          <a:bodyPr/>
          <a:lstStyle/>
          <a:p>
            <a:r>
              <a:rPr lang="ru-RU" altLang="ko-KR" sz="2400" dirty="0"/>
              <a:t>Рассматривались и были приняты решения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50C4B2-AB8B-4869-89E3-E9832662BD99}"/>
              </a:ext>
            </a:extLst>
          </p:cNvPr>
          <p:cNvSpPr/>
          <p:nvPr/>
        </p:nvSpPr>
        <p:spPr>
          <a:xfrm>
            <a:off x="6107663" y="1865146"/>
            <a:ext cx="3134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согласовании адресного перечня объектов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компенсационного озеленения на территории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жилой застройки в муниципальном округе ОБС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F3F44-DEBD-4214-96AC-56D30659E2AB}"/>
              </a:ext>
            </a:extLst>
          </p:cNvPr>
          <p:cNvSpPr/>
          <p:nvPr/>
        </p:nvSpPr>
        <p:spPr>
          <a:xfrm>
            <a:off x="2158825" y="972716"/>
            <a:ext cx="30367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плана дополнительных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по  социально-экономическому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развитию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C135ED-1155-4E40-AB86-9DC093370304}"/>
              </a:ext>
            </a:extLst>
          </p:cNvPr>
          <p:cNvSpPr/>
          <p:nvPr/>
        </p:nvSpPr>
        <p:spPr>
          <a:xfrm>
            <a:off x="6107663" y="2604730"/>
            <a:ext cx="303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согласовании проектов схем размещения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нестационарных торговых объектов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C88F73-27C6-4241-93DC-B092B03AC5C6}"/>
              </a:ext>
            </a:extLst>
          </p:cNvPr>
          <p:cNvSpPr/>
          <p:nvPr/>
        </p:nvSpPr>
        <p:spPr>
          <a:xfrm>
            <a:off x="2186544" y="1558151"/>
            <a:ext cx="30686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направлении средств стимулирования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территориальных органов исполнительной 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власти г. Москвы на реализацию  мероприятий по благоустройству дворовых  территорий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районе ОБС в 2025 году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06BD1A-4DD3-4961-B7F1-7B70E209A5C5}"/>
              </a:ext>
            </a:extLst>
          </p:cNvPr>
          <p:cNvSpPr/>
          <p:nvPr/>
        </p:nvSpPr>
        <p:spPr>
          <a:xfrm>
            <a:off x="6107663" y="3190426"/>
            <a:ext cx="30367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Программе социально-экономического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развития внутригородского муниципального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муниципального округа ОБС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г. Москве на 2026 год и плановый период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2027 и 2028 годов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7FC13D-9724-4953-B0EF-38FA329A405D}"/>
              </a:ext>
            </a:extLst>
          </p:cNvPr>
          <p:cNvSpPr/>
          <p:nvPr/>
        </p:nvSpPr>
        <p:spPr>
          <a:xfrm>
            <a:off x="2158825" y="3036797"/>
            <a:ext cx="3068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 участии депутатов Совета депутатов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ОБС в работе комиссий, осуществляющих открытие работ, контроль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ходом выполнения работ и приемку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выполненных работ по благоустройству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дворовых территорий и выборочному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капитальному ремонту многоквартирных домов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CD4AF2-72D4-4CAC-921A-192F524C1058}"/>
              </a:ext>
            </a:extLst>
          </p:cNvPr>
          <p:cNvSpPr/>
          <p:nvPr/>
        </p:nvSpPr>
        <p:spPr>
          <a:xfrm>
            <a:off x="6107663" y="4237785"/>
            <a:ext cx="3122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организации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проведения публичных слушаний во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внутригородском муниципальном образовании – муниципальном округе ОБС в г. Москве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5E0080-B439-48E2-88CB-006E16E4333A}"/>
              </a:ext>
            </a:extLst>
          </p:cNvPr>
          <p:cNvSpPr/>
          <p:nvPr/>
        </p:nvSpPr>
        <p:spPr>
          <a:xfrm>
            <a:off x="2191019" y="2451362"/>
            <a:ext cx="3064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звании «Почетный житель внутригородского муниципального образования – муниципального округа ОБС в г. Москве»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92274F-C755-4F54-BA80-196AC0084E5E}"/>
              </a:ext>
            </a:extLst>
          </p:cNvPr>
          <p:cNvSpPr/>
          <p:nvPr/>
        </p:nvSpPr>
        <p:spPr>
          <a:xfrm>
            <a:off x="6107663" y="971674"/>
            <a:ext cx="303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структуры аппарата Совета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депутатов внутригородского муниципального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- муниципального округа ОБС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г. Москве</a:t>
            </a:r>
          </a:p>
        </p:txBody>
      </p:sp>
      <p:pic>
        <p:nvPicPr>
          <p:cNvPr id="27" name="Picture 2" descr="https://bftcom.com/upload/iblock/a80/a80316f596b01d94ba482dadcbcb83e1.jpg">
            <a:extLst>
              <a:ext uri="{FF2B5EF4-FFF2-40B4-BE49-F238E27FC236}">
                <a16:creationId xmlns:a16="http://schemas.microsoft.com/office/drawing/2014/main" id="{98F4CDC6-47E6-4E45-A378-C900EDB21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r="21876"/>
          <a:stretch/>
        </p:blipFill>
        <p:spPr bwMode="auto">
          <a:xfrm flipH="1">
            <a:off x="-1593053" y="1"/>
            <a:ext cx="3195122" cy="51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3D5A00-AF19-46A0-AF1E-FAFD2FC49706}"/>
              </a:ext>
            </a:extLst>
          </p:cNvPr>
          <p:cNvSpPr/>
          <p:nvPr/>
        </p:nvSpPr>
        <p:spPr>
          <a:xfrm>
            <a:off x="1768566" y="893987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9AA94F-775F-4763-B076-2CB0F735A5AF}"/>
              </a:ext>
            </a:extLst>
          </p:cNvPr>
          <p:cNvSpPr/>
          <p:nvPr/>
        </p:nvSpPr>
        <p:spPr>
          <a:xfrm>
            <a:off x="5694641" y="4181384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D64985-D93D-4DB3-B08A-CDCE0B8AA525}"/>
              </a:ext>
            </a:extLst>
          </p:cNvPr>
          <p:cNvSpPr/>
          <p:nvPr/>
        </p:nvSpPr>
        <p:spPr>
          <a:xfrm>
            <a:off x="2155788" y="4237785"/>
            <a:ext cx="3064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согласовании проектов схем размещения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сезонных кафе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A0E0455-32E2-48F1-93CF-527DD1988FAD}"/>
              </a:ext>
            </a:extLst>
          </p:cNvPr>
          <p:cNvSpPr/>
          <p:nvPr/>
        </p:nvSpPr>
        <p:spPr>
          <a:xfrm>
            <a:off x="5694641" y="3131018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0A587E5-B359-459E-B8CA-D29AEBFA9544}"/>
              </a:ext>
            </a:extLst>
          </p:cNvPr>
          <p:cNvSpPr/>
          <p:nvPr/>
        </p:nvSpPr>
        <p:spPr>
          <a:xfrm>
            <a:off x="5694641" y="2527050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5A267B6-23B3-4FC0-86C9-D14AEB00CADF}"/>
              </a:ext>
            </a:extLst>
          </p:cNvPr>
          <p:cNvSpPr/>
          <p:nvPr/>
        </p:nvSpPr>
        <p:spPr>
          <a:xfrm>
            <a:off x="5693442" y="1808256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4EDAF6-A585-495B-8802-CD55EE89C2DC}"/>
              </a:ext>
            </a:extLst>
          </p:cNvPr>
          <p:cNvSpPr/>
          <p:nvPr/>
        </p:nvSpPr>
        <p:spPr>
          <a:xfrm>
            <a:off x="5693442" y="893987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9624E31-E38D-4A25-95D7-9D6D30675F40}"/>
              </a:ext>
            </a:extLst>
          </p:cNvPr>
          <p:cNvSpPr/>
          <p:nvPr/>
        </p:nvSpPr>
        <p:spPr>
          <a:xfrm>
            <a:off x="1768566" y="1497799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1AB813D-13DA-4599-985E-D617875F60C0}"/>
              </a:ext>
            </a:extLst>
          </p:cNvPr>
          <p:cNvSpPr/>
          <p:nvPr/>
        </p:nvSpPr>
        <p:spPr>
          <a:xfrm>
            <a:off x="1768566" y="2389889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A9CC9FB-FAD4-4B58-9481-315634B9C5AF}"/>
              </a:ext>
            </a:extLst>
          </p:cNvPr>
          <p:cNvSpPr/>
          <p:nvPr/>
        </p:nvSpPr>
        <p:spPr>
          <a:xfrm>
            <a:off x="1763688" y="2976616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9CEFCE1-CBC9-453D-B1AF-CFA3F23BB11E}"/>
              </a:ext>
            </a:extLst>
          </p:cNvPr>
          <p:cNvSpPr/>
          <p:nvPr/>
        </p:nvSpPr>
        <p:spPr>
          <a:xfrm>
            <a:off x="1771603" y="4181384"/>
            <a:ext cx="387222" cy="387222"/>
          </a:xfrm>
          <a:prstGeom prst="rect">
            <a:avLst/>
          </a:prstGeom>
          <a:solidFill>
            <a:srgbClr val="B6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69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EC39E-77A8-4B85-816E-4B88D123A5C2}"/>
              </a:ext>
            </a:extLst>
          </p:cNvPr>
          <p:cNvSpPr/>
          <p:nvPr/>
        </p:nvSpPr>
        <p:spPr>
          <a:xfrm>
            <a:off x="4860032" y="1347614"/>
            <a:ext cx="3744416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Программе социально-экономического                развития внутригородского муниципального         образования – муниципального округа ОБС           в г. Москве на 2026 год и плановый период            2027 и 2028 годов;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бюджета внутригородского           муниципального  образования – муниципального округа ОБС в г. Москве  за  2024 год;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руководителя аппарата Совета депутатов   внутригородского  муниципального образования – муниципального округа ОБС в г. Москве               за 2024 год;</a:t>
            </a:r>
          </a:p>
          <a:p>
            <a:endParaRPr lang="ru-RU" sz="105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бюджете внутригородского муниципального     образования - муниципального округа ОБС           в г. Москве на 2026 год и плановый период            2027 и 2028 годов.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F4FC74F-1A9D-4461-8D5D-D463689DF613}"/>
              </a:ext>
            </a:extLst>
          </p:cNvPr>
          <p:cNvSpPr txBox="1">
            <a:spLocks/>
          </p:cNvSpPr>
          <p:nvPr/>
        </p:nvSpPr>
        <p:spPr>
          <a:xfrm>
            <a:off x="5070345" y="290208"/>
            <a:ext cx="374441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ko-KR" sz="2000" dirty="0">
                <a:solidFill>
                  <a:srgbClr val="404040"/>
                </a:solidFill>
              </a:rPr>
              <a:t>В целях контроля были </a:t>
            </a:r>
            <a:r>
              <a:rPr lang="ru-RU" altLang="ko-KR" sz="2000" dirty="0" err="1">
                <a:solidFill>
                  <a:srgbClr val="404040"/>
                </a:solidFill>
              </a:rPr>
              <a:t>заслушены</a:t>
            </a:r>
            <a:r>
              <a:rPr lang="ru-RU" altLang="ko-KR" sz="2000" dirty="0">
                <a:solidFill>
                  <a:srgbClr val="404040"/>
                </a:solidFill>
              </a:rPr>
              <a:t> отчёты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03450-13B1-4F27-8CBA-08539C43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" y="536757"/>
            <a:ext cx="4028402" cy="40699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7FDDF0-D359-4E1B-9995-678BCA67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8292" y="1331913"/>
            <a:ext cx="224103" cy="266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F7C8ED-30FF-4B5E-BC63-BEE89F715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6243" y="2292969"/>
            <a:ext cx="224103" cy="2667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3C1CBD-1A95-4CC2-A826-41675B3A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6242" y="2928816"/>
            <a:ext cx="224103" cy="266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434C86-BCEA-4862-A7F4-BD5AC9DA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6242" y="3730179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8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1567</Words>
  <Application>Microsoft Office PowerPoint</Application>
  <PresentationFormat>Экран (16:9)</PresentationFormat>
  <Paragraphs>347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Calibri</vt:lpstr>
      <vt:lpstr>Wingdings</vt:lpstr>
      <vt:lpstr>Office Theme</vt:lpstr>
      <vt:lpstr>Custom Design</vt:lpstr>
      <vt:lpstr>Презентация PowerPoint</vt:lpstr>
      <vt:lpstr>Деятельность главы муниципального округа</vt:lpstr>
      <vt:lpstr>Работа главы муниципального округа</vt:lpstr>
      <vt:lpstr>Презентация PowerPoint</vt:lpstr>
      <vt:lpstr>Аппарат Совета депутатов</vt:lpstr>
      <vt:lpstr>Организация работы Совета депутатов</vt:lpstr>
      <vt:lpstr>Вопросы на заседаниях Совета депутатов</vt:lpstr>
      <vt:lpstr>Рассматривались и были приняты решения</vt:lpstr>
      <vt:lpstr>Презентация PowerPoint</vt:lpstr>
      <vt:lpstr>Осуществление отдельных полномочий  города Москвы</vt:lpstr>
      <vt:lpstr>Презентация PowerPoint</vt:lpstr>
      <vt:lpstr>Презентация PowerPoint</vt:lpstr>
      <vt:lpstr>Тематика обращений</vt:lpstr>
      <vt:lpstr>Мероприятия МО ОБС</vt:lpstr>
      <vt:lpstr>Организация бюджетного процесса</vt:lpstr>
      <vt:lpstr>Нормативные правовые акты Совета депутатов</vt:lpstr>
      <vt:lpstr>Антикоррупционная экспертиза</vt:lpstr>
      <vt:lpstr>Информирование населения о деятельности  совета депутатов и органов местного самоуправления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Наталия Н. Дмитриева</cp:lastModifiedBy>
  <cp:revision>41</cp:revision>
  <dcterms:created xsi:type="dcterms:W3CDTF">2014-04-01T16:27:38Z</dcterms:created>
  <dcterms:modified xsi:type="dcterms:W3CDTF">2026-02-16T08:27:54Z</dcterms:modified>
</cp:coreProperties>
</file>