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drawings/drawing1.xml" ContentType="application/vnd.openxmlformats-officedocument.drawingml.chartshapes+xml"/>
  <Override PartName="/ppt/charts/chart1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  <Override PartName="/ppt/charts/colors6.xml" ContentType="application/vnd.ms-office.chartcolorstyle+xml"/>
  <Override PartName="/ppt/charts/style6.xml" ContentType="application/vnd.ms-office.chartstyle+xml"/>
  <Override PartName="/ppt/charts/colors7.xml" ContentType="application/vnd.ms-office.chartcolorstyle+xml"/>
  <Override PartName="/ppt/charts/style7.xml" ContentType="application/vnd.ms-office.chartstyle+xml"/>
  <Override PartName="/ppt/charts/colors8.xml" ContentType="application/vnd.ms-office.chartcolorstyle+xml"/>
  <Override PartName="/ppt/charts/style8.xml" ContentType="application/vnd.ms-office.chartstyle+xml"/>
  <Override PartName="/ppt/charts/colors9.xml" ContentType="application/vnd.ms-office.chartcolorstyle+xml"/>
  <Override PartName="/ppt/charts/style9.xml" ContentType="application/vnd.ms-office.chartstyle+xml"/>
  <Override PartName="/ppt/charts/colors10.xml" ContentType="application/vnd.ms-office.chartcolorstyle+xml"/>
  <Override PartName="/ppt/charts/style10.xml" ContentType="application/vnd.ms-office.chartstyle+xml"/>
  <Override PartName="/ppt/charts/colors11.xml" ContentType="application/vnd.ms-office.chartcolorstyle+xml"/>
  <Override PartName="/ppt/charts/style1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84" r:id="rId4"/>
    <p:sldId id="258" r:id="rId5"/>
    <p:sldId id="281" r:id="rId6"/>
    <p:sldId id="279" r:id="rId7"/>
    <p:sldId id="277" r:id="rId8"/>
    <p:sldId id="271" r:id="rId9"/>
    <p:sldId id="266" r:id="rId10"/>
    <p:sldId id="274" r:id="rId11"/>
    <p:sldId id="276" r:id="rId12"/>
    <p:sldId id="280" r:id="rId13"/>
    <p:sldId id="285" r:id="rId14"/>
    <p:sldId id="282" r:id="rId15"/>
    <p:sldId id="269" r:id="rId16"/>
  </p:sldIdLst>
  <p:sldSz cx="12192000" cy="6858000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46" userDrawn="1">
          <p15:clr>
            <a:srgbClr val="A4A3A4"/>
          </p15:clr>
        </p15:guide>
        <p15:guide id="2" pos="438" userDrawn="1">
          <p15:clr>
            <a:srgbClr val="A4A3A4"/>
          </p15:clr>
        </p15:guide>
        <p15:guide id="3" pos="724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C63B"/>
    <a:srgbClr val="ECF4D8"/>
    <a:srgbClr val="E4EFC7"/>
    <a:srgbClr val="6CB5FF"/>
    <a:srgbClr val="008A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65" autoAdjust="0"/>
    <p:restoredTop sz="94660"/>
  </p:normalViewPr>
  <p:slideViewPr>
    <p:cSldViewPr>
      <p:cViewPr>
        <p:scale>
          <a:sx n="81" d="100"/>
          <a:sy n="81" d="100"/>
        </p:scale>
        <p:origin x="-126" y="-36"/>
      </p:cViewPr>
      <p:guideLst>
        <p:guide orient="horz" pos="346"/>
        <p:guide pos="438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121" d="100"/>
          <a:sy n="121" d="100"/>
        </p:scale>
        <p:origin x="493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ColorStyle" Target="colors10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0.xlsx"/><Relationship Id="rId4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11.xml"/><Relationship Id="rId2" Type="http://schemas.microsoft.com/office/2011/relationships/chartColorStyle" Target="colors11.xml"/><Relationship Id="rId1" Type="http://schemas.openxmlformats.org/officeDocument/2006/relationships/package" Target="../embeddings/Microsoft_Excel_Worksheet1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341212087545829"/>
          <c:y val="9.6565999873450922E-2"/>
          <c:w val="0.37625402733029661"/>
          <c:h val="0.81634110405047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A70-4306-B8B3-2E23424BD8AF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A70-4306-B8B3-2E23424BD8AF}"/>
              </c:ext>
            </c:extLst>
          </c:dPt>
          <c:dLbls>
            <c:dLbl>
              <c:idx val="0"/>
              <c:layout>
                <c:manualLayout>
                  <c:x val="7.636868981170282E-2"/>
                  <c:y val="-0.1699127741925550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21098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A70-4306-B8B3-2E23424BD8A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7.1822696580198769E-2"/>
                  <c:y val="0.2220019015687941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23935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A70-4306-B8B3-2E23424BD8A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Мальчики</c:v>
                </c:pt>
                <c:pt idx="1">
                  <c:v>Девочки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19097</c:v>
                </c:pt>
                <c:pt idx="1">
                  <c:v>24419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A70-4306-B8B3-2E23424BD8A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2200130069973716"/>
          <c:y val="0.41685833120016319"/>
          <c:w val="0.25467245868987159"/>
          <c:h val="0.3142660002194117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317779832501231"/>
          <c:y val="0.14628537326655303"/>
          <c:w val="0.59777179947206271"/>
          <c:h val="0.6517823208265176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Младший мед. персонал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DAD-407B-902E-11AAC2DDDA89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DAD-407B-902E-11AAC2DDDA89}"/>
              </c:ext>
            </c:extLst>
          </c:dPt>
          <c:dLbls>
            <c:dLbl>
              <c:idx val="0"/>
              <c:layout>
                <c:manualLayout>
                  <c:x val="0.3863327355161596"/>
                  <c:y val="0.3874027603819364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1200" b="0" i="0" u="none" strike="noStrike" kern="1200" baseline="0">
                      <a:solidFill>
                        <a:schemeClr val="tx1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Roboto" panose="02000000000000000000" pitchFamily="2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334189058358597"/>
                      <c:h val="0.20069415253663397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2981482546912777"/>
                  <c:y val="-0.4958755332888786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1200" b="0" i="0" u="none" strike="noStrike" kern="1200" baseline="0">
                      <a:solidFill>
                        <a:schemeClr val="tx1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Roboto" panose="02000000000000000000" pitchFamily="2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55312504959766"/>
                      <c:h val="0.17744998691371777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Занято 0 ставок</c:v>
                </c:pt>
                <c:pt idx="1">
                  <c:v>Свободно 14,00 ставок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0</c:v>
                </c:pt>
                <c:pt idx="1">
                  <c:v>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DAD-407B-902E-11AAC2DDDA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548312092307203"/>
          <c:y val="0.79174173230652278"/>
          <c:w val="0.59842722501732615"/>
          <c:h val="0.1158396680171850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r>
              <a:rPr lang="ru-RU" sz="1600" dirty="0">
                <a:solidFill>
                  <a:schemeClr val="tx1"/>
                </a:solidFill>
              </a:rPr>
              <a:t>Прочие</a:t>
            </a:r>
          </a:p>
        </c:rich>
      </c:tx>
      <c:layout>
        <c:manualLayout>
          <c:xMode val="edge"/>
          <c:yMode val="edge"/>
          <c:x val="0.30847134709899959"/>
          <c:y val="2.7472041417320625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6317779832501231"/>
          <c:y val="0.14628537326655303"/>
          <c:w val="0.59777179947206271"/>
          <c:h val="0.6517823208265176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Прочие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747-4169-BEC4-9CDD522FA33D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747-4169-BEC4-9CDD522FA33D}"/>
              </c:ext>
            </c:extLst>
          </c:dPt>
          <c:dLbls>
            <c:dLbl>
              <c:idx val="0"/>
              <c:layout>
                <c:manualLayout>
                  <c:x val="0.27715191036974729"/>
                  <c:y val="-1.549611041527745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1200" b="0" i="0" u="none" strike="noStrike" kern="1200" baseline="0">
                      <a:solidFill>
                        <a:schemeClr val="tx1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Roboto" panose="02000000000000000000" pitchFamily="2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747-4169-BEC4-9CDD522FA33D}"/>
                </c:ext>
                <c:ext xmlns:c15="http://schemas.microsoft.com/office/drawing/2012/chart" uri="{CE6537A1-D6FC-4f65-9D91-7224C49458BB}">
                  <c15:layout>
                    <c:manualLayout>
                      <c:w val="0.27794960612841957"/>
                      <c:h val="0.16195387649844031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17846859608191681"/>
                  <c:y val="-5.811041405729047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1200" b="0" i="0" u="none" strike="noStrike" kern="1200" baseline="0">
                      <a:solidFill>
                        <a:schemeClr val="tx1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Roboto" panose="02000000000000000000" pitchFamily="2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5747-4169-BEC4-9CDD522FA33D}"/>
                </c:ext>
                <c:ext xmlns:c15="http://schemas.microsoft.com/office/drawing/2012/chart" uri="{CE6537A1-D6FC-4f65-9D91-7224C49458BB}">
                  <c15:layout>
                    <c:manualLayout>
                      <c:w val="0.37873205887176559"/>
                      <c:h val="0.15033179368698224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l">
                  <a:defRPr sz="12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Занято 88,75 ставки</c:v>
                </c:pt>
                <c:pt idx="1">
                  <c:v>Свободно 13,50ставки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88.75</c:v>
                </c:pt>
                <c:pt idx="1">
                  <c:v>13.5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747-4169-BEC4-9CDD522FA3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448677660154164"/>
          <c:y val="0.78399367709888412"/>
          <c:w val="0.61942356933885645"/>
          <c:h val="0.1545798022232647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6889268075061497"/>
          <c:h val="0.81131855112637763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Педиатры/ВОП</c:v>
                </c:pt>
              </c:strCache>
            </c:strRef>
          </c:tx>
          <c:spPr>
            <a:ln w="28575" cap="rnd">
              <a:solidFill>
                <a:srgbClr val="6CB5FF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4994155083233317E-2"/>
                  <c:y val="3.54415422650047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D661-44D2-890D-A44CDB3918A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976616076925917E-2"/>
                  <c:y val="3.9436255314806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661-44D2-890D-A44CDB3918A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0160153556745346E-2"/>
                  <c:y val="1.22053921550062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D661-44D2-890D-A44CDB3918A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7.5071240834215271E-3"/>
                  <c:y val="8.35818110893999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661-44D2-890D-A44CDB3918A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9518522616896079E-2"/>
                  <c:y val="2.85954560213806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D661-44D2-890D-A44CDB3918A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0028496333686219E-2"/>
                  <c:y val="6.91668787838499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D661-44D2-890D-A44CDB3918A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"/>
                  <c:y val="3.09225991208481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D661-44D2-890D-A44CDB3918A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2017 г</c:v>
                </c:pt>
                <c:pt idx="1">
                  <c:v>2018 г</c:v>
                </c:pt>
                <c:pt idx="2">
                  <c:v>2019 г</c:v>
                </c:pt>
                <c:pt idx="3">
                  <c:v>I квартал 2019 г</c:v>
                </c:pt>
                <c:pt idx="4">
                  <c:v>II квартал 2019 г</c:v>
                </c:pt>
                <c:pt idx="5">
                  <c:v>III квартал 2019 г</c:v>
                </c:pt>
                <c:pt idx="6">
                  <c:v>IV квартал 2019 г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99.5</c:v>
                </c:pt>
                <c:pt idx="1">
                  <c:v>99.8</c:v>
                </c:pt>
                <c:pt idx="2">
                  <c:v>97.6</c:v>
                </c:pt>
                <c:pt idx="3">
                  <c:v>99.1</c:v>
                </c:pt>
                <c:pt idx="4">
                  <c:v>98.2</c:v>
                </c:pt>
                <c:pt idx="5">
                  <c:v>99</c:v>
                </c:pt>
                <c:pt idx="6">
                  <c:v>99.1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D661-44D2-890D-A44CDB3918A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 I уровня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1893771947993479E-2"/>
                  <c:y val="-2.05520122960859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D661-44D2-890D-A44CDB3918A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0757611869153338E-2"/>
                  <c:y val="-3.61170615767047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D661-44D2-890D-A44CDB3918A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8.6587287400610412E-3"/>
                  <c:y val="-3.90878316627402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D661-44D2-890D-A44CDB3918A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3031345967054662E-2"/>
                  <c:y val="-2.65409923017906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D661-44D2-890D-A44CDB3918A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5.2549868583950804E-2"/>
                  <c:y val="-1.5597539586846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D661-44D2-890D-A44CDB3918A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0028496333686219E-2"/>
                  <c:y val="-3.48272163521518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D661-44D2-890D-A44CDB3918A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2017 г</c:v>
                </c:pt>
                <c:pt idx="1">
                  <c:v>2018 г</c:v>
                </c:pt>
                <c:pt idx="2">
                  <c:v>2019 г</c:v>
                </c:pt>
                <c:pt idx="3">
                  <c:v>I квартал 2019 г</c:v>
                </c:pt>
                <c:pt idx="4">
                  <c:v>II квартал 2019 г</c:v>
                </c:pt>
                <c:pt idx="5">
                  <c:v>III квартал 2019 г</c:v>
                </c:pt>
                <c:pt idx="6">
                  <c:v>IV квартал 2019 г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97.8</c:v>
                </c:pt>
                <c:pt idx="1">
                  <c:v>98.2</c:v>
                </c:pt>
                <c:pt idx="2">
                  <c:v>99.5</c:v>
                </c:pt>
                <c:pt idx="3">
                  <c:v>99</c:v>
                </c:pt>
                <c:pt idx="4">
                  <c:v>99.1</c:v>
                </c:pt>
                <c:pt idx="5">
                  <c:v>98.2</c:v>
                </c:pt>
                <c:pt idx="6">
                  <c:v>99.8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E-D661-44D2-890D-A44CDB3918A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Специалисты II уровня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7812104841539388E-2"/>
                  <c:y val="-2.93319694048951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D661-44D2-890D-A44CDB3918A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7273284852680701E-2"/>
                  <c:y val="-2.42100619887137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D661-44D2-890D-A44CDB3918A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1180100990325678E-2"/>
                  <c:y val="-6.07423217732292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D661-44D2-890D-A44CDB3918A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5.5051607317559062E-17"/>
                  <c:y val="4.05630510271222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D661-44D2-890D-A44CDB3918A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0509973716790138E-2"/>
                  <c:y val="-2.70964863790211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D661-44D2-890D-A44CDB3918A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2.1019947433580276E-2"/>
                  <c:y val="2.59958328690674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4-D661-44D2-890D-A44CDB3918A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5014248166844155E-3"/>
                  <c:y val="1.72431835636523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D661-44D2-890D-A44CDB3918A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2017 г</c:v>
                </c:pt>
                <c:pt idx="1">
                  <c:v>2018 г</c:v>
                </c:pt>
                <c:pt idx="2">
                  <c:v>2019 г</c:v>
                </c:pt>
                <c:pt idx="3">
                  <c:v>I квартал 2019 г</c:v>
                </c:pt>
                <c:pt idx="4">
                  <c:v>II квартал 2019 г</c:v>
                </c:pt>
                <c:pt idx="5">
                  <c:v>III квартал 2019 г</c:v>
                </c:pt>
                <c:pt idx="6">
                  <c:v>IV квартал 2019 г</c:v>
                </c:pt>
              </c:strCache>
            </c:strRef>
          </c:cat>
          <c:val>
            <c:numRef>
              <c:f>Лист1!$D$2:$D$8</c:f>
              <c:numCache>
                <c:formatCode>General</c:formatCode>
                <c:ptCount val="7"/>
                <c:pt idx="0">
                  <c:v>94.9</c:v>
                </c:pt>
                <c:pt idx="1">
                  <c:v>98.7</c:v>
                </c:pt>
                <c:pt idx="2">
                  <c:v>99.7</c:v>
                </c:pt>
                <c:pt idx="3">
                  <c:v>98.3</c:v>
                </c:pt>
                <c:pt idx="4">
                  <c:v>99.6</c:v>
                </c:pt>
                <c:pt idx="5">
                  <c:v>99.7</c:v>
                </c:pt>
                <c:pt idx="6">
                  <c:v>99.6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6-D661-44D2-890D-A44CDB3918A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5397120"/>
        <c:axId val="45398656"/>
      </c:lineChart>
      <c:catAx>
        <c:axId val="45397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  <c:crossAx val="45398656"/>
        <c:crosses val="autoZero"/>
        <c:auto val="1"/>
        <c:lblAlgn val="ctr"/>
        <c:lblOffset val="100"/>
        <c:noMultiLvlLbl val="0"/>
      </c:catAx>
      <c:valAx>
        <c:axId val="4539865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5397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61962459325135"/>
          <c:y val="7.2047066485529512E-2"/>
          <c:w val="0.37625402733029661"/>
          <c:h val="0.81634110405047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A2F-4665-A8E3-4125F5B719FF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A2F-4665-A8E3-4125F5B719FF}"/>
              </c:ext>
            </c:extLst>
          </c:dPt>
          <c:dLbls>
            <c:dLbl>
              <c:idx val="0"/>
              <c:layout>
                <c:manualLayout>
                  <c:x val="0.1386282156984445"/>
                  <c:y val="9.3462117966607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360193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0343487371290809"/>
                  <c:y val="-0.2588482946314629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defRPr>
                    </a:pPr>
                    <a:r>
                      <a:rPr lang="en-US" dirty="0" smtClean="0"/>
                      <a:t>305985</a:t>
                    </a:r>
                    <a:endParaRPr lang="en-US" dirty="0"/>
                  </a:p>
                </c:rich>
              </c:tx>
              <c:numFmt formatCode="#,##0" sourceLinked="0"/>
              <c:spPr>
                <a:solidFill>
                  <a:schemeClr val="accent2"/>
                </a:solidFill>
                <a:ln>
                  <a:solidFill>
                    <a:schemeClr val="accent6"/>
                  </a:solidFill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8A2F-4665-A8E3-4125F5B719F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solidFill>
                <a:schemeClr val="accent6"/>
              </a:solidFill>
              <a:ln>
                <a:solidFill>
                  <a:schemeClr val="accent6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По заболеванию</c:v>
                </c:pt>
                <c:pt idx="1">
                  <c:v>С профилактической целью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352539</c:v>
                </c:pt>
                <c:pt idx="1">
                  <c:v>333371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A2F-4665-A8E3-4125F5B719F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47221948136402025"/>
          <c:y val="3.9961078250863799E-2"/>
          <c:w val="0.4625784802662094"/>
          <c:h val="0.3143677757777754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936141256184451"/>
          <c:y val="2.2388716068584971E-2"/>
          <c:w val="0.43060183520618217"/>
          <c:h val="0.4885062073051408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6A4-4DD5-AAD1-93CF23F23E31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6A4-4DD5-AAD1-93CF23F23E31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6A4-4DD5-AAD1-93CF23F23E31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6A4-4DD5-AAD1-93CF23F23E31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26A4-4DD5-AAD1-93CF23F23E31}"/>
              </c:ext>
            </c:extLst>
          </c:dPt>
          <c:dLbls>
            <c:dLbl>
              <c:idx val="0"/>
              <c:layout>
                <c:manualLayout>
                  <c:x val="0.15004734872462286"/>
                  <c:y val="1.5660126440524481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 smtClean="0"/>
                      <a:t>73%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6A4-4DD5-AAD1-93CF23F23E3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8.0391551164474787E-2"/>
                  <c:y val="8.968044695982534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26A4-4DD5-AAD1-93CF23F23E3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8892014523651574"/>
                  <c:y val="-2.0255171030945009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26A4-4DD5-AAD1-93CF23F23E3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16078310232894957"/>
                  <c:y val="-2.279928530216872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26A4-4DD5-AAD1-93CF23F23E3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9.2450283839146025E-2"/>
                  <c:y val="-4.712085017540704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26A4-4DD5-AAD1-93CF23F23E3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профилактический осмотр</c:v>
                </c:pt>
                <c:pt idx="1">
                  <c:v>диспансеризация</c:v>
                </c:pt>
                <c:pt idx="2">
                  <c:v>патронажи</c:v>
                </c:pt>
                <c:pt idx="3">
                  <c:v>прочие (справки, вакцинация)</c:v>
                </c:pt>
                <c:pt idx="4">
                  <c:v>иные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307330</c:v>
                </c:pt>
                <c:pt idx="1">
                  <c:v>3048</c:v>
                </c:pt>
                <c:pt idx="2">
                  <c:v>3792</c:v>
                </c:pt>
                <c:pt idx="3">
                  <c:v>102950</c:v>
                </c:pt>
                <c:pt idx="4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26A4-4DD5-AAD1-93CF23F23E31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lang="ru-RU" sz="10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15841629910214663"/>
          <c:y val="0.55389863868941536"/>
          <c:w val="0.61081500574767944"/>
          <c:h val="0.2120205070690630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000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936141256184451"/>
          <c:y val="4.5189181425660446E-2"/>
          <c:w val="0.45471930055552451"/>
          <c:h val="0.5158668234575990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5BF-4AA1-9543-E2968FC66016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5BF-4AA1-9543-E2968FC66016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5BF-4AA1-9543-E2968FC66016}"/>
              </c:ext>
            </c:extLst>
          </c:dPt>
          <c:dLbls>
            <c:dLbl>
              <c:idx val="0"/>
              <c:layout>
                <c:manualLayout>
                  <c:x val="-0.24789082953952732"/>
                  <c:y val="4.5601026920763727E-3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 smtClean="0"/>
                      <a:t>96%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5BF-4AA1-9543-E2968FC6601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7284246800796066"/>
                  <c:y val="-4.5604617552804684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F5BF-4AA1-9543-E2968FC6601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2130376105858581"/>
                  <c:y val="-3.5906320409527672E-7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F5BF-4AA1-9543-E2968FC6601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По заболеванию</c:v>
                </c:pt>
                <c:pt idx="1">
                  <c:v>активные</c:v>
                </c:pt>
                <c:pt idx="2">
                  <c:v>по диспансерному наблюдению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3"/>
                <c:pt idx="0">
                  <c:v>360193</c:v>
                </c:pt>
                <c:pt idx="1">
                  <c:v>11892</c:v>
                </c:pt>
                <c:pt idx="2">
                  <c:v>4939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F5BF-4AA1-9543-E2968FC66016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462914807743921"/>
          <c:y val="0.73930216066283072"/>
          <c:w val="0.68662423849577914"/>
          <c:h val="0.17405588818771828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347662058531328E-2"/>
          <c:y val="0.20322121979451233"/>
          <c:w val="0.94330467588293732"/>
          <c:h val="0.6752172962802505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Мальчики, чел.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204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215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Включено в план проведения диспансеризации на текущий год с учетом возрастной категории</c:v>
                </c:pt>
                <c:pt idx="1">
                  <c:v>Прошли диспансеризацию
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1955</c:v>
                </c:pt>
                <c:pt idx="1">
                  <c:v>197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1DF-49D3-98DA-428D34748AF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Девочки, чел.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147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166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Включено в план проведения диспансеризации на текущий год с учетом возрастной категории</c:v>
                </c:pt>
                <c:pt idx="1">
                  <c:v>Прошли диспансеризацию
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2451</c:v>
                </c:pt>
                <c:pt idx="1">
                  <c:v>229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1DF-49D3-98DA-428D34748A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83"/>
        <c:overlap val="100"/>
        <c:axId val="44727296"/>
        <c:axId val="44757760"/>
      </c:barChart>
      <c:catAx>
        <c:axId val="447272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4757760"/>
        <c:crosses val="autoZero"/>
        <c:auto val="1"/>
        <c:lblAlgn val="ctr"/>
        <c:lblOffset val="100"/>
        <c:noMultiLvlLbl val="0"/>
      </c:catAx>
      <c:valAx>
        <c:axId val="44757760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4727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6.9174788802815518E-4"/>
          <c:y val="3.857469046148012E-2"/>
          <c:w val="0.65329043914728935"/>
          <c:h val="5.890239198701954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154217412864202E-2"/>
          <c:y val="5.3665783505347564E-2"/>
          <c:w val="0.96990051549407053"/>
          <c:h val="0.814224632051330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</c:numCache>
            </c:numRef>
          </c:cat>
          <c:val>
            <c:numRef>
              <c:f>Лист1!$B$2:$B$6</c:f>
              <c:numCache>
                <c:formatCode>#,##0</c:formatCode>
                <c:ptCount val="5"/>
                <c:pt idx="0">
                  <c:v>755</c:v>
                </c:pt>
                <c:pt idx="1">
                  <c:v>52560</c:v>
                </c:pt>
                <c:pt idx="2">
                  <c:v>3102</c:v>
                </c:pt>
                <c:pt idx="3">
                  <c:v>3555</c:v>
                </c:pt>
                <c:pt idx="4">
                  <c:v>3072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328-4842-AE0D-452D40CA7A4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 год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</c:numCache>
            </c:numRef>
          </c:cat>
          <c:val>
            <c:numRef>
              <c:f>Лист1!$C$2:$C$6</c:f>
              <c:numCache>
                <c:formatCode>#,##0</c:formatCode>
                <c:ptCount val="5"/>
                <c:pt idx="0">
                  <c:v>733</c:v>
                </c:pt>
                <c:pt idx="1">
                  <c:v>51492</c:v>
                </c:pt>
                <c:pt idx="2">
                  <c:v>4724</c:v>
                </c:pt>
                <c:pt idx="3">
                  <c:v>3815</c:v>
                </c:pt>
                <c:pt idx="4">
                  <c:v>2703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328-4842-AE0D-452D40CA7A4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36263552"/>
        <c:axId val="136265088"/>
      </c:barChart>
      <c:catAx>
        <c:axId val="1362635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6265088"/>
        <c:crosses val="autoZero"/>
        <c:auto val="1"/>
        <c:lblAlgn val="ctr"/>
        <c:lblOffset val="100"/>
        <c:noMultiLvlLbl val="0"/>
      </c:catAx>
      <c:valAx>
        <c:axId val="136265088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36263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r>
              <a:rPr lang="ru-RU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Врачи</a:t>
            </a:r>
          </a:p>
        </c:rich>
      </c:tx>
      <c:layout>
        <c:manualLayout>
          <c:xMode val="edge"/>
          <c:yMode val="edge"/>
          <c:x val="0.33366696028483606"/>
          <c:y val="2.7472041417320625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6317779832501231"/>
          <c:y val="0.14628537326655303"/>
          <c:w val="0.59777179947206271"/>
          <c:h val="0.6517823208265176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Врачи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A9B-45D1-9EC2-BB532AB48355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A9B-45D1-9EC2-BB532AB48355}"/>
              </c:ext>
            </c:extLst>
          </c:dPt>
          <c:dLbls>
            <c:dLbl>
              <c:idx val="0"/>
              <c:layout>
                <c:manualLayout>
                  <c:x val="0.19946543638008477"/>
                  <c:y val="1.162208281145816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1100" b="0" i="0" u="none" strike="noStrike" kern="1200" baseline="0">
                      <a:solidFill>
                        <a:schemeClr val="tx1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Roboto" panose="02000000000000000000" pitchFamily="2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A9B-45D1-9EC2-BB532AB48355}"/>
                </c:ext>
                <c:ext xmlns:c15="http://schemas.microsoft.com/office/drawing/2012/chart" uri="{CE6537A1-D6FC-4f65-9D91-7224C49458BB}">
                  <c15:layout>
                    <c:manualLayout>
                      <c:w val="0.2280622920204633"/>
                      <c:h val="0.176694399010201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11128062490411118"/>
                  <c:y val="-5.811041405729044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lang="en-US" sz="1100" b="0" i="0" u="none" strike="noStrike" kern="1200" baseline="0" smtClean="0">
                      <a:solidFill>
                        <a:schemeClr val="tx1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Roboto" panose="02000000000000000000" pitchFamily="2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2A9B-45D1-9EC2-BB532AB48355}"/>
                </c:ext>
                <c:ext xmlns:c15="http://schemas.microsoft.com/office/drawing/2012/chart" uri="{CE6537A1-D6FC-4f65-9D91-7224C49458BB}">
                  <c15:layout>
                    <c:manualLayout>
                      <c:w val="0.18111446611752133"/>
                      <c:h val="0.19219050942547866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Занято 125,25ставки</c:v>
                </c:pt>
                <c:pt idx="1">
                  <c:v>Свободно 26,75 ставок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125.25</c:v>
                </c:pt>
                <c:pt idx="1">
                  <c:v>26.75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A9B-45D1-9EC2-BB532AB483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448677660154164"/>
          <c:y val="0.78786770470270351"/>
          <c:w val="0.61942356933885645"/>
          <c:h val="0.1429577194118067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r>
              <a:rPr lang="ru-RU" dirty="0" smtClean="0">
                <a:solidFill>
                  <a:schemeClr val="tx1"/>
                </a:solidFill>
              </a:rPr>
              <a:t>Средний</a:t>
            </a:r>
            <a:r>
              <a:rPr lang="ru-RU" baseline="0" dirty="0" smtClean="0">
                <a:solidFill>
                  <a:schemeClr val="tx1"/>
                </a:solidFill>
              </a:rPr>
              <a:t> мед. персонал</a:t>
            </a:r>
            <a:endParaRPr lang="ru-RU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6.828738605763382E-2"/>
          <c:y val="1.9723986209681899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6317779832501231"/>
          <c:y val="0.14628537326655303"/>
          <c:w val="0.59777179947206271"/>
          <c:h val="0.6517823208265176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Средний мед. Персонал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C22-4135-9A26-7131A1C6B15A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C22-4135-9A26-7131A1C6B15A}"/>
              </c:ext>
            </c:extLst>
          </c:dPt>
          <c:dLbls>
            <c:dLbl>
              <c:idx val="0"/>
              <c:layout>
                <c:manualLayout>
                  <c:x val="0.22886031843022725"/>
                  <c:y val="1.743342925873060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1100" b="0" i="0" u="none" strike="noStrike" kern="1200" baseline="0">
                      <a:solidFill>
                        <a:schemeClr val="tx1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Roboto" panose="02000000000000000000" pitchFamily="2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C22-4135-9A26-7131A1C6B15A}"/>
                </c:ext>
                <c:ext xmlns:c15="http://schemas.microsoft.com/office/drawing/2012/chart" uri="{CE6537A1-D6FC-4f65-9D91-7224C49458BB}">
                  <c15:layout>
                    <c:manualLayout>
                      <c:w val="0.28114105046529214"/>
                      <c:h val="0.1796386599891039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12807786568688134"/>
                  <c:y val="-2.51811794248258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1100" b="0" i="0" u="none" strike="noStrike" kern="1200" baseline="0">
                      <a:solidFill>
                        <a:schemeClr val="tx1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Roboto" panose="02000000000000000000" pitchFamily="2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C22-4135-9A26-7131A1C6B15A}"/>
                </c:ext>
                <c:ext xmlns:c15="http://schemas.microsoft.com/office/drawing/2012/chart" uri="{CE6537A1-D6FC-4f65-9D91-7224C49458BB}">
                  <c15:layout>
                    <c:manualLayout>
                      <c:w val="0.21181112151559875"/>
                      <c:h val="0.18738671519674263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Занято 208,00 ставок</c:v>
                </c:pt>
                <c:pt idx="1">
                  <c:v>Свободно 35,25ставок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208</c:v>
                </c:pt>
                <c:pt idx="1">
                  <c:v>35.25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C22-4135-9A26-7131A1C6B15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868604546584772"/>
          <c:y val="0.79948978751416144"/>
          <c:w val="0.55223513981514838"/>
          <c:h val="0.1158396680171850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0.02228</cdr:x>
      <cdr:y>0</cdr:y>
    </cdr:from>
    <cdr:to>
      <cdr:x>0.8911</cdr:x>
      <cdr:y>0.13018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67382" y="0"/>
          <a:ext cx="2627604" cy="426762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45659" cy="4954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6" y="1"/>
            <a:ext cx="2945659" cy="4954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0ECC3F-9287-4FAB-9EDE-FB607BE02DF4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3" y="9378826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6" y="9378826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D9021-B706-416D-9E11-346349606E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4214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45659" cy="4954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6" y="1"/>
            <a:ext cx="2945659" cy="4954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21B3DE-0913-4385-A81D-0D235EEFD284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5075"/>
            <a:ext cx="5924550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51982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378826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6" y="9378826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521939-DDDB-4A61-AB14-F4B8210B7C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125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AD8BD-61AF-48BB-AC6C-FF85E0FB93B1}" type="datetime1">
              <a:rPr lang="ru-RU" smtClean="0"/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20336" y="6356350"/>
            <a:ext cx="2743200" cy="365125"/>
          </a:xfrm>
        </p:spPr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264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21855-0717-47C6-8C99-E9EFB2F71A16}" type="datetime1">
              <a:rPr lang="ru-RU" smtClean="0"/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725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490E1-F5E3-4716-A3B7-38CAE80D11FC}" type="datetime1">
              <a:rPr lang="ru-RU" smtClean="0"/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686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CBCD6-451F-427E-9E91-7C3CAFDDB88D}" type="datetime1">
              <a:rPr lang="ru-RU" smtClean="0"/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20336" y="6356350"/>
            <a:ext cx="2743200" cy="365125"/>
          </a:xfrm>
        </p:spPr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3571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F708B-C0D5-44CA-9420-C6B31521111B}" type="datetime1">
              <a:rPr lang="ru-RU" smtClean="0"/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20336" y="6356350"/>
            <a:ext cx="2743200" cy="365125"/>
          </a:xfrm>
        </p:spPr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800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92E37-1FDC-4A91-80AE-D3D4BD0CF3C6}" type="datetime1">
              <a:rPr lang="ru-RU" smtClean="0"/>
              <a:t>06.02.2020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440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C647A-70F8-4B2D-B89B-BB59000189F0}" type="datetime1">
              <a:rPr lang="ru-RU" smtClean="0"/>
              <a:t>06.02.2020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272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D5E90-1241-4CF8-B095-839D662193A5}" type="datetime1">
              <a:rPr lang="ru-RU" smtClean="0"/>
              <a:t>06.02.2020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716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F60F6-8CBD-4071-9F44-5EDF987D3B9B}" type="datetime1">
              <a:rPr lang="ru-RU" smtClean="0"/>
              <a:t>06.02.2020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726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25213-8220-485D-BEA2-438CEDB9B693}" type="datetime1">
              <a:rPr lang="ru-RU" smtClean="0"/>
              <a:t>06.02.2020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423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B5165-AFDF-4E13-87F1-2CCC8C7FAE12}" type="datetime1">
              <a:rPr lang="ru-RU" smtClean="0"/>
              <a:t>06.02.2020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622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375EC-5949-4FC3-82FA-A0594F71B7FD}" type="datetime1">
              <a:rPr lang="ru-RU" smtClean="0"/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2033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1ED73-5B17-489B-8AF9-E8BAB6DF7D7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698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7" Type="http://schemas.openxmlformats.org/officeDocument/2006/relationships/image" Target="../media/image3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chart" Target="../charts/char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5"/>
          <a:stretch/>
        </p:blipFill>
        <p:spPr>
          <a:xfrm>
            <a:off x="0" y="-27384"/>
            <a:ext cx="12192000" cy="6885384"/>
          </a:xfrm>
          <a:prstGeom prst="rect">
            <a:avLst/>
          </a:prstGeom>
        </p:spPr>
      </p:pic>
      <p:sp>
        <p:nvSpPr>
          <p:cNvPr id="10" name="Заголовок 1"/>
          <p:cNvSpPr>
            <a:spLocks noGrp="1"/>
          </p:cNvSpPr>
          <p:nvPr>
            <p:ph type="ctrTitle"/>
          </p:nvPr>
        </p:nvSpPr>
        <p:spPr>
          <a:xfrm>
            <a:off x="6172913" y="4374515"/>
            <a:ext cx="5291320" cy="594734"/>
          </a:xfrm>
        </p:spPr>
        <p:txBody>
          <a:bodyPr anchor="t">
            <a:noAutofit/>
          </a:bodyPr>
          <a:lstStyle/>
          <a:p>
            <a:pPr algn="l"/>
            <a:r>
              <a:rPr lang="ru-RU" sz="45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Годовой отчет 2019г </a:t>
            </a:r>
            <a:endParaRPr lang="ru-RU" sz="45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168008" y="4969249"/>
            <a:ext cx="4896544" cy="113479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Главного врача</a:t>
            </a:r>
          </a:p>
          <a:p>
            <a:pPr algn="l">
              <a:lnSpc>
                <a:spcPct val="120000"/>
              </a:lnSpc>
            </a:pPr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ГБУЗ «ДГП №12 ДЗМ» Пронько Н.А.  </a:t>
            </a:r>
          </a:p>
          <a:p>
            <a:pPr algn="l">
              <a:lnSpc>
                <a:spcPct val="120000"/>
              </a:lnSpc>
            </a:pP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58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sp>
        <p:nvSpPr>
          <p:cNvPr id="32" name="Заголовок 1"/>
          <p:cNvSpPr>
            <a:spLocks noGrp="1"/>
          </p:cNvSpPr>
          <p:nvPr>
            <p:ph type="title"/>
          </p:nvPr>
        </p:nvSpPr>
        <p:spPr>
          <a:xfrm>
            <a:off x="695324" y="549275"/>
            <a:ext cx="11161315" cy="541655"/>
          </a:xfrm>
        </p:spPr>
        <p:txBody>
          <a:bodyPr>
            <a:normAutofit/>
          </a:bodyPr>
          <a:lstStyle/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Работа по рассмотрению жалоб и обращений граждан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Скругленный прямоугольник 33"/>
          <p:cNvSpPr/>
          <p:nvPr/>
        </p:nvSpPr>
        <p:spPr>
          <a:xfrm>
            <a:off x="695325" y="1196752"/>
            <a:ext cx="10801350" cy="2808312"/>
          </a:xfrm>
          <a:prstGeom prst="roundRect">
            <a:avLst>
              <a:gd name="adj" fmla="val 1954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Заголовок 1"/>
          <p:cNvSpPr txBox="1">
            <a:spLocks/>
          </p:cNvSpPr>
          <p:nvPr/>
        </p:nvSpPr>
        <p:spPr>
          <a:xfrm>
            <a:off x="2927648" y="4845467"/>
            <a:ext cx="8136904" cy="15675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16000" indent="-216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Все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обращения рассматриваются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индивидуальном порядке</a:t>
            </a:r>
          </a:p>
          <a:p>
            <a:pPr marL="216000" indent="-216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случае негативного содержания обращения, специалисты поликлиники вступают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/>
            </a:r>
            <a:b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диалог с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официальным представителем пациентом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 детализируют проблему для ее решения</a:t>
            </a:r>
          </a:p>
          <a:p>
            <a:pPr marL="216000" indent="-216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Изучаются предложения граждан по улучшению работы поликлиники, руководство использует обратную связь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для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совершенствования оказания медицинской помощи</a:t>
            </a:r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42" y="4845468"/>
            <a:ext cx="1502324" cy="1502324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Скругленный прямоугольник 30"/>
          <p:cNvSpPr/>
          <p:nvPr/>
        </p:nvSpPr>
        <p:spPr>
          <a:xfrm>
            <a:off x="4295800" y="1844824"/>
            <a:ext cx="1440160" cy="1980337"/>
          </a:xfrm>
          <a:prstGeom prst="roundRect">
            <a:avLst>
              <a:gd name="adj" fmla="val 44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6096000" y="1844824"/>
            <a:ext cx="1440160" cy="1980337"/>
          </a:xfrm>
          <a:prstGeom prst="roundRect">
            <a:avLst>
              <a:gd name="adj" fmla="val 44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2495600" y="1844824"/>
            <a:ext cx="1440160" cy="1980337"/>
          </a:xfrm>
          <a:prstGeom prst="roundRect">
            <a:avLst>
              <a:gd name="adj" fmla="val 44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Заголовок 1"/>
          <p:cNvSpPr txBox="1">
            <a:spLocks/>
          </p:cNvSpPr>
          <p:nvPr/>
        </p:nvSpPr>
        <p:spPr>
          <a:xfrm>
            <a:off x="4295800" y="2416601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</a:t>
            </a:r>
            <a:r>
              <a:rPr lang="en-US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 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1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9" name="Заголовок 1"/>
          <p:cNvSpPr txBox="1">
            <a:spLocks/>
          </p:cNvSpPr>
          <p:nvPr/>
        </p:nvSpPr>
        <p:spPr>
          <a:xfrm>
            <a:off x="2495600" y="2963306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60</a:t>
            </a:r>
          </a:p>
        </p:txBody>
      </p:sp>
      <p:sp>
        <p:nvSpPr>
          <p:cNvPr id="60" name="Заголовок 1"/>
          <p:cNvSpPr txBox="1">
            <a:spLocks/>
          </p:cNvSpPr>
          <p:nvPr/>
        </p:nvSpPr>
        <p:spPr>
          <a:xfrm>
            <a:off x="695325" y="3136087"/>
            <a:ext cx="1800275" cy="4729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Число обращений </a:t>
            </a:r>
            <a:endParaRPr lang="en-US" sz="16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 2019 год</a:t>
            </a:r>
            <a:r>
              <a:rPr lang="en-US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- 1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34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1" name="Заголовок 1"/>
          <p:cNvSpPr txBox="1">
            <a:spLocks/>
          </p:cNvSpPr>
          <p:nvPr/>
        </p:nvSpPr>
        <p:spPr>
          <a:xfrm>
            <a:off x="4295800" y="2963306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48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2" name="Заголовок 1"/>
          <p:cNvSpPr txBox="1">
            <a:spLocks/>
          </p:cNvSpPr>
          <p:nvPr/>
        </p:nvSpPr>
        <p:spPr>
          <a:xfrm>
            <a:off x="6096000" y="2963306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26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5" name="Заголовок 1"/>
          <p:cNvSpPr txBox="1">
            <a:spLocks/>
          </p:cNvSpPr>
          <p:nvPr/>
        </p:nvSpPr>
        <p:spPr>
          <a:xfrm>
            <a:off x="2495600" y="2416601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</a:t>
            </a:r>
            <a:r>
              <a:rPr lang="en-US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 </a:t>
            </a:r>
          </a:p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Гл. здание</a:t>
            </a:r>
          </a:p>
        </p:txBody>
      </p:sp>
      <p:sp>
        <p:nvSpPr>
          <p:cNvPr id="66" name="Заголовок 1"/>
          <p:cNvSpPr txBox="1">
            <a:spLocks/>
          </p:cNvSpPr>
          <p:nvPr/>
        </p:nvSpPr>
        <p:spPr>
          <a:xfrm>
            <a:off x="6095850" y="2416601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</a:t>
            </a:r>
            <a:r>
              <a:rPr lang="en-US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 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</a:t>
            </a:r>
            <a:r>
              <a:rPr lang="en-US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9" name="Овал 68"/>
          <p:cNvSpPr/>
          <p:nvPr/>
        </p:nvSpPr>
        <p:spPr>
          <a:xfrm>
            <a:off x="2618135" y="1413043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0" name="Рисунок 6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025" y="1577933"/>
            <a:ext cx="555797" cy="555797"/>
          </a:xfrm>
          <a:prstGeom prst="rect">
            <a:avLst/>
          </a:prstGeom>
        </p:spPr>
      </p:pic>
      <p:sp>
        <p:nvSpPr>
          <p:cNvPr id="71" name="Овал 70"/>
          <p:cNvSpPr/>
          <p:nvPr/>
        </p:nvSpPr>
        <p:spPr>
          <a:xfrm>
            <a:off x="4419972" y="1413043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Овал 71"/>
          <p:cNvSpPr/>
          <p:nvPr/>
        </p:nvSpPr>
        <p:spPr>
          <a:xfrm>
            <a:off x="6215339" y="1413043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5" name="Рисунок 7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685" y="1614756"/>
            <a:ext cx="482150" cy="482150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145" y="1614756"/>
            <a:ext cx="482150" cy="48215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12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695325" y="549275"/>
            <a:ext cx="5760715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1" r="33900"/>
          <a:stretch/>
        </p:blipFill>
        <p:spPr>
          <a:xfrm>
            <a:off x="6888088" y="-193183"/>
            <a:ext cx="5303912" cy="7114669"/>
          </a:xfrm>
          <a:prstGeom prst="rect">
            <a:avLst/>
          </a:prstGeom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5544692" cy="863501"/>
          </a:xfrm>
        </p:spPr>
        <p:txBody>
          <a:bodyPr anchor="t">
            <a:normAutofit fontScale="90000"/>
          </a:bodyPr>
          <a:lstStyle/>
          <a:p>
            <a:pPr algn="ctr"/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Оборудование поликлиники</a:t>
            </a:r>
            <a:b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тяжелое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95324" y="1556792"/>
            <a:ext cx="4320555" cy="4392488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одержимое 3"/>
          <p:cNvSpPr>
            <a:spLocks noGrp="1"/>
          </p:cNvSpPr>
          <p:nvPr>
            <p:ph sz="half" idx="1"/>
          </p:nvPr>
        </p:nvSpPr>
        <p:spPr>
          <a:xfrm>
            <a:off x="839416" y="1515483"/>
            <a:ext cx="5400600" cy="4433797"/>
          </a:xfrm>
        </p:spPr>
        <p:txBody>
          <a:bodyPr>
            <a:normAutofit/>
          </a:bodyPr>
          <a:lstStyle/>
          <a:p>
            <a:pPr lvl="0">
              <a:lnSpc>
                <a:spcPct val="130000"/>
              </a:lnSpc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ЭЭГ			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ед.</a:t>
            </a:r>
            <a:endParaRPr lang="ru-RU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30000"/>
              </a:lnSpc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Рентгены 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	 2 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ед.</a:t>
            </a:r>
            <a:endParaRPr lang="ru-RU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30000"/>
              </a:lnSpc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УЗИ         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		1</a:t>
            </a:r>
            <a:r>
              <a:rPr lang="en-US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0 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ед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  <a:endParaRPr lang="ru-RU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30000"/>
              </a:lnSpc>
            </a:pPr>
            <a:r>
              <a:rPr lang="ru-RU" sz="1400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Холтер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                        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 5</a:t>
            </a:r>
            <a:r>
              <a:rPr lang="en-US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ед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  <a:endParaRPr lang="ru-RU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30000"/>
              </a:lnSpc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СМАД       		 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 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ед.</a:t>
            </a:r>
            <a:endParaRPr lang="ru-RU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30000"/>
              </a:lnSpc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Рабочее место офтальмолога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 3 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ед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</a:p>
          <a:p>
            <a:pPr lvl="0">
              <a:lnSpc>
                <a:spcPct val="130000"/>
              </a:lnSpc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Офтальмологические бесконтактные </a:t>
            </a:r>
          </a:p>
          <a:p>
            <a:pPr marL="0" lvl="0" indent="0">
              <a:lnSpc>
                <a:spcPct val="130000"/>
              </a:lnSpc>
              <a:buNone/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 компьютерные   тонометры         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 ед.</a:t>
            </a:r>
          </a:p>
          <a:p>
            <a:pPr>
              <a:lnSpc>
                <a:spcPct val="130000"/>
              </a:lnSpc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Периметры      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                          3 ед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</a:p>
          <a:p>
            <a:pPr lvl="0">
              <a:lnSpc>
                <a:spcPct val="130000"/>
              </a:lnSpc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ЛОР - 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Комбайны 		  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 ед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  <a:endParaRPr lang="ru-RU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30000"/>
              </a:lnSpc>
            </a:pPr>
            <a:r>
              <a:rPr lang="ru-RU" sz="1400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Геманализатор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      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26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параметров   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 ед. </a:t>
            </a:r>
          </a:p>
          <a:p>
            <a:pPr lvl="0">
              <a:lnSpc>
                <a:spcPct val="130000"/>
              </a:lnSpc>
            </a:pP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75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5087889" y="575330"/>
            <a:ext cx="6408786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/>
        </p:nvSpPr>
        <p:spPr>
          <a:xfrm>
            <a:off x="5159896" y="1556792"/>
            <a:ext cx="6336779" cy="4752528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5087888" y="575330"/>
            <a:ext cx="6768828" cy="863501"/>
          </a:xfrm>
        </p:spPr>
        <p:txBody>
          <a:bodyPr>
            <a:normAutofit fontScale="90000"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Медицинские организации оказывают помощь по различным профилям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Содержимое 3"/>
          <p:cNvSpPr>
            <a:spLocks noGrp="1"/>
          </p:cNvSpPr>
          <p:nvPr>
            <p:ph sz="half" idx="1"/>
          </p:nvPr>
        </p:nvSpPr>
        <p:spPr>
          <a:xfrm>
            <a:off x="5303912" y="1988840"/>
            <a:ext cx="5328592" cy="4203847"/>
          </a:xfrm>
        </p:spPr>
        <p:txBody>
          <a:bodyPr>
            <a:normAutofit/>
          </a:bodyPr>
          <a:lstStyle/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педиатрический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офтальмологический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оториноларингологический 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х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ирургический 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гинекологический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эндокринологический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ортопедический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физиотерапевтический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неврологический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аллергологический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гастроэнтерологический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л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абораторно- диагностический 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99" r="851" b="2750"/>
          <a:stretch/>
        </p:blipFill>
        <p:spPr>
          <a:xfrm>
            <a:off x="-168696" y="-135684"/>
            <a:ext cx="5055647" cy="7094736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397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10515600" cy="541655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Кадры 2019 года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кругленный прямоугольник 12"/>
          <p:cNvSpPr/>
          <p:nvPr/>
        </p:nvSpPr>
        <p:spPr>
          <a:xfrm>
            <a:off x="695325" y="1268760"/>
            <a:ext cx="10801350" cy="3456384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3715357854"/>
              </p:ext>
            </p:extLst>
          </p:nvPr>
        </p:nvGraphicFramePr>
        <p:xfrm>
          <a:off x="609802" y="1412776"/>
          <a:ext cx="3024336" cy="3278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1856414747"/>
              </p:ext>
            </p:extLst>
          </p:nvPr>
        </p:nvGraphicFramePr>
        <p:xfrm>
          <a:off x="3249244" y="1424751"/>
          <a:ext cx="3024336" cy="3278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397796383"/>
              </p:ext>
            </p:extLst>
          </p:nvPr>
        </p:nvGraphicFramePr>
        <p:xfrm>
          <a:off x="6032421" y="1432734"/>
          <a:ext cx="3024336" cy="3278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3501067605"/>
              </p:ext>
            </p:extLst>
          </p:nvPr>
        </p:nvGraphicFramePr>
        <p:xfrm>
          <a:off x="8654080" y="1436726"/>
          <a:ext cx="3024336" cy="3278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1" name="Заголовок 1"/>
          <p:cNvSpPr txBox="1">
            <a:spLocks/>
          </p:cNvSpPr>
          <p:nvPr/>
        </p:nvSpPr>
        <p:spPr>
          <a:xfrm>
            <a:off x="1355138" y="2564904"/>
            <a:ext cx="1326267" cy="813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152,00</a:t>
            </a:r>
          </a:p>
          <a:p>
            <a:pPr algn="ctr"/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ставок всего</a:t>
            </a: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3966685" y="2564904"/>
            <a:ext cx="1326267" cy="813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243,25</a:t>
            </a:r>
          </a:p>
          <a:p>
            <a:pPr algn="ctr"/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ставок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всего</a:t>
            </a: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6734025" y="2564904"/>
            <a:ext cx="1326267" cy="813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14,0</a:t>
            </a:r>
          </a:p>
          <a:p>
            <a:pPr algn="ctr"/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ставок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всего</a:t>
            </a: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9380953" y="2564904"/>
            <a:ext cx="1326267" cy="813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102,25</a:t>
            </a:r>
          </a:p>
          <a:p>
            <a:pPr algn="ctr"/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ставок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всего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711549" y="5730354"/>
            <a:ext cx="88570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 2019 год было принято </a:t>
            </a:r>
            <a:r>
              <a:rPr lang="ru-RU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</a:t>
            </a:r>
            <a:r>
              <a:rPr lang="ru-RU" sz="20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7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человек</a:t>
            </a:r>
          </a:p>
          <a:p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Повышение квалификации прошли </a:t>
            </a:r>
            <a:r>
              <a:rPr lang="ru-RU" sz="20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130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человек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0" y="5025370"/>
            <a:ext cx="1355958" cy="1355958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99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6167932" y="549275"/>
            <a:ext cx="5544692" cy="863501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Участие в массовых акциях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6" name="Содержимое 3"/>
          <p:cNvSpPr>
            <a:spLocks noGrp="1"/>
          </p:cNvSpPr>
          <p:nvPr>
            <p:ph sz="half" idx="1"/>
          </p:nvPr>
        </p:nvSpPr>
        <p:spPr>
          <a:xfrm>
            <a:off x="6384031" y="1988840"/>
            <a:ext cx="5328592" cy="4203847"/>
          </a:xfrm>
        </p:spPr>
        <p:txBody>
          <a:bodyPr>
            <a:normAutofit/>
          </a:bodyPr>
          <a:lstStyle/>
          <a:p>
            <a:r>
              <a:rPr lang="ru-RU" sz="1400" dirty="0"/>
              <a:t>День здоровья </a:t>
            </a:r>
          </a:p>
          <a:p>
            <a:r>
              <a:rPr lang="ru-RU" sz="1400" dirty="0" smtClean="0"/>
              <a:t>Всемирный </a:t>
            </a:r>
            <a:r>
              <a:rPr lang="ru-RU" sz="1400" dirty="0"/>
              <a:t>день борьбы </a:t>
            </a:r>
            <a:r>
              <a:rPr lang="ru-RU" sz="1400" dirty="0" smtClean="0"/>
              <a:t>с туберкулезом                               </a:t>
            </a:r>
          </a:p>
          <a:p>
            <a:r>
              <a:rPr lang="ru-RU" sz="1400" dirty="0" smtClean="0"/>
              <a:t>Европейская </a:t>
            </a:r>
            <a:r>
              <a:rPr lang="ru-RU" sz="1400" dirty="0"/>
              <a:t>неделя иммунизации </a:t>
            </a:r>
          </a:p>
          <a:p>
            <a:r>
              <a:rPr lang="ru-RU" sz="1400" dirty="0" smtClean="0"/>
              <a:t>День </a:t>
            </a:r>
            <a:r>
              <a:rPr lang="ru-RU" sz="1400" dirty="0"/>
              <a:t>города </a:t>
            </a:r>
          </a:p>
          <a:p>
            <a:r>
              <a:rPr lang="ru-RU" sz="1400" dirty="0" smtClean="0"/>
              <a:t>День </a:t>
            </a:r>
            <a:r>
              <a:rPr lang="ru-RU" sz="1400" dirty="0"/>
              <a:t>Матери </a:t>
            </a:r>
          </a:p>
          <a:p>
            <a:r>
              <a:rPr lang="ru-RU" sz="1400" dirty="0" smtClean="0"/>
              <a:t>Международный </a:t>
            </a:r>
            <a:r>
              <a:rPr lang="ru-RU" sz="1400" dirty="0"/>
              <a:t>день защиты  </a:t>
            </a:r>
            <a:r>
              <a:rPr lang="ru-RU" sz="1400" dirty="0" smtClean="0"/>
              <a:t>детей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4" r="22702"/>
          <a:stretch/>
        </p:blipFill>
        <p:spPr>
          <a:xfrm>
            <a:off x="-240703" y="-111012"/>
            <a:ext cx="5879372" cy="7272052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6096000" y="549275"/>
            <a:ext cx="5400675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481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10801349" cy="541655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Мероприятия в поликлиниках, реализованные в 2019 году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5943813" y="1099498"/>
            <a:ext cx="2052306" cy="5497268"/>
            <a:chOff x="3809673" y="1100084"/>
            <a:chExt cx="2052306" cy="5497268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3809751" y="1700808"/>
              <a:ext cx="2052228" cy="4896544"/>
            </a:xfrm>
            <a:prstGeom prst="roundRect">
              <a:avLst>
                <a:gd name="adj" fmla="val 346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809673" y="2440487"/>
              <a:ext cx="205230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Повышение комфорта пребывания</a:t>
              </a:r>
              <a:endParaRPr lang="ru-RU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3809751" y="2996952"/>
              <a:ext cx="2052228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Создание унифицированной системы навигации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Создание зон комфортного ожидания приема дежурного врача</a:t>
              </a:r>
            </a:p>
          </p:txBody>
        </p:sp>
        <p:sp>
          <p:nvSpPr>
            <p:cNvPr id="35" name="Овал 34"/>
            <p:cNvSpPr/>
            <p:nvPr/>
          </p:nvSpPr>
          <p:spPr>
            <a:xfrm>
              <a:off x="4013443" y="1100084"/>
              <a:ext cx="1264928" cy="1264928"/>
            </a:xfrm>
            <a:prstGeom prst="ellipse">
              <a:avLst/>
            </a:prstGeom>
            <a:solidFill>
              <a:srgbClr val="E4EF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3702" y="1250618"/>
              <a:ext cx="944409" cy="944409"/>
            </a:xfrm>
            <a:prstGeom prst="rect">
              <a:avLst/>
            </a:prstGeom>
          </p:spPr>
        </p:pic>
      </p:grpSp>
      <p:grpSp>
        <p:nvGrpSpPr>
          <p:cNvPr id="2" name="Группа 1"/>
          <p:cNvGrpSpPr/>
          <p:nvPr/>
        </p:nvGrpSpPr>
        <p:grpSpPr>
          <a:xfrm>
            <a:off x="3756610" y="1099498"/>
            <a:ext cx="2052228" cy="5497268"/>
            <a:chOff x="1622470" y="1100084"/>
            <a:chExt cx="2052228" cy="5497268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1622470" y="1700808"/>
              <a:ext cx="2052228" cy="4896544"/>
            </a:xfrm>
            <a:prstGeom prst="roundRect">
              <a:avLst>
                <a:gd name="adj" fmla="val 346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622470" y="2440487"/>
              <a:ext cx="204319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Открытая информационная среда</a:t>
              </a:r>
              <a:endParaRPr lang="ru-RU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37" name="Овал 36"/>
            <p:cNvSpPr/>
            <p:nvPr/>
          </p:nvSpPr>
          <p:spPr>
            <a:xfrm>
              <a:off x="1847528" y="1100084"/>
              <a:ext cx="1264928" cy="1264928"/>
            </a:xfrm>
            <a:prstGeom prst="ellipse">
              <a:avLst/>
            </a:prstGeom>
            <a:solidFill>
              <a:srgbClr val="E4EF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6307" y="1288955"/>
              <a:ext cx="783962" cy="783962"/>
            </a:xfrm>
            <a:prstGeom prst="rect">
              <a:avLst/>
            </a:prstGeom>
          </p:spPr>
        </p:pic>
      </p:grpSp>
      <p:grpSp>
        <p:nvGrpSpPr>
          <p:cNvPr id="9" name="Группа 8"/>
          <p:cNvGrpSpPr/>
          <p:nvPr/>
        </p:nvGrpSpPr>
        <p:grpSpPr>
          <a:xfrm>
            <a:off x="8131093" y="1099498"/>
            <a:ext cx="2052307" cy="5497268"/>
            <a:chOff x="5996953" y="1100084"/>
            <a:chExt cx="2052307" cy="5497268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5997032" y="1700808"/>
              <a:ext cx="2052228" cy="4896544"/>
            </a:xfrm>
            <a:prstGeom prst="roundRect">
              <a:avLst>
                <a:gd name="adj" fmla="val 346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5996953" y="2440487"/>
              <a:ext cx="205230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Повышение доступности мед. помощи</a:t>
              </a:r>
              <a:endParaRPr lang="ru-RU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6023992" y="2996952"/>
              <a:ext cx="1944216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Возможность записи к педиатрам улучшилась на </a:t>
              </a:r>
              <a:r>
                <a:rPr lang="ru-RU" sz="1400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2,6%</a:t>
              </a:r>
            </a:p>
            <a:p>
              <a:endPara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r>
                <a:rPr lang="ru-RU" sz="12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Возможность записи к </a:t>
              </a:r>
              <a:r>
                <a:rPr lang="ru-RU" sz="1200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специалистам 1-го уровня улучшилась </a:t>
              </a:r>
              <a:r>
                <a:rPr lang="ru-RU" sz="12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на </a:t>
              </a:r>
              <a:r>
                <a:rPr lang="ru-RU" sz="14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2</a:t>
              </a:r>
              <a:r>
                <a:rPr lang="ru-RU" sz="1400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.2 %</a:t>
              </a:r>
              <a:endParaRPr lang="ru-RU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39" name="Овал 38"/>
            <p:cNvSpPr/>
            <p:nvPr/>
          </p:nvSpPr>
          <p:spPr>
            <a:xfrm>
              <a:off x="6204706" y="1100084"/>
              <a:ext cx="1264928" cy="1264928"/>
            </a:xfrm>
            <a:prstGeom prst="ellipse">
              <a:avLst/>
            </a:prstGeom>
            <a:solidFill>
              <a:srgbClr val="E4EF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8266" y="1247669"/>
              <a:ext cx="883524" cy="883524"/>
            </a:xfrm>
            <a:prstGeom prst="rect">
              <a:avLst/>
            </a:prstGeom>
          </p:spPr>
        </p:pic>
      </p:grpSp>
      <p:sp>
        <p:nvSpPr>
          <p:cNvPr id="29" name="Прямоугольник 28"/>
          <p:cNvSpPr/>
          <p:nvPr/>
        </p:nvSpPr>
        <p:spPr>
          <a:xfrm>
            <a:off x="3791744" y="2996952"/>
            <a:ext cx="20522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Оперативный мониторинг работы МО с помощью системы видеонаблюдения и отзывов пациентов в интернете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471871" y="1700222"/>
            <a:ext cx="2139853" cy="4896544"/>
          </a:xfrm>
          <a:prstGeom prst="roundRect">
            <a:avLst>
              <a:gd name="adj" fmla="val 346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1559496" y="2439901"/>
            <a:ext cx="20645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Оптимизация работы поликлиники</a:t>
            </a:r>
            <a:endParaRPr lang="ru-RU" sz="12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571790" y="2996366"/>
            <a:ext cx="207506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Развитие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справочно-информационного отдела и входной группы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Получение пациентами </a:t>
            </a:r>
            <a:r>
              <a:rPr lang="ru-RU" sz="1200" dirty="0"/>
              <a:t>московских поликлиник </a:t>
            </a:r>
            <a:r>
              <a:rPr lang="ru-RU" sz="1200" dirty="0" smtClean="0"/>
              <a:t>  доступа </a:t>
            </a:r>
            <a:r>
              <a:rPr lang="ru-RU" sz="1200" dirty="0"/>
              <a:t>к своей электронной </a:t>
            </a:r>
            <a:r>
              <a:rPr lang="ru-RU" sz="1200" dirty="0" smtClean="0"/>
              <a:t>медицинской </a:t>
            </a:r>
            <a:r>
              <a:rPr lang="ru-RU" sz="1200" dirty="0"/>
              <a:t>карте </a:t>
            </a:r>
            <a:r>
              <a:rPr lang="ru-RU" sz="1200" dirty="0" smtClean="0"/>
              <a:t>-ЭМК.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Сервис –Лаборатория-  получение результатов </a:t>
            </a:r>
            <a:r>
              <a:rPr lang="ru-RU" sz="1200" dirty="0"/>
              <a:t>медицинских анализов </a:t>
            </a:r>
            <a:r>
              <a:rPr lang="ru-RU" sz="1200" dirty="0" smtClean="0"/>
              <a:t>в электронном виде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Перевод в электронный вид 063/у форм (форма профилактических прививок)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Посещение дошкольного образовательного учреждения после летних каникул без справки.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1662720" y="1099498"/>
            <a:ext cx="1264928" cy="1264928"/>
          </a:xfrm>
          <a:prstGeom prst="ellipse">
            <a:avLst/>
          </a:prstGeom>
          <a:solidFill>
            <a:srgbClr val="E4EF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250" y="1299745"/>
            <a:ext cx="837130" cy="837130"/>
          </a:xfrm>
          <a:prstGeom prst="rect">
            <a:avLst/>
          </a:prstGeom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0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sp>
        <p:nvSpPr>
          <p:cNvPr id="25" name="Скругленный прямоугольник 24"/>
          <p:cNvSpPr/>
          <p:nvPr/>
        </p:nvSpPr>
        <p:spPr>
          <a:xfrm>
            <a:off x="721149" y="1154839"/>
            <a:ext cx="10801350" cy="2720115"/>
          </a:xfrm>
          <a:prstGeom prst="roundRect">
            <a:avLst>
              <a:gd name="adj" fmla="val 1954"/>
            </a:avLst>
          </a:prstGeom>
          <a:solidFill>
            <a:srgbClr val="ECF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295800" y="1297524"/>
            <a:ext cx="1440160" cy="2345185"/>
          </a:xfrm>
          <a:prstGeom prst="roundRect">
            <a:avLst>
              <a:gd name="adj" fmla="val 4497"/>
            </a:avLst>
          </a:prstGeom>
          <a:solidFill>
            <a:srgbClr val="9FC63B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121824" y="1306006"/>
            <a:ext cx="1440160" cy="2345185"/>
          </a:xfrm>
          <a:prstGeom prst="roundRect">
            <a:avLst>
              <a:gd name="adj" fmla="val 4497"/>
            </a:avLst>
          </a:prstGeom>
          <a:solidFill>
            <a:srgbClr val="9FC63B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495600" y="1297524"/>
            <a:ext cx="1440160" cy="2345185"/>
          </a:xfrm>
          <a:prstGeom prst="roundRect">
            <a:avLst>
              <a:gd name="adj" fmla="val 4497"/>
            </a:avLst>
          </a:prstGeom>
          <a:solidFill>
            <a:srgbClr val="9FC63B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FC63B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10515600" cy="541655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Основные показатели работы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495600" y="1309559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12 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Гл. здание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295800" y="1304509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12 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1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096000" y="1304509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12 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2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60278" y="2280858"/>
            <a:ext cx="1835322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Мощность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Заголовок 1"/>
          <p:cNvSpPr txBox="1">
            <a:spLocks/>
          </p:cNvSpPr>
          <p:nvPr/>
        </p:nvSpPr>
        <p:spPr>
          <a:xfrm>
            <a:off x="2495600" y="1839179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524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посещений 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смену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6096000" y="1846164"/>
            <a:ext cx="1440160" cy="923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320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посещений 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смену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4295800" y="1839179"/>
            <a:ext cx="1440160" cy="9218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481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посещения 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смену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2495600" y="2830594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19743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695325" y="3215413"/>
            <a:ext cx="1800275" cy="427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Прикрепленное население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4295800" y="2830594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14642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6096000" y="2830594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10648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0" name="Заголовок 1"/>
          <p:cNvSpPr txBox="1">
            <a:spLocks/>
          </p:cNvSpPr>
          <p:nvPr/>
        </p:nvSpPr>
        <p:spPr>
          <a:xfrm>
            <a:off x="671945" y="4364110"/>
            <a:ext cx="10538980" cy="3325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Численность прикрепленного населения</a:t>
            </a:r>
            <a:endParaRPr lang="ru-RU" sz="16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aphicFrame>
        <p:nvGraphicFramePr>
          <p:cNvPr id="71" name="Диаграмма 70"/>
          <p:cNvGraphicFramePr/>
          <p:nvPr>
            <p:extLst>
              <p:ext uri="{D42A27DB-BD31-4B8C-83A1-F6EECF244321}">
                <p14:modId xmlns:p14="http://schemas.microsoft.com/office/powerpoint/2010/main" val="4199761597"/>
              </p:ext>
            </p:extLst>
          </p:nvPr>
        </p:nvGraphicFramePr>
        <p:xfrm>
          <a:off x="4705196" y="4765504"/>
          <a:ext cx="6505729" cy="2078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2" name="Заголовок 1"/>
          <p:cNvSpPr txBox="1">
            <a:spLocks/>
          </p:cNvSpPr>
          <p:nvPr/>
        </p:nvSpPr>
        <p:spPr>
          <a:xfrm>
            <a:off x="2794920" y="5445224"/>
            <a:ext cx="1800276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5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45033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человека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0" y="5081923"/>
            <a:ext cx="1678348" cy="1150221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6" y="1556792"/>
            <a:ext cx="695612" cy="695612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029" y="2692492"/>
            <a:ext cx="806865" cy="552968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234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sp>
        <p:nvSpPr>
          <p:cNvPr id="19" name="Заголовок 1"/>
          <p:cNvSpPr txBox="1">
            <a:spLocks/>
          </p:cNvSpPr>
          <p:nvPr/>
        </p:nvSpPr>
        <p:spPr>
          <a:xfrm>
            <a:off x="695325" y="549275"/>
            <a:ext cx="10515600" cy="11515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Доступность медицинской помощи в </a:t>
            </a:r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2019 </a:t>
            </a:r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году</a:t>
            </a:r>
            <a:r>
              <a:rPr lang="en-US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/>
            </a:r>
            <a:b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находилась на стабильно высоком уровне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671506998"/>
              </p:ext>
            </p:extLst>
          </p:nvPr>
        </p:nvGraphicFramePr>
        <p:xfrm>
          <a:off x="1283192" y="1841118"/>
          <a:ext cx="8458632" cy="50168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22" name="Прямая соединительная линия 21"/>
          <p:cNvCxnSpPr/>
          <p:nvPr/>
        </p:nvCxnSpPr>
        <p:spPr>
          <a:xfrm>
            <a:off x="983431" y="4293096"/>
            <a:ext cx="6641480" cy="0"/>
          </a:xfrm>
          <a:prstGeom prst="line">
            <a:avLst/>
          </a:prstGeom>
          <a:ln w="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Заголовок 1"/>
          <p:cNvSpPr txBox="1">
            <a:spLocks/>
          </p:cNvSpPr>
          <p:nvPr/>
        </p:nvSpPr>
        <p:spPr>
          <a:xfrm>
            <a:off x="7606330" y="4049949"/>
            <a:ext cx="1586014" cy="13245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95%</a:t>
            </a:r>
          </a:p>
          <a:p>
            <a:r>
              <a:rPr lang="ru-RU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</a:t>
            </a:r>
            <a:r>
              <a:rPr lang="ru-RU" sz="1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ормативный </a:t>
            </a:r>
          </a:p>
          <a:p>
            <a:r>
              <a:rPr lang="ru-RU" sz="1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показатель </a:t>
            </a:r>
          </a:p>
          <a:p>
            <a:r>
              <a:rPr lang="ru-RU" sz="1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доступности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8472264" y="4293096"/>
            <a:ext cx="1008112" cy="0"/>
          </a:xfrm>
          <a:prstGeom prst="line">
            <a:avLst/>
          </a:prstGeom>
          <a:ln w="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05107" y="2340559"/>
            <a:ext cx="9204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200" dirty="0" smtClean="0">
                <a:solidFill>
                  <a:srgbClr val="49BED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Педиатры</a:t>
            </a:r>
            <a:endParaRPr lang="ru-RU" sz="1200" dirty="0">
              <a:solidFill>
                <a:srgbClr val="49BED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48531" y="4433407"/>
            <a:ext cx="1168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200" dirty="0" smtClean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Специалисты</a:t>
            </a:r>
          </a:p>
          <a:p>
            <a:pPr algn="r"/>
            <a:r>
              <a:rPr lang="en-US" sz="1200" dirty="0" smtClean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II </a:t>
            </a:r>
            <a:r>
              <a:rPr lang="ru-RU" sz="1200" dirty="0" smtClean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уровня</a:t>
            </a:r>
            <a:endParaRPr lang="ru-RU" sz="1200" dirty="0">
              <a:solidFill>
                <a:schemeClr val="accent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23823" y="3096496"/>
            <a:ext cx="1168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200" dirty="0" smtClean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Специалисты</a:t>
            </a:r>
          </a:p>
          <a:p>
            <a:pPr algn="r"/>
            <a:r>
              <a:rPr lang="en-US" sz="1200" dirty="0" smtClean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 </a:t>
            </a:r>
            <a:r>
              <a:rPr lang="ru-RU" sz="1200" dirty="0" smtClean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уровня</a:t>
            </a:r>
            <a:endParaRPr lang="ru-RU" sz="1200" dirty="0">
              <a:solidFill>
                <a:schemeClr val="accent6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9959686" y="5024132"/>
            <a:ext cx="1800276" cy="13517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</a:t>
            </a:r>
            <a:r>
              <a:rPr lang="ru-RU" sz="3000" dirty="0" smtClean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8</a:t>
            </a:r>
            <a:r>
              <a:rPr lang="en-US" sz="3000" dirty="0" smtClean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</a:t>
            </a:r>
            <a:r>
              <a:rPr lang="ru-RU" sz="3000" dirty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8</a:t>
            </a:r>
            <a:r>
              <a:rPr lang="en-US" sz="3000" dirty="0" smtClean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%</a:t>
            </a:r>
            <a:endParaRPr lang="ru-RU" sz="3000" dirty="0" smtClean="0">
              <a:solidFill>
                <a:schemeClr val="accent6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средняя доступность специалистов </a:t>
            </a:r>
            <a:endParaRPr lang="en-US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уровня в</a:t>
            </a:r>
            <a:r>
              <a:rPr lang="en-US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201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году</a:t>
            </a:r>
            <a:endParaRPr lang="en-US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9959686" y="3642741"/>
            <a:ext cx="1944216" cy="13517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>
                <a:solidFill>
                  <a:srgbClr val="49BED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</a:t>
            </a:r>
            <a:r>
              <a:rPr lang="ru-RU" sz="3000" dirty="0" smtClean="0">
                <a:solidFill>
                  <a:srgbClr val="49BED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</a:t>
            </a:r>
            <a:r>
              <a:rPr lang="en-US" sz="3000" dirty="0" smtClean="0">
                <a:solidFill>
                  <a:srgbClr val="49BED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</a:t>
            </a:r>
            <a:r>
              <a:rPr lang="ru-RU" sz="3000" dirty="0" smtClean="0">
                <a:solidFill>
                  <a:srgbClr val="49BED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0</a:t>
            </a:r>
            <a:r>
              <a:rPr lang="en-US" sz="3000" dirty="0" smtClean="0">
                <a:solidFill>
                  <a:srgbClr val="49BED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%</a:t>
            </a:r>
            <a:endParaRPr lang="ru-RU" sz="3000" dirty="0" smtClean="0">
              <a:solidFill>
                <a:srgbClr val="49BED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средняя доступность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педиатров</a:t>
            </a:r>
            <a:r>
              <a:rPr lang="en-US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endParaRPr lang="ru-RU" sz="12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</a:t>
            </a:r>
            <a:r>
              <a:rPr lang="en-US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201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году</a:t>
            </a:r>
            <a:endParaRPr lang="en-US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0" name="Заголовок 1"/>
          <p:cNvSpPr txBox="1">
            <a:spLocks/>
          </p:cNvSpPr>
          <p:nvPr/>
        </p:nvSpPr>
        <p:spPr>
          <a:xfrm>
            <a:off x="9959686" y="2291003"/>
            <a:ext cx="1972929" cy="13517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</a:t>
            </a:r>
            <a:r>
              <a:rPr lang="ru-RU" sz="3000" dirty="0" smtClean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</a:t>
            </a:r>
            <a:r>
              <a:rPr lang="en-US" sz="3000" dirty="0" smtClean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</a:t>
            </a:r>
            <a:r>
              <a:rPr lang="ru-RU" sz="3000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8</a:t>
            </a:r>
            <a:r>
              <a:rPr lang="en-US" sz="3000" dirty="0" smtClean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%</a:t>
            </a:r>
            <a:endParaRPr lang="ru-RU" sz="3000" dirty="0" smtClean="0">
              <a:solidFill>
                <a:schemeClr val="accent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средняя доступность специалистов </a:t>
            </a:r>
            <a:endParaRPr lang="en-US" sz="12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II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уровня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</a:t>
            </a:r>
            <a:r>
              <a:rPr lang="en-US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201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9году</a:t>
            </a:r>
            <a:endParaRPr lang="en-US" sz="12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804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60339"/>
            <a:ext cx="12192000" cy="69758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1" t="-111" r="35301" b="111"/>
          <a:stretch/>
        </p:blipFill>
        <p:spPr>
          <a:xfrm>
            <a:off x="-96688" y="-90476"/>
            <a:ext cx="4622708" cy="7005997"/>
          </a:xfrm>
          <a:prstGeom prst="rect">
            <a:avLst/>
          </a:prstGeom>
        </p:spPr>
      </p:pic>
      <p:sp>
        <p:nvSpPr>
          <p:cNvPr id="19" name="Скругленный прямоугольник 18"/>
          <p:cNvSpPr/>
          <p:nvPr/>
        </p:nvSpPr>
        <p:spPr>
          <a:xfrm>
            <a:off x="4799856" y="1066698"/>
            <a:ext cx="6840112" cy="5506422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Заголовок 1"/>
          <p:cNvSpPr>
            <a:spLocks noGrp="1"/>
          </p:cNvSpPr>
          <p:nvPr>
            <p:ph type="title"/>
          </p:nvPr>
        </p:nvSpPr>
        <p:spPr>
          <a:xfrm>
            <a:off x="4655839" y="549275"/>
            <a:ext cx="6840835" cy="541655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Посещения поликлиники в 2019году 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4655839" y="549275"/>
            <a:ext cx="6840836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Диаграмма 25"/>
          <p:cNvGraphicFramePr/>
          <p:nvPr>
            <p:extLst>
              <p:ext uri="{D42A27DB-BD31-4B8C-83A1-F6EECF244321}">
                <p14:modId xmlns:p14="http://schemas.microsoft.com/office/powerpoint/2010/main" val="3179516167"/>
              </p:ext>
            </p:extLst>
          </p:nvPr>
        </p:nvGraphicFramePr>
        <p:xfrm>
          <a:off x="6453097" y="1129213"/>
          <a:ext cx="4749668" cy="1372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7" name="Заголовок 1"/>
          <p:cNvSpPr txBox="1">
            <a:spLocks/>
          </p:cNvSpPr>
          <p:nvPr/>
        </p:nvSpPr>
        <p:spPr>
          <a:xfrm>
            <a:off x="4705714" y="1484784"/>
            <a:ext cx="1800276" cy="997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5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666178</a:t>
            </a:r>
            <a:endParaRPr lang="en-US" sz="35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посещений в 2019 году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>
            <a:off x="6600056" y="1983575"/>
            <a:ext cx="742138" cy="0"/>
          </a:xfrm>
          <a:prstGeom prst="straightConnector1">
            <a:avLst/>
          </a:prstGeom>
          <a:ln w="28575" cap="rnd" cmpd="sng">
            <a:solidFill>
              <a:srgbClr val="9FC63B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Скругленный прямоугольник 28"/>
          <p:cNvSpPr/>
          <p:nvPr/>
        </p:nvSpPr>
        <p:spPr>
          <a:xfrm>
            <a:off x="4799856" y="2636912"/>
            <a:ext cx="3168352" cy="3620809"/>
          </a:xfrm>
          <a:prstGeom prst="roundRect">
            <a:avLst>
              <a:gd name="adj" fmla="val 449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8147903" y="2636912"/>
            <a:ext cx="3168352" cy="3620809"/>
          </a:xfrm>
          <a:prstGeom prst="roundRect">
            <a:avLst>
              <a:gd name="adj" fmla="val 449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Заголовок 1"/>
          <p:cNvSpPr txBox="1">
            <a:spLocks/>
          </p:cNvSpPr>
          <p:nvPr/>
        </p:nvSpPr>
        <p:spPr>
          <a:xfrm>
            <a:off x="4871864" y="2708920"/>
            <a:ext cx="2952328" cy="3354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Профилактические приемы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0" name="Заголовок 1"/>
          <p:cNvSpPr txBox="1">
            <a:spLocks/>
          </p:cNvSpPr>
          <p:nvPr/>
        </p:nvSpPr>
        <p:spPr>
          <a:xfrm>
            <a:off x="8255915" y="2708920"/>
            <a:ext cx="2952328" cy="3354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Приемы по заболеванию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aphicFrame>
        <p:nvGraphicFramePr>
          <p:cNvPr id="41" name="Диаграмма 40"/>
          <p:cNvGraphicFramePr/>
          <p:nvPr>
            <p:extLst>
              <p:ext uri="{D42A27DB-BD31-4B8C-83A1-F6EECF244321}">
                <p14:modId xmlns:p14="http://schemas.microsoft.com/office/powerpoint/2010/main" val="3929790232"/>
              </p:ext>
            </p:extLst>
          </p:nvPr>
        </p:nvGraphicFramePr>
        <p:xfrm>
          <a:off x="4792731" y="2886884"/>
          <a:ext cx="3159536" cy="3580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2" name="Диаграмма 41"/>
          <p:cNvGraphicFramePr/>
          <p:nvPr>
            <p:extLst>
              <p:ext uri="{D42A27DB-BD31-4B8C-83A1-F6EECF244321}">
                <p14:modId xmlns:p14="http://schemas.microsoft.com/office/powerpoint/2010/main" val="3446691812"/>
              </p:ext>
            </p:extLst>
          </p:nvPr>
        </p:nvGraphicFramePr>
        <p:xfrm>
          <a:off x="8152311" y="2954621"/>
          <a:ext cx="3159536" cy="2785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109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695325" y="549275"/>
            <a:ext cx="4824611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Заголовок 1"/>
          <p:cNvSpPr>
            <a:spLocks noGrp="1"/>
          </p:cNvSpPr>
          <p:nvPr>
            <p:ph type="title"/>
          </p:nvPr>
        </p:nvSpPr>
        <p:spPr>
          <a:xfrm>
            <a:off x="695250" y="549275"/>
            <a:ext cx="4752678" cy="541655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Дети-сироты, опекаемые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1378747"/>
            <a:ext cx="700850" cy="7008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682" y="1417540"/>
            <a:ext cx="662057" cy="66205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0" r="8632"/>
          <a:stretch/>
        </p:blipFill>
        <p:spPr>
          <a:xfrm>
            <a:off x="6229273" y="-90476"/>
            <a:ext cx="5976815" cy="6975860"/>
          </a:xfrm>
          <a:prstGeom prst="rect">
            <a:avLst/>
          </a:prstGeom>
        </p:spPr>
      </p:pic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3236666333"/>
              </p:ext>
            </p:extLst>
          </p:nvPr>
        </p:nvGraphicFramePr>
        <p:xfrm>
          <a:off x="695250" y="1916832"/>
          <a:ext cx="4928096" cy="43879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767408" y="3973770"/>
            <a:ext cx="3846753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Включено в план проведения диспансеризации </a:t>
            </a:r>
            <a:endParaRPr lang="en-US" sz="12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1755" marR="71755">
              <a:spcAft>
                <a:spcPts val="0"/>
              </a:spcAft>
            </a:pP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текущий год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учетом возрастной категории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809087" y="2492822"/>
            <a:ext cx="4494825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Прошли </a:t>
            </a:r>
            <a:endParaRPr lang="en-US" sz="12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1755" marR="71755">
              <a:spcAft>
                <a:spcPts val="0"/>
              </a:spcAft>
            </a:pP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диспансеризацию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839416" y="2874358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381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чел., из них: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839416" y="4363427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351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, из них: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5</a:t>
            </a:fld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81162" y="5513715"/>
            <a:ext cx="4494825" cy="115416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Итоги диспансеризации: </a:t>
            </a:r>
          </a:p>
          <a:p>
            <a:pPr marL="71755" marR="71755">
              <a:spcAft>
                <a:spcPts val="0"/>
              </a:spcAft>
            </a:pPr>
            <a:r>
              <a:rPr lang="ru-RU" sz="11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 </a:t>
            </a:r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группа здоровья </a:t>
            </a:r>
            <a:r>
              <a:rPr lang="ru-RU" sz="11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– 10,4%</a:t>
            </a:r>
            <a:endParaRPr lang="ru-RU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1755" marR="71755">
              <a:spcAft>
                <a:spcPts val="0"/>
              </a:spcAft>
            </a:pPr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II группа здоровья </a:t>
            </a:r>
            <a:r>
              <a:rPr lang="ru-RU" sz="11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– 44,8</a:t>
            </a:r>
            <a:endParaRPr lang="ru-RU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1755" marR="71755">
              <a:spcAft>
                <a:spcPts val="0"/>
              </a:spcAft>
            </a:pPr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III группа здоровья </a:t>
            </a:r>
            <a:r>
              <a:rPr lang="ru-RU" sz="11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– 10,7%</a:t>
            </a:r>
            <a:endParaRPr lang="ru-RU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1755" marR="71755">
              <a:spcAft>
                <a:spcPts val="0"/>
              </a:spcAft>
            </a:pPr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IV группа здоровья </a:t>
            </a:r>
            <a:r>
              <a:rPr lang="ru-RU" sz="11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– 0%</a:t>
            </a:r>
            <a:endParaRPr lang="ru-RU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1755" marR="71755">
              <a:spcAft>
                <a:spcPts val="0"/>
              </a:spcAft>
            </a:pPr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 группа здоровья </a:t>
            </a:r>
            <a:r>
              <a:rPr lang="ru-RU" sz="11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– 34,1%</a:t>
            </a:r>
            <a:endParaRPr lang="en-US" sz="11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44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sp>
        <p:nvSpPr>
          <p:cNvPr id="35" name="Скругленный прямоугольник 34"/>
          <p:cNvSpPr/>
          <p:nvPr/>
        </p:nvSpPr>
        <p:spPr>
          <a:xfrm>
            <a:off x="695326" y="1772816"/>
            <a:ext cx="10729266" cy="3384376"/>
          </a:xfrm>
          <a:prstGeom prst="roundRect">
            <a:avLst>
              <a:gd name="adj" fmla="val 414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623392" y="2497315"/>
            <a:ext cx="10945216" cy="30335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Заголовок 1"/>
          <p:cNvSpPr txBox="1">
            <a:spLocks/>
          </p:cNvSpPr>
          <p:nvPr/>
        </p:nvSpPr>
        <p:spPr>
          <a:xfrm>
            <a:off x="767333" y="2747904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41</a:t>
            </a:r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508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чел.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1793859" y="2492896"/>
            <a:ext cx="86225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 algn="ctr">
              <a:spcAft>
                <a:spcPts val="0"/>
              </a:spcAft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Прохождение несовершеннолетними медицинских осмотров </a:t>
            </a:r>
          </a:p>
        </p:txBody>
      </p:sp>
      <p:sp>
        <p:nvSpPr>
          <p:cNvPr id="52" name="Заголовок 1"/>
          <p:cNvSpPr txBox="1">
            <a:spLocks/>
          </p:cNvSpPr>
          <p:nvPr/>
        </p:nvSpPr>
        <p:spPr>
          <a:xfrm>
            <a:off x="4583832" y="2747904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415</a:t>
            </a:r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08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чел.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4" name="Заголовок 1"/>
          <p:cNvSpPr txBox="1">
            <a:spLocks/>
          </p:cNvSpPr>
          <p:nvPr/>
        </p:nvSpPr>
        <p:spPr>
          <a:xfrm>
            <a:off x="8328322" y="2747904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100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%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8" name="Заголовок 1"/>
          <p:cNvSpPr txBox="1">
            <a:spLocks/>
          </p:cNvSpPr>
          <p:nvPr/>
        </p:nvSpPr>
        <p:spPr>
          <a:xfrm>
            <a:off x="767333" y="4249027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415</a:t>
            </a:r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08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чел.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0" name="Заголовок 1"/>
          <p:cNvSpPr txBox="1">
            <a:spLocks/>
          </p:cNvSpPr>
          <p:nvPr/>
        </p:nvSpPr>
        <p:spPr>
          <a:xfrm>
            <a:off x="4583832" y="4249027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415</a:t>
            </a:r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08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чел.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3" name="Заголовок 1"/>
          <p:cNvSpPr txBox="1">
            <a:spLocks/>
          </p:cNvSpPr>
          <p:nvPr/>
        </p:nvSpPr>
        <p:spPr>
          <a:xfrm>
            <a:off x="8328397" y="4249027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100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%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623392" y="3933056"/>
            <a:ext cx="10945216" cy="30335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551309" y="3936922"/>
            <a:ext cx="110892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 algn="ctr">
              <a:spcAft>
                <a:spcPts val="0"/>
              </a:spcAft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Итоги профилактических осмотров по группам здоровья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1793934" y="1526729"/>
            <a:ext cx="21418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План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565698" y="1526729"/>
            <a:ext cx="21418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Факт выполнения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9336138" y="1526729"/>
            <a:ext cx="21418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Доля выполнения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7" name="Заголовок 1"/>
          <p:cNvSpPr>
            <a:spLocks noGrp="1"/>
          </p:cNvSpPr>
          <p:nvPr>
            <p:ph type="title"/>
          </p:nvPr>
        </p:nvSpPr>
        <p:spPr>
          <a:xfrm>
            <a:off x="695250" y="549275"/>
            <a:ext cx="10801350" cy="541655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Профилактические осмотры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8472042" y="1268760"/>
            <a:ext cx="864096" cy="864096"/>
          </a:xfrm>
          <a:prstGeom prst="ellipse">
            <a:avLst/>
          </a:prstGeom>
          <a:solidFill>
            <a:srgbClr val="9FC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878669" y="1268026"/>
            <a:ext cx="1005113" cy="1005113"/>
          </a:xfrm>
          <a:prstGeom prst="ellipse">
            <a:avLst/>
          </a:prstGeom>
          <a:solidFill>
            <a:srgbClr val="9FC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34" y="1452275"/>
            <a:ext cx="623076" cy="623076"/>
          </a:xfrm>
          <a:prstGeom prst="rect">
            <a:avLst/>
          </a:prstGeom>
        </p:spPr>
      </p:pic>
      <p:sp>
        <p:nvSpPr>
          <p:cNvPr id="33" name="Овал 32"/>
          <p:cNvSpPr/>
          <p:nvPr/>
        </p:nvSpPr>
        <p:spPr>
          <a:xfrm>
            <a:off x="4655840" y="1268026"/>
            <a:ext cx="1005113" cy="1005113"/>
          </a:xfrm>
          <a:prstGeom prst="ellipse">
            <a:avLst/>
          </a:prstGeom>
          <a:solidFill>
            <a:srgbClr val="9FC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315" y="1509144"/>
            <a:ext cx="587901" cy="587901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576" y="1450890"/>
            <a:ext cx="512954" cy="512954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6</a:t>
            </a:fld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681162" y="5513715"/>
            <a:ext cx="7790880" cy="115416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Итоги профилактических осмотров несовершеннолетних: </a:t>
            </a:r>
            <a:endParaRPr lang="ru-RU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1755" marR="71755">
              <a:spcAft>
                <a:spcPts val="0"/>
              </a:spcAft>
            </a:pPr>
            <a:r>
              <a:rPr lang="ru-RU" sz="11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 </a:t>
            </a:r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группа здоровья </a:t>
            </a:r>
            <a:r>
              <a:rPr lang="ru-RU" sz="11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– 30</a:t>
            </a:r>
            <a:r>
              <a:rPr lang="en-US" sz="11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</a:t>
            </a:r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</a:t>
            </a:r>
            <a:r>
              <a:rPr lang="ru-RU" sz="11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%</a:t>
            </a:r>
            <a:endParaRPr lang="ru-RU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1755" marR="71755">
              <a:spcAft>
                <a:spcPts val="0"/>
              </a:spcAft>
            </a:pPr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II группа здоровья </a:t>
            </a:r>
            <a:r>
              <a:rPr lang="ru-RU" sz="11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– 59</a:t>
            </a:r>
            <a:r>
              <a:rPr lang="en-US" sz="11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,9</a:t>
            </a:r>
            <a:r>
              <a:rPr lang="ru-RU" sz="11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%</a:t>
            </a:r>
            <a:endParaRPr lang="ru-RU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1755" marR="71755">
              <a:spcAft>
                <a:spcPts val="0"/>
              </a:spcAft>
            </a:pPr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III группа здоровья </a:t>
            </a:r>
            <a:r>
              <a:rPr lang="ru-RU" sz="11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– 7.9%</a:t>
            </a:r>
            <a:endParaRPr lang="ru-RU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1755" marR="71755">
              <a:spcAft>
                <a:spcPts val="0"/>
              </a:spcAft>
            </a:pPr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IV группа здоровья </a:t>
            </a:r>
            <a:r>
              <a:rPr lang="ru-RU" sz="11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– </a:t>
            </a:r>
            <a:r>
              <a:rPr lang="en-US" sz="11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0,</a:t>
            </a:r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</a:t>
            </a:r>
            <a:r>
              <a:rPr lang="ru-RU" sz="11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%</a:t>
            </a:r>
            <a:endParaRPr lang="ru-RU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1755" marR="71755">
              <a:spcAft>
                <a:spcPts val="0"/>
              </a:spcAft>
            </a:pPr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 группа здоровья </a:t>
            </a:r>
            <a:r>
              <a:rPr lang="ru-RU" sz="11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– 1</a:t>
            </a:r>
            <a:r>
              <a:rPr lang="en-US" sz="11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</a:t>
            </a:r>
            <a:r>
              <a:rPr lang="ru-RU" sz="11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7%</a:t>
            </a:r>
            <a:endParaRPr lang="en-US" sz="11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42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695326" y="1772816"/>
            <a:ext cx="5234600" cy="4645932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6960096" y="1795811"/>
            <a:ext cx="4297485" cy="4297485"/>
          </a:xfrm>
          <a:prstGeom prst="ellipse">
            <a:avLst/>
          </a:prstGeom>
          <a:solidFill>
            <a:srgbClr val="9FC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5929926" y="4005064"/>
            <a:ext cx="814146" cy="0"/>
          </a:xfrm>
          <a:prstGeom prst="straightConnector1">
            <a:avLst/>
          </a:prstGeom>
          <a:ln w="28575" cap="rnd" cmpd="sng">
            <a:solidFill>
              <a:srgbClr val="9FC63B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5895287" y="1772816"/>
            <a:ext cx="5576" cy="4392488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61298" y="1857224"/>
            <a:ext cx="51846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против гепатита В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– 102,3%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против гепатита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 - 95,8%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Ревакцинация против гепатита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 – 94,6%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против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кори – 114,1%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Ревакцинация против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кори – 116,0%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против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краснухи – 107,8%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Ревакцинация против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краснухи – 108,8%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против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дифтерии – 102,2%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Ревакцинация против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дифтерии – 95,0%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против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паротита – 111,2%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против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столбняка – 102,2%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против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коклюша- 104,0%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695324" y="549275"/>
            <a:ext cx="11161315" cy="1007517"/>
          </a:xfrm>
        </p:spPr>
        <p:txBody>
          <a:bodyPr anchor="t"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Прививочная работа: гепатит, корь, краснуха, </a:t>
            </a:r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дифтерия, паротит, столбняк, коклюш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608168" y="5015498"/>
            <a:ext cx="302433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0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101,5%</a:t>
            </a:r>
            <a:endParaRPr lang="ru-RU" sz="5000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306054" y="4305097"/>
            <a:ext cx="36724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Все планы по вакцинации </a:t>
            </a:r>
            <a:br>
              <a:rPr lang="ru-RU" sz="16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 2019 год выполнены на</a:t>
            </a:r>
            <a:endParaRPr lang="ru-RU" sz="16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718" y="2348880"/>
            <a:ext cx="1988722" cy="1988722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82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sp>
        <p:nvSpPr>
          <p:cNvPr id="41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10515600" cy="541655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Показатели</a:t>
            </a:r>
            <a:r>
              <a:rPr lang="en-US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заболеваемости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Скругленный прямоугольник 42"/>
          <p:cNvSpPr/>
          <p:nvPr/>
        </p:nvSpPr>
        <p:spPr>
          <a:xfrm>
            <a:off x="695325" y="1124744"/>
            <a:ext cx="10801350" cy="5184576"/>
          </a:xfrm>
          <a:prstGeom prst="roundRect">
            <a:avLst>
              <a:gd name="adj" fmla="val 1954"/>
            </a:avLst>
          </a:prstGeom>
          <a:solidFill>
            <a:srgbClr val="E4EF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2495599" y="1739597"/>
            <a:ext cx="1599621" cy="4137676"/>
          </a:xfrm>
          <a:prstGeom prst="roundRect">
            <a:avLst>
              <a:gd name="adj" fmla="val 4497"/>
            </a:avLst>
          </a:prstGeom>
          <a:solidFill>
            <a:srgbClr val="ECF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4295800" y="1739597"/>
            <a:ext cx="1584176" cy="4137676"/>
          </a:xfrm>
          <a:prstGeom prst="roundRect">
            <a:avLst>
              <a:gd name="adj" fmla="val 4497"/>
            </a:avLst>
          </a:prstGeom>
          <a:solidFill>
            <a:srgbClr val="ECF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6096000" y="1739597"/>
            <a:ext cx="1584176" cy="4137676"/>
          </a:xfrm>
          <a:prstGeom prst="roundRect">
            <a:avLst>
              <a:gd name="adj" fmla="val 4497"/>
            </a:avLst>
          </a:prstGeom>
          <a:solidFill>
            <a:srgbClr val="ECF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7896200" y="1739597"/>
            <a:ext cx="1584176" cy="4137676"/>
          </a:xfrm>
          <a:prstGeom prst="roundRect">
            <a:avLst>
              <a:gd name="adj" fmla="val 4497"/>
            </a:avLst>
          </a:prstGeom>
          <a:solidFill>
            <a:srgbClr val="ECF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9696400" y="1739597"/>
            <a:ext cx="1584176" cy="4137676"/>
          </a:xfrm>
          <a:prstGeom prst="roundRect">
            <a:avLst>
              <a:gd name="adj" fmla="val 4497"/>
            </a:avLst>
          </a:prstGeom>
          <a:solidFill>
            <a:srgbClr val="ECF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Заголовок 1"/>
          <p:cNvSpPr txBox="1">
            <a:spLocks/>
          </p:cNvSpPr>
          <p:nvPr/>
        </p:nvSpPr>
        <p:spPr>
          <a:xfrm>
            <a:off x="2495600" y="2251917"/>
            <a:ext cx="1584176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Болезни 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системы кровообращения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1" name="Заголовок 1"/>
          <p:cNvSpPr txBox="1">
            <a:spLocks/>
          </p:cNvSpPr>
          <p:nvPr/>
        </p:nvSpPr>
        <p:spPr>
          <a:xfrm>
            <a:off x="4295800" y="2246867"/>
            <a:ext cx="1440160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Болезни органов дыхания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2" name="Заголовок 1"/>
          <p:cNvSpPr txBox="1">
            <a:spLocks/>
          </p:cNvSpPr>
          <p:nvPr/>
        </p:nvSpPr>
        <p:spPr>
          <a:xfrm>
            <a:off x="6096000" y="2246867"/>
            <a:ext cx="1440160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Болезни органов пищеварения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3" name="Заголовок 1"/>
          <p:cNvSpPr txBox="1">
            <a:spLocks/>
          </p:cNvSpPr>
          <p:nvPr/>
        </p:nvSpPr>
        <p:spPr>
          <a:xfrm>
            <a:off x="7896200" y="2239882"/>
            <a:ext cx="1440160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Болезни костно-мышечной системы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4" name="Заголовок 1"/>
          <p:cNvSpPr txBox="1">
            <a:spLocks/>
          </p:cNvSpPr>
          <p:nvPr/>
        </p:nvSpPr>
        <p:spPr>
          <a:xfrm>
            <a:off x="9696400" y="2239882"/>
            <a:ext cx="1440160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Болезни мочеполовой системы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2" name="Овал 91"/>
          <p:cNvSpPr/>
          <p:nvPr/>
        </p:nvSpPr>
        <p:spPr>
          <a:xfrm>
            <a:off x="2618135" y="129680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3" name="Рисунок 9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580" y="1443738"/>
            <a:ext cx="582686" cy="582686"/>
          </a:xfrm>
          <a:prstGeom prst="rect">
            <a:avLst/>
          </a:prstGeom>
        </p:spPr>
      </p:pic>
      <p:sp>
        <p:nvSpPr>
          <p:cNvPr id="94" name="Овал 93"/>
          <p:cNvSpPr/>
          <p:nvPr/>
        </p:nvSpPr>
        <p:spPr>
          <a:xfrm>
            <a:off x="4418335" y="129680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Овал 94"/>
          <p:cNvSpPr/>
          <p:nvPr/>
        </p:nvSpPr>
        <p:spPr>
          <a:xfrm>
            <a:off x="6218535" y="129680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Овал 95"/>
          <p:cNvSpPr/>
          <p:nvPr/>
        </p:nvSpPr>
        <p:spPr>
          <a:xfrm>
            <a:off x="8018735" y="129680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Овал 96"/>
          <p:cNvSpPr/>
          <p:nvPr/>
        </p:nvSpPr>
        <p:spPr>
          <a:xfrm>
            <a:off x="9818935" y="129680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8" name="Рисунок 9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840" y="1460046"/>
            <a:ext cx="491474" cy="491474"/>
          </a:xfrm>
          <a:prstGeom prst="rect">
            <a:avLst/>
          </a:prstGeom>
        </p:spPr>
      </p:pic>
      <p:pic>
        <p:nvPicPr>
          <p:cNvPr id="99" name="Рисунок 9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666" y="1443317"/>
            <a:ext cx="562430" cy="562430"/>
          </a:xfrm>
          <a:prstGeom prst="rect">
            <a:avLst/>
          </a:prstGeom>
        </p:spPr>
      </p:pic>
      <p:pic>
        <p:nvPicPr>
          <p:cNvPr id="100" name="Рисунок 9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232" y="1485694"/>
            <a:ext cx="537834" cy="537834"/>
          </a:xfrm>
          <a:prstGeom prst="rect">
            <a:avLst/>
          </a:prstGeom>
        </p:spPr>
      </p:pic>
      <p:pic>
        <p:nvPicPr>
          <p:cNvPr id="101" name="Рисунок 10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432" y="1466646"/>
            <a:ext cx="568491" cy="568491"/>
          </a:xfrm>
          <a:prstGeom prst="rect">
            <a:avLst/>
          </a:prstGeom>
        </p:spPr>
      </p:pic>
      <p:pic>
        <p:nvPicPr>
          <p:cNvPr id="102" name="Рисунок 10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5" y="4221040"/>
            <a:ext cx="1339279" cy="1339279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8</a:t>
            </a:fld>
            <a:endParaRPr lang="ru-RU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123247244"/>
              </p:ext>
            </p:extLst>
          </p:nvPr>
        </p:nvGraphicFramePr>
        <p:xfrm>
          <a:off x="2246812" y="2996221"/>
          <a:ext cx="9282551" cy="3313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416644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Рисунок 6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sp>
        <p:nvSpPr>
          <p:cNvPr id="32" name="Заголовок 1"/>
          <p:cNvSpPr>
            <a:spLocks noGrp="1"/>
          </p:cNvSpPr>
          <p:nvPr>
            <p:ph type="title"/>
          </p:nvPr>
        </p:nvSpPr>
        <p:spPr>
          <a:xfrm>
            <a:off x="695325" y="549276"/>
            <a:ext cx="10729267" cy="825028"/>
          </a:xfrm>
        </p:spPr>
        <p:txBody>
          <a:bodyPr anchor="t"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Повышение комфорта пребывания в поликлинике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695400" y="1317752"/>
            <a:ext cx="108811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 целью исключения неудобств для пациентов:</a:t>
            </a:r>
            <a:endParaRPr lang="ru-RU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015976" y="1796827"/>
            <a:ext cx="44550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Нахождения больных в одной зоне со здоровыми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6" name="Шеврон 35"/>
          <p:cNvSpPr/>
          <p:nvPr/>
        </p:nvSpPr>
        <p:spPr>
          <a:xfrm>
            <a:off x="775272" y="1826491"/>
            <a:ext cx="216024" cy="252027"/>
          </a:xfrm>
          <a:prstGeom prst="chevron">
            <a:avLst/>
          </a:prstGeom>
          <a:solidFill>
            <a:srgbClr val="9FC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013935" y="2214347"/>
            <a:ext cx="37914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Нехватки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посадочных мест для 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ожидания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8" name="Шеврон 37"/>
          <p:cNvSpPr/>
          <p:nvPr/>
        </p:nvSpPr>
        <p:spPr>
          <a:xfrm>
            <a:off x="775272" y="2242221"/>
            <a:ext cx="216024" cy="252027"/>
          </a:xfrm>
          <a:prstGeom prst="chevron">
            <a:avLst/>
          </a:prstGeom>
          <a:solidFill>
            <a:srgbClr val="9FC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015976" y="2654773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Отсутствия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информации о движении очереди на 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прием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0" name="Шеврон 39"/>
          <p:cNvSpPr/>
          <p:nvPr/>
        </p:nvSpPr>
        <p:spPr>
          <a:xfrm>
            <a:off x="775272" y="2676503"/>
            <a:ext cx="216024" cy="252027"/>
          </a:xfrm>
          <a:prstGeom prst="chevron">
            <a:avLst/>
          </a:prstGeom>
          <a:solidFill>
            <a:srgbClr val="9FC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005515" y="3088284"/>
            <a:ext cx="105710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Отсутствия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контроля за состоянием здоровья пациентов, находящихся в очереди, со стороны медицинского персонала</a:t>
            </a:r>
          </a:p>
        </p:txBody>
      </p:sp>
      <p:sp>
        <p:nvSpPr>
          <p:cNvPr id="42" name="Шеврон 41"/>
          <p:cNvSpPr/>
          <p:nvPr/>
        </p:nvSpPr>
        <p:spPr>
          <a:xfrm>
            <a:off x="775272" y="3106075"/>
            <a:ext cx="216024" cy="252027"/>
          </a:xfrm>
          <a:prstGeom prst="chevron">
            <a:avLst/>
          </a:prstGeom>
          <a:solidFill>
            <a:srgbClr val="9FC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559499" y="5856727"/>
            <a:ext cx="38164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Создание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достаточного количества посадочных мест для ожидания 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приема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" y="5805264"/>
            <a:ext cx="741345" cy="741345"/>
          </a:xfrm>
          <a:prstGeom prst="rect">
            <a:avLst/>
          </a:prstGeom>
        </p:spPr>
      </p:pic>
      <p:sp>
        <p:nvSpPr>
          <p:cNvPr id="45" name="Прямоугольник 44"/>
          <p:cNvSpPr/>
          <p:nvPr/>
        </p:nvSpPr>
        <p:spPr>
          <a:xfrm>
            <a:off x="1559499" y="4975469"/>
            <a:ext cx="38164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Разделение потоков здоровых </a:t>
            </a:r>
            <a:endParaRPr lang="en-US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 болеющих пациентов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" y="4931545"/>
            <a:ext cx="669335" cy="669335"/>
          </a:xfrm>
          <a:prstGeom prst="rect">
            <a:avLst/>
          </a:prstGeom>
        </p:spPr>
      </p:pic>
      <p:sp>
        <p:nvSpPr>
          <p:cNvPr id="47" name="Прямоугольник 46"/>
          <p:cNvSpPr/>
          <p:nvPr/>
        </p:nvSpPr>
        <p:spPr>
          <a:xfrm>
            <a:off x="6690074" y="5856727"/>
            <a:ext cx="50405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Визуальный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контроль пациентов, </a:t>
            </a:r>
            <a:endParaRPr lang="en-US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находящихся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очереди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07968" y="5661248"/>
            <a:ext cx="720080" cy="720080"/>
          </a:xfrm>
          <a:prstGeom prst="rect">
            <a:avLst/>
          </a:prstGeom>
        </p:spPr>
      </p:pic>
      <p:sp>
        <p:nvSpPr>
          <p:cNvPr id="64" name="Прямоугольник 63"/>
          <p:cNvSpPr/>
          <p:nvPr/>
        </p:nvSpPr>
        <p:spPr>
          <a:xfrm>
            <a:off x="6690075" y="4975469"/>
            <a:ext cx="5040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Информирование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пациентов о движении «живой» очереди через информационное 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табло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65" name="Рисунок 6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903" y="4931545"/>
            <a:ext cx="702145" cy="700774"/>
          </a:xfrm>
          <a:prstGeom prst="rect">
            <a:avLst/>
          </a:prstGeom>
        </p:spPr>
      </p:pic>
      <p:sp>
        <p:nvSpPr>
          <p:cNvPr id="66" name="Прямоугольник 65"/>
          <p:cNvSpPr/>
          <p:nvPr/>
        </p:nvSpPr>
        <p:spPr>
          <a:xfrm>
            <a:off x="688534" y="4461771"/>
            <a:ext cx="108811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Положительный эффект от организации зон комфортного ожидания: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706604" y="3919536"/>
            <a:ext cx="105710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Организованы зоны комфортного ожидания приема дежурного врача</a:t>
            </a:r>
            <a:endParaRPr lang="ru-RU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08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92D050"/>
      </a:accent5>
      <a:accent6>
        <a:srgbClr val="70AD47"/>
      </a:accent6>
      <a:hlink>
        <a:srgbClr val="92D050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1658</TotalTime>
  <Words>779</Words>
  <Application>Microsoft Office PowerPoint</Application>
  <PresentationFormat>Произвольный</PresentationFormat>
  <Paragraphs>230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Годовой отчет 2019г </vt:lpstr>
      <vt:lpstr>Основные показатели работы</vt:lpstr>
      <vt:lpstr>Презентация PowerPoint</vt:lpstr>
      <vt:lpstr>Посещения поликлиники в 2019году </vt:lpstr>
      <vt:lpstr>Дети-сироты, опекаемые</vt:lpstr>
      <vt:lpstr>Профилактические осмотры</vt:lpstr>
      <vt:lpstr>Прививочная работа: гепатит, корь, краснуха, дифтерия, паротит, столбняк, коклюш</vt:lpstr>
      <vt:lpstr>Показатели заболеваемости</vt:lpstr>
      <vt:lpstr>Повышение комфорта пребывания в поликлинике</vt:lpstr>
      <vt:lpstr>Работа по рассмотрению жалоб и обращений граждан</vt:lpstr>
      <vt:lpstr>Оборудование поликлиники тяжелое</vt:lpstr>
      <vt:lpstr>Медицинские организации оказывают помощь по различным профилям</vt:lpstr>
      <vt:lpstr>Кадры 2019 года</vt:lpstr>
      <vt:lpstr>Участие в массовых акциях</vt:lpstr>
      <vt:lpstr>Мероприятия в поликлиниках, реализованные в 2019 году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Годовой отчет</dc:title>
  <dc:creator>Тихонов Евгений Юрьевич</dc:creator>
  <cp:lastModifiedBy>User</cp:lastModifiedBy>
  <cp:revision>254</cp:revision>
  <cp:lastPrinted>2020-02-06T10:22:52Z</cp:lastPrinted>
  <dcterms:created xsi:type="dcterms:W3CDTF">2019-02-11T07:19:05Z</dcterms:created>
  <dcterms:modified xsi:type="dcterms:W3CDTF">2020-02-06T11:03:29Z</dcterms:modified>
</cp:coreProperties>
</file>