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465" r:id="rId2"/>
    <p:sldId id="463" r:id="rId3"/>
    <p:sldId id="464" r:id="rId4"/>
    <p:sldId id="466" r:id="rId5"/>
    <p:sldId id="492" r:id="rId6"/>
    <p:sldId id="493" r:id="rId7"/>
    <p:sldId id="471" r:id="rId8"/>
    <p:sldId id="494" r:id="rId9"/>
    <p:sldId id="472" r:id="rId10"/>
    <p:sldId id="473" r:id="rId11"/>
    <p:sldId id="474" r:id="rId12"/>
    <p:sldId id="475" r:id="rId13"/>
    <p:sldId id="430" r:id="rId14"/>
    <p:sldId id="476" r:id="rId15"/>
    <p:sldId id="481" r:id="rId16"/>
    <p:sldId id="498" r:id="rId17"/>
    <p:sldId id="495" r:id="rId18"/>
    <p:sldId id="496" r:id="rId19"/>
    <p:sldId id="497" r:id="rId20"/>
    <p:sldId id="477" r:id="rId21"/>
    <p:sldId id="478" r:id="rId22"/>
    <p:sldId id="490" r:id="rId23"/>
    <p:sldId id="482" r:id="rId24"/>
    <p:sldId id="480" r:id="rId25"/>
    <p:sldId id="489" r:id="rId26"/>
    <p:sldId id="445" r:id="rId27"/>
    <p:sldId id="434" r:id="rId28"/>
    <p:sldId id="427" r:id="rId29"/>
    <p:sldId id="453" r:id="rId30"/>
    <p:sldId id="500" r:id="rId31"/>
    <p:sldId id="503" r:id="rId32"/>
    <p:sldId id="501" r:id="rId33"/>
    <p:sldId id="50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460730C-5408-4FAD-8AD6-9E16BF43A4CA}">
          <p14:sldIdLst>
            <p14:sldId id="465"/>
            <p14:sldId id="463"/>
            <p14:sldId id="464"/>
            <p14:sldId id="466"/>
            <p14:sldId id="492"/>
            <p14:sldId id="493"/>
            <p14:sldId id="471"/>
            <p14:sldId id="494"/>
            <p14:sldId id="472"/>
            <p14:sldId id="473"/>
            <p14:sldId id="474"/>
            <p14:sldId id="475"/>
            <p14:sldId id="430"/>
            <p14:sldId id="476"/>
            <p14:sldId id="481"/>
            <p14:sldId id="498"/>
            <p14:sldId id="495"/>
            <p14:sldId id="496"/>
            <p14:sldId id="497"/>
            <p14:sldId id="477"/>
            <p14:sldId id="478"/>
            <p14:sldId id="490"/>
            <p14:sldId id="482"/>
            <p14:sldId id="480"/>
            <p14:sldId id="489"/>
            <p14:sldId id="445"/>
            <p14:sldId id="434"/>
            <p14:sldId id="427"/>
            <p14:sldId id="453"/>
            <p14:sldId id="500"/>
            <p14:sldId id="503"/>
            <p14:sldId id="501"/>
            <p14:sldId id="5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CDA"/>
    <a:srgbClr val="FF9933"/>
    <a:srgbClr val="635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7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ysClr val="windowText" lastClr="000000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Лист1!$J$50:$J$52</c:f>
              <c:strCache>
                <c:ptCount val="3"/>
                <c:pt idx="0">
                  <c:v>Базовый</c:v>
                </c:pt>
                <c:pt idx="1">
                  <c:v>Высокий</c:v>
                </c:pt>
                <c:pt idx="2">
                  <c:v>Экспертный</c:v>
                </c:pt>
              </c:strCache>
            </c:strRef>
          </c:cat>
          <c:val>
            <c:numRef>
              <c:f>Лист1!$K$50:$K$52</c:f>
              <c:numCache>
                <c:formatCode>General</c:formatCode>
                <c:ptCount val="3"/>
                <c:pt idx="0">
                  <c:v>11</c:v>
                </c:pt>
                <c:pt idx="1">
                  <c:v>19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34-4354-9714-EAE10594B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Georgia" panose="02040502050405020303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Лист1!$J$16:$J$18</c:f>
              <c:strCache>
                <c:ptCount val="3"/>
                <c:pt idx="0">
                  <c:v>Базовый</c:v>
                </c:pt>
                <c:pt idx="1">
                  <c:v>Высокий</c:v>
                </c:pt>
                <c:pt idx="2">
                  <c:v>Экспертный</c:v>
                </c:pt>
              </c:strCache>
            </c:strRef>
          </c:cat>
          <c:val>
            <c:numRef>
              <c:f>Лист1!$K$16:$K$18</c:f>
              <c:numCache>
                <c:formatCode>General</c:formatCode>
                <c:ptCount val="3"/>
                <c:pt idx="0">
                  <c:v>21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85-40A9-97C6-D04846F09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8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8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7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9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1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8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8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5337D5-FEEE-4CFF-84E4-86F41638C5B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71F1BD-ED3C-41BF-9C7C-5DC74D2ABD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40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</a:t>
            </a:r>
            <a:b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996 </a:t>
            </a:r>
            <a:b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26480" y="5137052"/>
            <a:ext cx="5905019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ГБОУ Школа №996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Лилия Михайловна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Ядыкина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8375" y="3382433"/>
            <a:ext cx="10629207" cy="1481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32456" y="676948"/>
            <a:ext cx="7887151" cy="5769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день в музее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59041" y="1892808"/>
            <a:ext cx="2141823" cy="607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/>
          <a:stretch/>
        </p:blipFill>
        <p:spPr bwMode="auto">
          <a:xfrm>
            <a:off x="295331" y="3021376"/>
            <a:ext cx="5065064" cy="164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96319" y="2109214"/>
            <a:ext cx="3528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50" dirty="0">
                <a:solidFill>
                  <a:srgbClr val="1B0CD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Музей Н. А. Островского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49142" y="3248129"/>
            <a:ext cx="3023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50" dirty="0">
                <a:solidFill>
                  <a:srgbClr val="1B0CD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Музей космонавтики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15276" y="4480595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50" dirty="0">
                <a:solidFill>
                  <a:srgbClr val="1B0CD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Зоопарк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87063" y="5520150"/>
            <a:ext cx="1274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50" dirty="0">
                <a:solidFill>
                  <a:srgbClr val="1B0CD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Кусково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9" y="1421610"/>
            <a:ext cx="1093675" cy="146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18" y="1880405"/>
            <a:ext cx="1190625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yt3.ggpht.com/a/AGF-l78FGLgvh_4BmOBbT60wrRur4G31DPNekEOQ9Q=s900-c-k-c0xffffffff-no-rj-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93" y="2926753"/>
            <a:ext cx="1104418" cy="110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avt-17.foto.mail.ru/mail/museum_kuskovo/_avatar180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99" y="5292152"/>
            <a:ext cx="1077118" cy="107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lh3.googleusercontent.com/AUHKDmadLg0OC7KBnxRpg3njGd2Kwwhrsb_jr-XPqxPsKjYWjbFvO-PnebcWBuRuEtE=h5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70" y="4191763"/>
            <a:ext cx="1940312" cy="947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1435" y="5098946"/>
            <a:ext cx="4611414" cy="8828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Повышение мотивации к предметам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7873392" y="1133112"/>
            <a:ext cx="4174512" cy="576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полугодие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-336108" y="1121655"/>
            <a:ext cx="7887151" cy="576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B0C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Царицыно 4 декабря</a:t>
            </a:r>
          </a:p>
        </p:txBody>
      </p:sp>
    </p:spTree>
    <p:extLst>
      <p:ext uri="{BB962C8B-B14F-4D97-AF65-F5344CB8AC3E}">
        <p14:creationId xmlns:p14="http://schemas.microsoft.com/office/powerpoint/2010/main" val="35334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745" y="482600"/>
            <a:ext cx="10058400" cy="7239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73775" y="1744132"/>
            <a:ext cx="10629207" cy="43241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обучающихся -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и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внебюджетных группы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1B0C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Направленности: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художественно-эстетическая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8375" y="3382433"/>
            <a:ext cx="10629207" cy="1481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8375" y="494475"/>
            <a:ext cx="10674577" cy="7239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«Профессиональное обучение без границ»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73775" y="1744132"/>
            <a:ext cx="10629207" cy="43241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колледже «Царицыно»: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 банка, оператор ЭВМ, гостиничное дело, лаборант химического анализа, диспетчер.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колледже Фаберже: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ювелир-монтировщик, художник по костюмам, оператор ЭВМ, декоратор витрин.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колледже №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маникюра,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8375" y="3382433"/>
            <a:ext cx="10629207" cy="1481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51202" y="862299"/>
            <a:ext cx="10642436" cy="72092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0305" y="2202059"/>
            <a:ext cx="5620407" cy="3982593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" r="-6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025243" y="3832890"/>
            <a:ext cx="4112596" cy="720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1B0C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algn="ctr"/>
            <a:r>
              <a:rPr lang="ru-RU" b="1" dirty="0" smtClean="0">
                <a:solidFill>
                  <a:srgbClr val="1B0C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МХК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7389803" y="1711457"/>
            <a:ext cx="3588820" cy="1911631"/>
          </a:xfrm>
        </p:spPr>
        <p:txBody>
          <a:bodyPr>
            <a:noAutofit/>
          </a:bodyPr>
          <a:lstStyle/>
          <a:p>
            <a:pPr marL="228600" indent="-182563" algn="ctr" eaLnBrk="1" hangingPunct="1">
              <a:lnSpc>
                <a:spcPct val="124000"/>
              </a:lnSpc>
              <a:spcBef>
                <a:spcPct val="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Восемь призеров отборочного этапа – участников заключительного этапа 2020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3685" y="3927674"/>
            <a:ext cx="5691353" cy="2317530"/>
          </a:xfrm>
          <a:prstGeom prst="rect">
            <a:avLst/>
          </a:prstGeom>
          <a:blipFill dpi="0"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" t="-5333" r="1271" b="-75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912285" y="260351"/>
            <a:ext cx="102721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Московская олимпиада школьников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9442" y="1711458"/>
            <a:ext cx="3588820" cy="19116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182563" algn="ctr">
              <a:lnSpc>
                <a:spcPct val="124000"/>
              </a:lnSpc>
              <a:spcBef>
                <a:spcPct val="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 победитель и 2 призера заключительного этапа 2019 года</a:t>
            </a:r>
          </a:p>
        </p:txBody>
      </p:sp>
    </p:spTree>
    <p:extLst>
      <p:ext uri="{BB962C8B-B14F-4D97-AF65-F5344CB8AC3E}">
        <p14:creationId xmlns:p14="http://schemas.microsoft.com/office/powerpoint/2010/main" val="5577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26760"/>
              </p:ext>
            </p:extLst>
          </p:nvPr>
        </p:nvGraphicFramePr>
        <p:xfrm>
          <a:off x="334326" y="646331"/>
          <a:ext cx="11487152" cy="5809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788">
                  <a:extLst>
                    <a:ext uri="{9D8B030D-6E8A-4147-A177-3AD203B41FA5}">
                      <a16:colId xmlns:a16="http://schemas.microsoft.com/office/drawing/2014/main" xmlns="" val="647978355"/>
                    </a:ext>
                  </a:extLst>
                </a:gridCol>
                <a:gridCol w="3147388">
                  <a:extLst>
                    <a:ext uri="{9D8B030D-6E8A-4147-A177-3AD203B41FA5}">
                      <a16:colId xmlns:a16="http://schemas.microsoft.com/office/drawing/2014/main" xmlns="" val="2509090697"/>
                    </a:ext>
                  </a:extLst>
                </a:gridCol>
                <a:gridCol w="2279177">
                  <a:extLst>
                    <a:ext uri="{9D8B030D-6E8A-4147-A177-3AD203B41FA5}">
                      <a16:colId xmlns:a16="http://schemas.microsoft.com/office/drawing/2014/main" xmlns="" val="4112111628"/>
                    </a:ext>
                  </a:extLst>
                </a:gridCol>
                <a:gridCol w="3188799">
                  <a:extLst>
                    <a:ext uri="{9D8B030D-6E8A-4147-A177-3AD203B41FA5}">
                      <a16:colId xmlns:a16="http://schemas.microsoft.com/office/drawing/2014/main" xmlns="" val="3461970752"/>
                    </a:ext>
                  </a:extLst>
                </a:gridCol>
              </a:tblGrid>
              <a:tr h="6075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Название 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Формат 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Уровень 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Результат 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0742236"/>
                  </a:ext>
                </a:extLst>
              </a:tr>
              <a:tr h="14981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latin typeface="Georgia" panose="02040502050405020303" pitchFamily="18" charset="0"/>
                        </a:rPr>
                        <a:t>АРТакиада</a:t>
                      </a:r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 "Изображение и слово" </a:t>
                      </a:r>
                      <a:endParaRPr lang="ru-RU" sz="2400" b="1" dirty="0" smtClean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Конкурс 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Окружной 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Победители – 12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Призеры - 8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1920608"/>
                  </a:ext>
                </a:extLst>
              </a:tr>
              <a:tr h="9610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"Мастерская сказки" 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Конкурс мультимедийных проектов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Городской 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Победитель 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01448890"/>
                  </a:ext>
                </a:extLst>
              </a:tr>
              <a:tr h="9610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«Московский</a:t>
                      </a:r>
                      <a:r>
                        <a:rPr lang="ru-RU" sz="2400" b="1" baseline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вернисаж»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Конкурс рисунка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Городской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Победители – 8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Призеры – 4</a:t>
                      </a:r>
                      <a:endParaRPr lang="ru-RU" sz="2400" b="1" dirty="0" smtClean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10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«Магия театра: путешествия во времени» 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проектно-исследовательских работ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Окружной </a:t>
                      </a:r>
                      <a:endParaRPr lang="ru-RU" sz="2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Победители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17000" y="0"/>
            <a:ext cx="7934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конкурсы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2335" y="247771"/>
            <a:ext cx="4314015" cy="124871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«Музеи. Парки. Усадьбы»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8708" y="1669651"/>
            <a:ext cx="5468106" cy="142379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" y="3152775"/>
            <a:ext cx="5305425" cy="2781300"/>
          </a:xfrm>
          <a:prstGeom prst="rect">
            <a:avLst/>
          </a:prstGeom>
          <a:blipFill dpi="0"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80" r="-3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077246" y="698101"/>
            <a:ext cx="942975" cy="971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ВД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6915150" y="895378"/>
            <a:ext cx="4162096" cy="576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прервется связь поколений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2956" y="2745236"/>
            <a:ext cx="3667126" cy="3596378"/>
          </a:xfrm>
          <a:prstGeom prst="rect">
            <a:avLst/>
          </a:prstGeom>
          <a:blipFill dpi="0" rotWithShape="1">
            <a:blip r:embed="rId3" cstate="print">
              <a:alphaModFix am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85" r="6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6352466" y="1822050"/>
            <a:ext cx="5468106" cy="142379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90975"/>
            <a:ext cx="12334504" cy="5769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чемпионате «Московские мастера» по стандартам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Juniors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44480" y="1183876"/>
            <a:ext cx="5085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1B0C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«Корпоративная защита информации»</a:t>
            </a:r>
            <a:endParaRPr lang="ru-RU" sz="3200" dirty="0">
              <a:solidFill>
                <a:srgbClr val="1B0CDA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38095" y="5012248"/>
            <a:ext cx="4520616" cy="133337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Карасёв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Д.М.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9-В 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Даниил 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44" y="2753536"/>
            <a:ext cx="3108143" cy="225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70178" y="1183876"/>
            <a:ext cx="5417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1B0C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«Преподавание в младших классах»</a:t>
            </a:r>
            <a:endParaRPr lang="ru-RU" sz="3200" dirty="0">
              <a:solidFill>
                <a:srgbClr val="1B0CDA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8" y="2877207"/>
            <a:ext cx="1884731" cy="310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3"/>
          <p:cNvSpPr>
            <a:spLocks noGrp="1"/>
          </p:cNvSpPr>
          <p:nvPr>
            <p:ph idx="1"/>
          </p:nvPr>
        </p:nvSpPr>
        <p:spPr>
          <a:xfrm>
            <a:off x="8245366" y="3522439"/>
            <a:ext cx="3473560" cy="1811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Жильцова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9-В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Софья К.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91825" y="698101"/>
            <a:ext cx="942975" cy="971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ВД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9535" y="733547"/>
            <a:ext cx="10019161" cy="5769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чемпионате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KidSkills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18544" y="4987850"/>
            <a:ext cx="2434653" cy="14237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Аверкина Н.В.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2-В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Милана Е.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Ксения К.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13" y="2310938"/>
            <a:ext cx="2020200" cy="26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8082" y="1726163"/>
            <a:ext cx="377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«Кулинарное дело»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81648" y="1781503"/>
            <a:ext cx="420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«Сити-фермерство»</a:t>
            </a:r>
            <a:endParaRPr lang="ru-RU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61" y="2366278"/>
            <a:ext cx="2004723" cy="26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6999008" y="5064478"/>
            <a:ext cx="4278283" cy="14774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Решетова Е.И.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3-А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Арина 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 М.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260374">
            <a:off x="9352879" y="4108107"/>
            <a:ext cx="2370202" cy="4462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B0CDA"/>
                </a:solidFill>
                <a:latin typeface="Georgia" panose="02040502050405020303" pitchFamily="18" charset="0"/>
              </a:rPr>
              <a:t>Полуфинал</a:t>
            </a:r>
            <a:endParaRPr lang="ru-RU" sz="2400" b="1" dirty="0">
              <a:solidFill>
                <a:srgbClr val="1B0CDA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91825" y="698101"/>
            <a:ext cx="942975" cy="971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ВД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9535" y="733547"/>
            <a:ext cx="10019161" cy="5769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чемпионате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KidSkills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8082" y="1726163"/>
            <a:ext cx="3775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«Мобильная робототехника»</a:t>
            </a:r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81648" y="1781503"/>
            <a:ext cx="4201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«Изготовление прототипов»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 rot="20260374">
            <a:off x="3491919" y="4257700"/>
            <a:ext cx="2370202" cy="4462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B0CDA"/>
                </a:solidFill>
                <a:latin typeface="Georgia" panose="02040502050405020303" pitchFamily="18" charset="0"/>
              </a:rPr>
              <a:t>Полуфинал</a:t>
            </a:r>
            <a:endParaRPr lang="ru-RU" sz="2400" b="1" dirty="0">
              <a:solidFill>
                <a:srgbClr val="1B0CDA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2194" y="3018023"/>
            <a:ext cx="4480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Чистова И.А.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3-Б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Дима 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 Н.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56230" y="3018022"/>
            <a:ext cx="3652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Жильцова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1-В  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 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260374">
            <a:off x="8895678" y="4257699"/>
            <a:ext cx="2370202" cy="4462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B0CDA"/>
                </a:solidFill>
                <a:latin typeface="Georgia" panose="02040502050405020303" pitchFamily="18" charset="0"/>
              </a:rPr>
              <a:t>Полуфинал</a:t>
            </a:r>
            <a:endParaRPr lang="ru-RU" sz="2400" b="1" dirty="0">
              <a:solidFill>
                <a:srgbClr val="1B0CDA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91825" y="698101"/>
            <a:ext cx="942975" cy="971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ВД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745" y="482600"/>
            <a:ext cx="10058400" cy="7239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73775" y="1744132"/>
            <a:ext cx="10629207" cy="3908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776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учеников (+10 чел.)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525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(+16 чел.)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семейных детских садов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(+6 чел.)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8375" y="3382433"/>
            <a:ext cx="10629207" cy="1481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75" y="323850"/>
            <a:ext cx="11077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4-ый Ежегодный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 конкурс проектных работ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"Рождественский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вертеп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7300" y="2317788"/>
            <a:ext cx="65341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проектов:</a:t>
            </a: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Клевченя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</a:t>
            </a: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Ажакина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Полтавец Е.И.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И.Н.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Подгорнова Т.В.</a:t>
            </a: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Зенкова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М.И.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Сенина Т.А.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7300" y="1781173"/>
            <a:ext cx="6534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B0C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окружного этапа</a:t>
            </a:r>
            <a:endParaRPr lang="ru-RU" sz="2800" b="1" dirty="0">
              <a:solidFill>
                <a:srgbClr val="1B0C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Завуч\Downloads\PHOTO-2020-01-16-19-43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00223"/>
            <a:ext cx="49149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0791825" y="698101"/>
            <a:ext cx="942975" cy="971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ВД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Завуч\Downloads\PHOTO-2020-01-16-19-39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5" y="542925"/>
            <a:ext cx="3864769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1100" y="542925"/>
            <a:ext cx="6534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4-ый Ежегодный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 конкурс проектных работ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"Рождественский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вертеп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1100" y="3309045"/>
            <a:ext cx="6534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Клевченя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</a:t>
            </a: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Ажакина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Полтавец Е.И.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1100" y="2318355"/>
            <a:ext cx="6534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B0C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городского этапа</a:t>
            </a:r>
            <a:endParaRPr lang="ru-RU" sz="2800" b="1" dirty="0">
              <a:solidFill>
                <a:srgbClr val="1B0C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7477" y="337920"/>
            <a:ext cx="10058400" cy="120478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«Что? Где? Когда?» по основам православной культуры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8375" y="3382433"/>
            <a:ext cx="10629207" cy="1481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Завуч\Downloads\PHOTO-2020-01-25-13-00-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8" b="26790"/>
          <a:stretch/>
        </p:blipFill>
        <p:spPr bwMode="auto">
          <a:xfrm>
            <a:off x="4145572" y="1761066"/>
            <a:ext cx="3601428" cy="45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авуч\Downloads\PHOTO-2020-01-25-11-59-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r="50342" b="5555"/>
          <a:stretch/>
        </p:blipFill>
        <p:spPr bwMode="auto">
          <a:xfrm>
            <a:off x="8305002" y="1761067"/>
            <a:ext cx="1755964" cy="24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Завуч\Downloads\PHOTO-2020-01-28-16-35-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3209" r="7202" b="5556"/>
          <a:stretch/>
        </p:blipFill>
        <p:spPr bwMode="auto">
          <a:xfrm>
            <a:off x="10279887" y="3699931"/>
            <a:ext cx="1691980" cy="232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21487" y="2848297"/>
            <a:ext cx="3520780" cy="12047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Клевченя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cdn.pixabay.com/photo/2012/12/07/06/32/star-68928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6" y="4337579"/>
            <a:ext cx="2142142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0791825" y="698101"/>
            <a:ext cx="942975" cy="971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ВД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092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Этнографический диктант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9378" y="2066371"/>
            <a:ext cx="10629207" cy="4287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ноября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1B0C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800" b="1" dirty="0" smtClean="0">
                <a:solidFill>
                  <a:srgbClr val="1B0C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участник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94744" y="2771775"/>
            <a:ext cx="5611106" cy="3152775"/>
          </a:xfrm>
          <a:prstGeom prst="rect">
            <a:avLst/>
          </a:prstGeom>
          <a:blipFill dpi="0" rotWithShape="1">
            <a:blip r:embed="rId2">
              <a:alphaModFix amt="2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" r="1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91825" y="698101"/>
            <a:ext cx="942975" cy="971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ВД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86965"/>
            <a:ext cx="10058400" cy="402336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Клевченя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</a:t>
            </a:r>
          </a:p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Шнуркова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Л.Н.</a:t>
            </a:r>
          </a:p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Казьмина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А.П.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Онуфриенко Е.И.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61939"/>
            <a:ext cx="1866900" cy="17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8924" y="437971"/>
            <a:ext cx="7934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«История и культура храмов столицы и городов России»</a:t>
            </a: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7399" y="2933700"/>
            <a:ext cx="4638675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063413" y="827842"/>
            <a:ext cx="10058400" cy="576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ГТО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712739" y="2573868"/>
            <a:ext cx="10629207" cy="27347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 участника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8892" y="2228303"/>
            <a:ext cx="5676900" cy="3981998"/>
          </a:xfrm>
          <a:prstGeom prst="rect">
            <a:avLst/>
          </a:prstGeom>
          <a:blipFill dpi="0"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2" r="7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745" y="482600"/>
            <a:ext cx="10058400" cy="7239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конкурсы творческих работ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73775" y="1744132"/>
            <a:ext cx="10629207" cy="45804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классы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новогодняя елка»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5-11 классы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рождественский венок»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1-11 классы, родители, сотрудники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«Лучшее новогоднее поздравление в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8375" y="3382433"/>
            <a:ext cx="10629207" cy="1481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849223" y="1664430"/>
            <a:ext cx="10058400" cy="4023360"/>
          </a:xfrm>
        </p:spPr>
        <p:txBody>
          <a:bodyPr>
            <a:noAutofit/>
          </a:bodyPr>
          <a:lstStyle/>
          <a:p>
            <a:pPr marL="228600" indent="-182563" eaLnBrk="1" hangingPunct="1">
              <a:lnSpc>
                <a:spcPct val="124000"/>
              </a:lnSpc>
              <a:spcBef>
                <a:spcPct val="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19 декабря 2019 года</a:t>
            </a:r>
            <a:r>
              <a:rPr lang="ru-RU" alt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3200" b="1" dirty="0" smtClean="0">
                <a:latin typeface="Georgia" panose="02040502050405020303" pitchFamily="18" charset="0"/>
              </a:rPr>
              <a:t>– пригласительное тестирование для учащихся 6-х классов. </a:t>
            </a:r>
          </a:p>
          <a:p>
            <a:pPr marL="228600" indent="-182563" eaLnBrk="1" hangingPunct="1">
              <a:lnSpc>
                <a:spcPct val="124000"/>
              </a:lnSpc>
              <a:spcBef>
                <a:spcPct val="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16 учеников  </a:t>
            </a:r>
            <a:r>
              <a:rPr lang="ru-RU" altLang="ru-RU" sz="3200" b="1" dirty="0" smtClean="0">
                <a:latin typeface="Georgia" panose="02040502050405020303" pitchFamily="18" charset="0"/>
              </a:rPr>
              <a:t>- результат более 6 баллов.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32263" y="260351"/>
            <a:ext cx="110956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Тестирование школьников 6-х классов для участия в проекте «Математическая вертикаль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632" y="4353636"/>
            <a:ext cx="3232100" cy="18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7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0" y="941004"/>
            <a:ext cx="3859253" cy="44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1196" y="393115"/>
            <a:ext cx="4600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6-8 декабря 2019г.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3242" y="2111556"/>
            <a:ext cx="45784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B0CDA"/>
                </a:solidFill>
                <a:latin typeface="Georgia" panose="02040502050405020303" pitchFamily="18" charset="0"/>
              </a:rPr>
              <a:t>Выездная образовательная программа Московского регионального отделения Общероссийской общественно-государственной детско-юношеской организации РДШ  в оздоровительно –образовательном центре «Патриот» ГБОУ ДПО «Центр патриотического воспитания и школьного спорта»</a:t>
            </a:r>
          </a:p>
        </p:txBody>
      </p:sp>
    </p:spTree>
    <p:extLst>
      <p:ext uri="{BB962C8B-B14F-4D97-AF65-F5344CB8AC3E}">
        <p14:creationId xmlns:p14="http://schemas.microsoft.com/office/powerpoint/2010/main" val="38926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346" y="566006"/>
            <a:ext cx="10058400" cy="5769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авторских открыток «С Новым годом и Рождеством!»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9" y="1254672"/>
            <a:ext cx="2491837" cy="174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621" y="318813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стали:</a:t>
            </a:r>
          </a:p>
          <a:p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Елена Онуфриенко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Московская область, г. Сергиев Посад;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Ольга Самойлова (2 сюжета), г. Санкт-Петербург;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Наталья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Шомовская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Московская область, г. Мытищи;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Алёна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Нижний Новгород;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Анна Смирнова, г. Москва;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Юлия Маслова, г. Тольятти;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Анастасия Лютикова, г. Ростов-на-Дону;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Надежда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Тебенькова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Екатеринбург;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Виктория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Ватолина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Московская область, г. Королёв.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93" y="1196341"/>
            <a:ext cx="6747642" cy="547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26979" y="1797269"/>
            <a:ext cx="2569780" cy="8986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300 участников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745" y="482600"/>
            <a:ext cx="10058400" cy="7239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 за первое полугодие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73775" y="1744132"/>
            <a:ext cx="10629207" cy="3908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8375" y="3382433"/>
            <a:ext cx="10629207" cy="1481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92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Ремонтные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3976" y="1871186"/>
            <a:ext cx="9344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Объем средств - 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4 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млн. 072 тыс</a:t>
            </a:r>
            <a:r>
              <a:rPr lang="ru-RU" sz="3200" b="1" dirty="0">
                <a:latin typeface="Georgia" panose="02040502050405020303" pitchFamily="18" charset="0"/>
              </a:rPr>
              <a:t>. рублей. Был проведен текущий ремонт учебных кабинетов, дошкольных групп, лестничных маршей, площадки для прогулки в дошкольном </a:t>
            </a:r>
            <a:r>
              <a:rPr lang="ru-RU" sz="3200" b="1" dirty="0" smtClean="0">
                <a:latin typeface="Georgia" panose="02040502050405020303" pitchFamily="18" charset="0"/>
              </a:rPr>
              <a:t>отделении </a:t>
            </a:r>
            <a:endParaRPr lang="ru-RU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167064"/>
            <a:ext cx="10058400" cy="87544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Безопасность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575" y="1918811"/>
            <a:ext cx="11325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*</a:t>
            </a:r>
            <a:r>
              <a:rPr lang="ru-RU" sz="3200" b="1" dirty="0" smtClean="0">
                <a:latin typeface="Georgia" panose="02040502050405020303" pitchFamily="18" charset="0"/>
              </a:rPr>
              <a:t>Пожарная безопасность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* </a:t>
            </a:r>
            <a:r>
              <a:rPr lang="ru-RU" sz="3200" b="1" dirty="0" smtClean="0">
                <a:latin typeface="Georgia" panose="02040502050405020303" pitchFamily="18" charset="0"/>
              </a:rPr>
              <a:t>Электрическая безопасность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* </a:t>
            </a:r>
            <a:r>
              <a:rPr lang="ru-RU" sz="3200" b="1" dirty="0" smtClean="0">
                <a:latin typeface="Georgia" panose="02040502050405020303" pitchFamily="18" charset="0"/>
              </a:rPr>
              <a:t>Взрывобезопасность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* </a:t>
            </a:r>
            <a:r>
              <a:rPr lang="ru-RU" sz="3200" b="1" dirty="0" smtClean="0">
                <a:latin typeface="Georgia" panose="02040502050405020303" pitchFamily="18" charset="0"/>
              </a:rPr>
              <a:t>Антитеррористическая защищенность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* </a:t>
            </a:r>
            <a:r>
              <a:rPr lang="ru-RU" sz="3200" b="1" dirty="0" smtClean="0">
                <a:latin typeface="Georgia" panose="02040502050405020303" pitchFamily="18" charset="0"/>
              </a:rPr>
              <a:t>Обеспечение безопасности дорожного движения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* </a:t>
            </a:r>
            <a:r>
              <a:rPr lang="ru-RU" sz="3200" b="1" dirty="0" smtClean="0">
                <a:latin typeface="Georgia" panose="02040502050405020303" pitchFamily="18" charset="0"/>
              </a:rPr>
              <a:t>Безопасность в области охраны труда</a:t>
            </a:r>
            <a:endParaRPr lang="ru-RU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46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167064"/>
            <a:ext cx="10058400" cy="87544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ПДДТТ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575" y="1156811"/>
            <a:ext cx="113252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*</a:t>
            </a:r>
            <a:r>
              <a:rPr lang="ru-RU" sz="3200" b="1" dirty="0" smtClean="0">
                <a:latin typeface="Georgia" panose="02040502050405020303" pitchFamily="18" charset="0"/>
              </a:rPr>
              <a:t>В </a:t>
            </a:r>
            <a:r>
              <a:rPr lang="ru-RU" sz="3200" b="1" dirty="0">
                <a:latin typeface="Georgia" panose="02040502050405020303" pitchFamily="18" charset="0"/>
              </a:rPr>
              <a:t>августе передвинут нерегулируемый пешеходный переход у входа в школу, что исключило прямое </a:t>
            </a:r>
            <a:r>
              <a:rPr lang="ru-RU" sz="3200" b="1" dirty="0" err="1">
                <a:latin typeface="Georgia" panose="02040502050405020303" pitchFamily="18" charset="0"/>
              </a:rPr>
              <a:t>выбегание</a:t>
            </a:r>
            <a:r>
              <a:rPr lang="ru-RU" sz="3200" b="1" dirty="0">
                <a:latin typeface="Georgia" panose="02040502050405020303" pitchFamily="18" charset="0"/>
              </a:rPr>
              <a:t> детей из школы на проезжую часть.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*</a:t>
            </a:r>
            <a:r>
              <a:rPr lang="ru-RU" sz="3200" b="1" dirty="0">
                <a:latin typeface="Georgia" panose="02040502050405020303" pitchFamily="18" charset="0"/>
              </a:rPr>
              <a:t>Установлена дорожная неровность перед воротами зданий для снижения скорости на территории ОО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*</a:t>
            </a:r>
            <a:r>
              <a:rPr lang="ru-RU" sz="3200" b="1" dirty="0" smtClean="0">
                <a:latin typeface="Georgia" panose="02040502050405020303" pitchFamily="18" charset="0"/>
              </a:rPr>
              <a:t>Подана 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заявка в Управу ОБС </a:t>
            </a:r>
            <a:r>
              <a:rPr lang="ru-RU" sz="3200" b="1" dirty="0">
                <a:latin typeface="Georgia" panose="02040502050405020303" pitchFamily="18" charset="0"/>
              </a:rPr>
              <a:t>на создание нерегулируемого пешеходного перехода у Сбербанка, с установкой «лежащих полицейских</a:t>
            </a:r>
            <a:r>
              <a:rPr lang="ru-RU" sz="3200" b="1" dirty="0" smtClean="0">
                <a:latin typeface="Georgia" panose="02040502050405020303" pitchFamily="18" charset="0"/>
              </a:rPr>
              <a:t>»</a:t>
            </a:r>
            <a:endParaRPr lang="ru-RU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31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167064"/>
            <a:ext cx="10058400" cy="87544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Задачи на 2020 год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575" y="947261"/>
            <a:ext cx="113252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1. Повышение </a:t>
            </a:r>
            <a:r>
              <a:rPr lang="ru-RU" sz="2400" b="1" dirty="0">
                <a:latin typeface="Georgia" panose="02040502050405020303" pitchFamily="18" charset="0"/>
              </a:rPr>
              <a:t>качества образовательных услуг за счет совершенствования кадрового потенциала педагогического коллектива.</a:t>
            </a: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2. Совершенствование </a:t>
            </a:r>
            <a:r>
              <a:rPr lang="ru-RU" sz="2400" b="1" dirty="0">
                <a:latin typeface="Georgia" panose="02040502050405020303" pitchFamily="18" charset="0"/>
              </a:rPr>
              <a:t>материально-технической базы школы и её благоустройства.</a:t>
            </a: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3. Повышение </a:t>
            </a:r>
            <a:r>
              <a:rPr lang="ru-RU" sz="2400" b="1" dirty="0">
                <a:latin typeface="Georgia" panose="02040502050405020303" pitchFamily="18" charset="0"/>
              </a:rPr>
              <a:t>мотивации к обучению слабоуспевающих обучающихся и особый контроль детей состоящих на </a:t>
            </a:r>
            <a:r>
              <a:rPr lang="ru-RU" sz="2400" b="1" dirty="0" err="1">
                <a:latin typeface="Georgia" panose="02040502050405020303" pitchFamily="18" charset="0"/>
              </a:rPr>
              <a:t>внутришкольном</a:t>
            </a:r>
            <a:r>
              <a:rPr lang="ru-RU" sz="2400" b="1" dirty="0">
                <a:latin typeface="Georgia" panose="02040502050405020303" pitchFamily="18" charset="0"/>
              </a:rPr>
              <a:t> или внешнем учете.</a:t>
            </a: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4. Участие </a:t>
            </a:r>
            <a:r>
              <a:rPr lang="ru-RU" sz="2400" b="1" dirty="0">
                <a:latin typeface="Georgia" panose="02040502050405020303" pitchFamily="18" charset="0"/>
              </a:rPr>
              <a:t>выпускников 11 класса в предпрофессиональном экзамене. </a:t>
            </a: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5. Организация </a:t>
            </a:r>
            <a:r>
              <a:rPr lang="ru-RU" sz="2400" b="1" dirty="0">
                <a:latin typeface="Georgia" panose="02040502050405020303" pitchFamily="18" charset="0"/>
              </a:rPr>
              <a:t>и проведение сдачи норм ГТО на базе школы. </a:t>
            </a: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6. Реализация </a:t>
            </a:r>
            <a:r>
              <a:rPr lang="ru-RU" sz="2400" b="1" dirty="0">
                <a:latin typeface="Georgia" panose="02040502050405020303" pitchFamily="18" charset="0"/>
              </a:rPr>
              <a:t>городских проектов на базе школы «Математическая вертикаль» и «Эффективная начальная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94809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60305" y="1995412"/>
            <a:ext cx="8605345" cy="3895186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2" r="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745" y="482600"/>
            <a:ext cx="10058400" cy="7239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 диагностики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8375" y="3382433"/>
            <a:ext cx="10629207" cy="1481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1048" y="2211639"/>
            <a:ext cx="554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30</a:t>
            </a:r>
            <a:r>
              <a:rPr lang="ru-RU" sz="2400" b="1" dirty="0" smtClean="0">
                <a:latin typeface="Georgia" panose="02040502050405020303" pitchFamily="18" charset="0"/>
              </a:rPr>
              <a:t> диагностик/класс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348" y="44853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83% </a:t>
            </a:r>
            <a:r>
              <a:rPr lang="ru-RU" sz="2400" b="1" dirty="0">
                <a:latin typeface="Georgia" panose="02040502050405020303" pitchFamily="18" charset="0"/>
              </a:rPr>
              <a:t>диагностик - результаты знаний обучающихся выше среднего уровня по городу</a:t>
            </a:r>
          </a:p>
        </p:txBody>
      </p:sp>
    </p:spTree>
    <p:extLst>
      <p:ext uri="{BB962C8B-B14F-4D97-AF65-F5344CB8AC3E}">
        <p14:creationId xmlns:p14="http://schemas.microsoft.com/office/powerpoint/2010/main" val="1199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745" y="482600"/>
            <a:ext cx="10058400" cy="7239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8375" y="3382433"/>
            <a:ext cx="10629207" cy="1481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3979" y="2203647"/>
            <a:ext cx="796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86% </a:t>
            </a:r>
            <a:r>
              <a:rPr lang="ru-RU" sz="2400" b="1" dirty="0">
                <a:latin typeface="Georgia" panose="02040502050405020303" pitchFamily="18" charset="0"/>
              </a:rPr>
              <a:t>выпускников девятых классов по итогам трех экзаменов набрали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12</a:t>
            </a:r>
            <a:r>
              <a:rPr lang="ru-RU" sz="2400" b="1" dirty="0">
                <a:latin typeface="Georgia" panose="02040502050405020303" pitchFamily="18" charset="0"/>
              </a:rPr>
              <a:t> баллов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6552" y="4123266"/>
            <a:ext cx="8946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57% </a:t>
            </a:r>
            <a:r>
              <a:rPr lang="ru-RU" sz="2400" b="1" dirty="0">
                <a:latin typeface="Georgia" panose="02040502050405020303" pitchFamily="18" charset="0"/>
              </a:rPr>
              <a:t>выпускников 9-х классов </a:t>
            </a:r>
            <a:r>
              <a:rPr lang="ru-RU" sz="2400" b="1" dirty="0" smtClean="0">
                <a:latin typeface="Georgia" panose="02040502050405020303" pitchFamily="18" charset="0"/>
              </a:rPr>
              <a:t>продолжили </a:t>
            </a:r>
            <a:r>
              <a:rPr lang="ru-RU" sz="2400" b="1" dirty="0">
                <a:latin typeface="Georgia" panose="02040502050405020303" pitchFamily="18" charset="0"/>
              </a:rPr>
              <a:t>обучение в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10</a:t>
            </a:r>
            <a:r>
              <a:rPr lang="ru-RU" sz="2400" b="1" dirty="0">
                <a:latin typeface="Georgia" panose="02040502050405020303" pitchFamily="18" charset="0"/>
              </a:rPr>
              <a:t> классах нашей школы</a:t>
            </a:r>
          </a:p>
        </p:txBody>
      </p:sp>
    </p:spTree>
    <p:extLst>
      <p:ext uri="{BB962C8B-B14F-4D97-AF65-F5344CB8AC3E}">
        <p14:creationId xmlns:p14="http://schemas.microsoft.com/office/powerpoint/2010/main" val="13887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745" y="482600"/>
            <a:ext cx="10058400" cy="7239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обучение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8375" y="3382433"/>
            <a:ext cx="10629207" cy="1481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540" y="1967162"/>
            <a:ext cx="4426169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10-11 классы </a:t>
            </a:r>
          </a:p>
          <a:p>
            <a:pPr algn="ctr"/>
            <a:r>
              <a:rPr lang="ru-RU" sz="3200" b="1" u="sng" dirty="0" smtClean="0">
                <a:latin typeface="Georgia" panose="02040502050405020303" pitchFamily="18" charset="0"/>
              </a:rPr>
              <a:t>профили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*</a:t>
            </a:r>
            <a:r>
              <a:rPr lang="ru-RU" sz="3200" b="1" dirty="0" smtClean="0">
                <a:latin typeface="Georgia" panose="02040502050405020303" pitchFamily="18" charset="0"/>
              </a:rPr>
              <a:t>технологический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*</a:t>
            </a:r>
            <a:r>
              <a:rPr lang="ru-RU" sz="3200" b="1" dirty="0" smtClean="0">
                <a:latin typeface="Georgia" panose="02040502050405020303" pitchFamily="18" charset="0"/>
              </a:rPr>
              <a:t>гуманитарный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497" y="4038325"/>
            <a:ext cx="656191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84% </a:t>
            </a:r>
            <a:r>
              <a:rPr lang="ru-RU" sz="3200" b="1" dirty="0">
                <a:latin typeface="Georgia" panose="02040502050405020303" pitchFamily="18" charset="0"/>
              </a:rPr>
              <a:t>выпускников по итогам ЕГЭ набрали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 160 </a:t>
            </a:r>
            <a:r>
              <a:rPr lang="ru-RU" sz="3200" b="1" dirty="0">
                <a:latin typeface="Georgia" panose="02040502050405020303" pitchFamily="18" charset="0"/>
              </a:rPr>
              <a:t>и более баллов, из них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 три </a:t>
            </a:r>
            <a:r>
              <a:rPr lang="ru-RU" sz="3200" b="1" dirty="0">
                <a:latin typeface="Georgia" panose="02040502050405020303" pitchFamily="18" charset="0"/>
              </a:rPr>
              <a:t>человека -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>
                <a:latin typeface="Georgia" panose="02040502050405020303" pitchFamily="18" charset="0"/>
              </a:rPr>
              <a:t>более 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250 </a:t>
            </a:r>
            <a:r>
              <a:rPr lang="ru-RU" sz="3200" b="1" dirty="0">
                <a:latin typeface="Georgia" panose="02040502050405020303" pitchFamily="18" charset="0"/>
              </a:rPr>
              <a:t>баллов</a:t>
            </a:r>
          </a:p>
        </p:txBody>
      </p:sp>
      <p:sp>
        <p:nvSpPr>
          <p:cNvPr id="7" name="Стрелка углом 6"/>
          <p:cNvSpPr/>
          <p:nvPr/>
        </p:nvSpPr>
        <p:spPr>
          <a:xfrm rot="5400000">
            <a:off x="5917492" y="1741294"/>
            <a:ext cx="1332188" cy="324375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71451"/>
            <a:ext cx="10858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диагностика учителей и воспитателей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897003"/>
              </p:ext>
            </p:extLst>
          </p:nvPr>
        </p:nvGraphicFramePr>
        <p:xfrm>
          <a:off x="533400" y="2256313"/>
          <a:ext cx="5479235" cy="291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078902"/>
              </p:ext>
            </p:extLst>
          </p:nvPr>
        </p:nvGraphicFramePr>
        <p:xfrm>
          <a:off x="6567202" y="2256311"/>
          <a:ext cx="5141868" cy="296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39364" y="1590456"/>
            <a:ext cx="273177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32963" y="1590456"/>
            <a:ext cx="273177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0961" y="5486101"/>
            <a:ext cx="920337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- победитель акции «Пять на пять»</a:t>
            </a:r>
          </a:p>
        </p:txBody>
      </p:sp>
    </p:spTree>
    <p:extLst>
      <p:ext uri="{BB962C8B-B14F-4D97-AF65-F5344CB8AC3E}">
        <p14:creationId xmlns:p14="http://schemas.microsoft.com/office/powerpoint/2010/main" val="20659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5173" y="2002220"/>
            <a:ext cx="6936827" cy="4319752"/>
          </a:xfrm>
          <a:prstGeom prst="rect">
            <a:avLst/>
          </a:prstGeom>
          <a:blipFill dpi="0" rotWithShape="1">
            <a:blip r:embed="rId2">
              <a:alphaModFix am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" r="4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0828" y="53509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8 класс </a:t>
            </a:r>
            <a:r>
              <a:rPr lang="ru-RU" sz="2400" b="1" dirty="0" smtClean="0">
                <a:latin typeface="Georgia" panose="02040502050405020303" pitchFamily="18" charset="0"/>
              </a:rPr>
              <a:t>- курсы </a:t>
            </a:r>
            <a:r>
              <a:rPr lang="ru-RU" sz="2400" b="1" dirty="0">
                <a:latin typeface="Georgia" panose="02040502050405020303" pitchFamily="18" charset="0"/>
              </a:rPr>
              <a:t>по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пропедевтике</a:t>
            </a:r>
            <a:r>
              <a:rPr lang="ru-RU" sz="2400" b="1" dirty="0">
                <a:latin typeface="Georgia" panose="02040502050405020303" pitchFamily="18" charset="0"/>
              </a:rPr>
              <a:t> прикладного значения наук технической, естественно-научной, социально-экономической и гуманитарной </a:t>
            </a:r>
            <a:r>
              <a:rPr lang="ru-RU" sz="2400" b="1" dirty="0" smtClean="0">
                <a:latin typeface="Georgia" panose="02040502050405020303" pitchFamily="18" charset="0"/>
              </a:rPr>
              <a:t>направленностей</a:t>
            </a: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9 класс </a:t>
            </a:r>
            <a:r>
              <a:rPr lang="ru-RU" sz="2400" b="1" dirty="0" smtClean="0">
                <a:latin typeface="Georgia" panose="02040502050405020303" pitchFamily="18" charset="0"/>
              </a:rPr>
              <a:t>-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предпрофильная</a:t>
            </a:r>
            <a:r>
              <a:rPr lang="ru-RU" sz="2400" b="1" dirty="0" smtClean="0">
                <a:latin typeface="Georgia" panose="02040502050405020303" pitchFamily="18" charset="0"/>
              </a:rPr>
              <a:t> подготовка в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метагруппах</a:t>
            </a:r>
            <a:r>
              <a:rPr lang="ru-RU" sz="2400" b="1" dirty="0" smtClean="0">
                <a:latin typeface="Georgia" panose="02040502050405020303" pitchFamily="18" charset="0"/>
              </a:rPr>
              <a:t> в </a:t>
            </a:r>
            <a:r>
              <a:rPr lang="ru-RU" sz="2400" b="1" dirty="0">
                <a:latin typeface="Georgia" panose="02040502050405020303" pitchFamily="18" charset="0"/>
              </a:rPr>
              <a:t>соответствии со своими интересами</a:t>
            </a:r>
          </a:p>
        </p:txBody>
      </p:sp>
    </p:spTree>
    <p:extLst>
      <p:ext uri="{BB962C8B-B14F-4D97-AF65-F5344CB8AC3E}">
        <p14:creationId xmlns:p14="http://schemas.microsoft.com/office/powerpoint/2010/main" val="87958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745" y="482600"/>
            <a:ext cx="10058400" cy="7239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исследовательских работ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8336" y="2390080"/>
            <a:ext cx="5789617" cy="3119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руководителей проектов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8375" y="3382433"/>
            <a:ext cx="10629207" cy="1481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528" y="2226828"/>
            <a:ext cx="4750130" cy="35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5780" y="4906557"/>
            <a:ext cx="4611414" cy="8828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Раскрытие интересов и талантов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9807</TotalTime>
  <Words>1008</Words>
  <Application>Microsoft Office PowerPoint</Application>
  <PresentationFormat>Произвольный</PresentationFormat>
  <Paragraphs>201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Ретро</vt:lpstr>
      <vt:lpstr>        Результаты работы  ГБОУ Школа № 996  за 2019 год   </vt:lpstr>
      <vt:lpstr>Контингент</vt:lpstr>
      <vt:lpstr>Качество знаний за первое полугодие</vt:lpstr>
      <vt:lpstr>Независимые диагностики</vt:lpstr>
      <vt:lpstr>Государственная итоговая аттестация</vt:lpstr>
      <vt:lpstr>Профильное обучение</vt:lpstr>
      <vt:lpstr>Презентация PowerPoint</vt:lpstr>
      <vt:lpstr>Презентация PowerPoint</vt:lpstr>
      <vt:lpstr>Конкурс исследовательских работ</vt:lpstr>
      <vt:lpstr>Учебный день в музее </vt:lpstr>
      <vt:lpstr>Дополнительное образование</vt:lpstr>
      <vt:lpstr>«Профессиональное обучение без границ»</vt:lpstr>
      <vt:lpstr>Всероссийская олимпиада школьников</vt:lpstr>
      <vt:lpstr>Презентация PowerPoint</vt:lpstr>
      <vt:lpstr>Презентация PowerPoint</vt:lpstr>
      <vt:lpstr>«Музеи. Парки. Усадьбы»</vt:lpstr>
      <vt:lpstr>Участие в чемпионате «Московские мастера» по стандартам WorldSkills Russia Juniors </vt:lpstr>
      <vt:lpstr>Участие в чемпионате KidSkills  по компетенциям</vt:lpstr>
      <vt:lpstr>Участие в чемпионате KidSkills  по компетенциям</vt:lpstr>
      <vt:lpstr>Презентация PowerPoint</vt:lpstr>
      <vt:lpstr>Презентация PowerPoint</vt:lpstr>
      <vt:lpstr>Викторина «Что? Где? Когда?» по основам православной культуры</vt:lpstr>
      <vt:lpstr>Этнографический диктант</vt:lpstr>
      <vt:lpstr>Презентация PowerPoint</vt:lpstr>
      <vt:lpstr>Презентация PowerPoint</vt:lpstr>
      <vt:lpstr>Школьные конкурсы творческих работ</vt:lpstr>
      <vt:lpstr>Презентация PowerPoint</vt:lpstr>
      <vt:lpstr>Презентация PowerPoint</vt:lpstr>
      <vt:lpstr>Всероссийский конкурс авторских открыток «С Новым годом и Рождеством!»</vt:lpstr>
      <vt:lpstr>Ремонтные работы</vt:lpstr>
      <vt:lpstr>Безопасность</vt:lpstr>
      <vt:lpstr>ПДДТТ</vt:lpstr>
      <vt:lpstr>Задачи на 2020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290</cp:revision>
  <dcterms:created xsi:type="dcterms:W3CDTF">2016-12-15T09:24:22Z</dcterms:created>
  <dcterms:modified xsi:type="dcterms:W3CDTF">2020-02-20T10:12:29Z</dcterms:modified>
</cp:coreProperties>
</file>