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64" r:id="rId2"/>
    <p:sldId id="266" r:id="rId3"/>
    <p:sldId id="258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6600"/>
    <a:srgbClr val="CC0000"/>
    <a:srgbClr val="990099"/>
    <a:srgbClr val="FF5050"/>
    <a:srgbClr val="F2B996"/>
    <a:srgbClr val="0000FF"/>
    <a:srgbClr val="DC3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обучающихся дополнительным образованием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96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4398592"/>
        <c:axId val="164400128"/>
      </c:barChart>
      <c:catAx>
        <c:axId val="16439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64400128"/>
        <c:crosses val="autoZero"/>
        <c:auto val="1"/>
        <c:lblAlgn val="ctr"/>
        <c:lblOffset val="100"/>
        <c:noMultiLvlLbl val="0"/>
      </c:catAx>
      <c:valAx>
        <c:axId val="16440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4398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79887983207553E-2"/>
          <c:y val="0.203858398256791"/>
          <c:w val="0.38588918213160112"/>
          <c:h val="0.897117033580601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экспертный уровень</c:v>
                </c:pt>
                <c:pt idx="1">
                  <c:v>высокий уровень</c:v>
                </c:pt>
                <c:pt idx="2">
                  <c:v>базовый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0.42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5112265524470974"/>
          <c:y val="0.25887672512882443"/>
          <c:w val="0.30708885907733202"/>
          <c:h val="0.67305673359793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2681724180303"/>
          <c:y val="4.7704190275154615E-2"/>
          <c:w val="0.48365018340396715"/>
          <c:h val="0.824368533192218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166804465694747"/>
          <c:y val="0.27775262277057733"/>
          <c:w val="0.24892446400110652"/>
          <c:h val="0.446532015234904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FF66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2017-18 уч.г.</c:v>
                </c:pt>
                <c:pt idx="1">
                  <c:v>2018-19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56041395305384"/>
          <c:y val="0.16336775492719666"/>
          <c:w val="0.3239225986523942"/>
          <c:h val="0.550942976278660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8A4B-FAEB-4EDD-9DBD-60984FCE265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D52255A-7E3E-420A-A07C-6B77E503FFFD}">
      <dgm:prSet phldrT="[Текст]" custT="1"/>
      <dgm:spPr/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2019 г. – </a:t>
          </a:r>
          <a:r>
            <a:rPr lang="ru-RU" sz="20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rPr>
            <a:t>3705</a:t>
          </a:r>
          <a:r>
            <a:rPr lang="ru-RU" sz="1400" b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ru-RU" sz="1400" b="1" dirty="0" smtClean="0">
              <a:latin typeface="Calibri" panose="020F0502020204030204" pitchFamily="34" charset="0"/>
            </a:rPr>
            <a:t>чел</a:t>
          </a:r>
          <a:r>
            <a:rPr lang="ru-RU" sz="1400" dirty="0" smtClean="0">
              <a:latin typeface="Calibri" panose="020F0502020204030204" pitchFamily="34" charset="0"/>
            </a:rPr>
            <a:t>.</a:t>
          </a:r>
          <a:endParaRPr lang="ru-RU" sz="1400" dirty="0">
            <a:latin typeface="Calibri" panose="020F0502020204030204" pitchFamily="34" charset="0"/>
          </a:endParaRPr>
        </a:p>
      </dgm:t>
    </dgm:pt>
    <dgm:pt modelId="{E00B0786-B99A-44E0-9A12-12BDF07BAE85}" type="parTrans" cxnId="{F1E7C585-48E0-43EC-AA19-1038F668B3DB}">
      <dgm:prSet/>
      <dgm:spPr/>
      <dgm:t>
        <a:bodyPr/>
        <a:lstStyle/>
        <a:p>
          <a:endParaRPr lang="ru-RU"/>
        </a:p>
      </dgm:t>
    </dgm:pt>
    <dgm:pt modelId="{3E31FD6A-79C2-4D99-9772-12064F9A160D}" type="sibTrans" cxnId="{F1E7C585-48E0-43EC-AA19-1038F668B3DB}">
      <dgm:prSet/>
      <dgm:spPr/>
      <dgm:t>
        <a:bodyPr/>
        <a:lstStyle/>
        <a:p>
          <a:endParaRPr lang="ru-RU"/>
        </a:p>
      </dgm:t>
    </dgm:pt>
    <dgm:pt modelId="{8EB080E9-3F62-44EA-85D7-449758E8B95F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  <a:cs typeface="Arial" panose="020B0604020202020204" pitchFamily="34" charset="0"/>
            </a:rPr>
            <a:t>2018г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. – 3647 чел.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0F0A8-CFC4-4056-9BF6-02CBB17F1FDD}" type="parTrans" cxnId="{C90DF897-B297-4BD4-876A-B54E0E90D7A3}">
      <dgm:prSet/>
      <dgm:spPr/>
      <dgm:t>
        <a:bodyPr/>
        <a:lstStyle/>
        <a:p>
          <a:endParaRPr lang="ru-RU"/>
        </a:p>
      </dgm:t>
    </dgm:pt>
    <dgm:pt modelId="{E2A6747D-499B-4546-BF3A-ECB0A6CC2B9D}" type="sibTrans" cxnId="{C90DF897-B297-4BD4-876A-B54E0E90D7A3}">
      <dgm:prSet/>
      <dgm:spPr/>
      <dgm:t>
        <a:bodyPr/>
        <a:lstStyle/>
        <a:p>
          <a:endParaRPr lang="ru-RU"/>
        </a:p>
      </dgm:t>
    </dgm:pt>
    <dgm:pt modelId="{91666297-45AE-46AC-B276-523EAFEDEFC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2017г. – 3645 чел.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B66905E-3386-4941-9B0B-B5D548AA9C17}" type="parTrans" cxnId="{D5BD478B-8EEC-4615-BC26-DA759AEB96D6}">
      <dgm:prSet/>
      <dgm:spPr/>
      <dgm:t>
        <a:bodyPr/>
        <a:lstStyle/>
        <a:p>
          <a:endParaRPr lang="ru-RU"/>
        </a:p>
      </dgm:t>
    </dgm:pt>
    <dgm:pt modelId="{D6BC2906-0DCA-41C0-85EC-8A4054417E4C}" type="sibTrans" cxnId="{D5BD478B-8EEC-4615-BC26-DA759AEB96D6}">
      <dgm:prSet/>
      <dgm:spPr/>
      <dgm:t>
        <a:bodyPr/>
        <a:lstStyle/>
        <a:p>
          <a:endParaRPr lang="ru-RU"/>
        </a:p>
      </dgm:t>
    </dgm:pt>
    <dgm:pt modelId="{75A5E6BA-EAC2-471E-A8ED-D037D58F1BFD}" type="pres">
      <dgm:prSet presAssocID="{08FF8A4B-FAEB-4EDD-9DBD-60984FCE265F}" presName="compositeShape" presStyleCnt="0">
        <dgm:presLayoutVars>
          <dgm:dir/>
          <dgm:resizeHandles/>
        </dgm:presLayoutVars>
      </dgm:prSet>
      <dgm:spPr/>
    </dgm:pt>
    <dgm:pt modelId="{680727F7-7B5E-4F13-B679-27EC68FAD155}" type="pres">
      <dgm:prSet presAssocID="{08FF8A4B-FAEB-4EDD-9DBD-60984FCE265F}" presName="pyramid" presStyleLbl="node1" presStyleIdx="0" presStyleCnt="1" custScaleX="76193" custLinFactY="-13611" custLinFactNeighborX="-62397" custLinFactNeighborY="-100000"/>
      <dgm:spPr/>
    </dgm:pt>
    <dgm:pt modelId="{7CD87F2A-5BC5-4F8F-9BB1-632A449F3B1A}" type="pres">
      <dgm:prSet presAssocID="{08FF8A4B-FAEB-4EDD-9DBD-60984FCE265F}" presName="theList" presStyleCnt="0"/>
      <dgm:spPr/>
    </dgm:pt>
    <dgm:pt modelId="{B8764045-4EFC-4614-966B-C9935A9A59BB}" type="pres">
      <dgm:prSet presAssocID="{0D52255A-7E3E-420A-A07C-6B77E503FFFD}" presName="aNode" presStyleLbl="fgAcc1" presStyleIdx="0" presStyleCnt="3" custScaleX="12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78544-44B8-48E3-B4EA-187DCB05C7A5}" type="pres">
      <dgm:prSet presAssocID="{0D52255A-7E3E-420A-A07C-6B77E503FFFD}" presName="aSpace" presStyleCnt="0"/>
      <dgm:spPr/>
    </dgm:pt>
    <dgm:pt modelId="{DCFDEC64-592E-40A0-A916-A84A8ACC0980}" type="pres">
      <dgm:prSet presAssocID="{8EB080E9-3F62-44EA-85D7-449758E8B95F}" presName="aNode" presStyleLbl="fgAcc1" presStyleIdx="1" presStyleCnt="3" custScaleX="120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530CA-ECB7-42C8-B606-3D068DF67C7E}" type="pres">
      <dgm:prSet presAssocID="{8EB080E9-3F62-44EA-85D7-449758E8B95F}" presName="aSpace" presStyleCnt="0"/>
      <dgm:spPr/>
    </dgm:pt>
    <dgm:pt modelId="{A3226D59-12A1-48E6-9196-24073CA57561}" type="pres">
      <dgm:prSet presAssocID="{91666297-45AE-46AC-B276-523EAFEDEFC3}" presName="aNode" presStyleLbl="fgAcc1" presStyleIdx="2" presStyleCnt="3" custScaleX="120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67231-8121-4B1B-BAE9-538C89C6543B}" type="pres">
      <dgm:prSet presAssocID="{91666297-45AE-46AC-B276-523EAFEDEFC3}" presName="aSpace" presStyleCnt="0"/>
      <dgm:spPr/>
    </dgm:pt>
  </dgm:ptLst>
  <dgm:cxnLst>
    <dgm:cxn modelId="{5AABB516-F618-4D64-B430-5B5AFDC5B1D7}" type="presOf" srcId="{0D52255A-7E3E-420A-A07C-6B77E503FFFD}" destId="{B8764045-4EFC-4614-966B-C9935A9A59BB}" srcOrd="0" destOrd="0" presId="urn:microsoft.com/office/officeart/2005/8/layout/pyramid2"/>
    <dgm:cxn modelId="{189B9EF0-E369-4F92-8D20-81A47380F8A9}" type="presOf" srcId="{08FF8A4B-FAEB-4EDD-9DBD-60984FCE265F}" destId="{75A5E6BA-EAC2-471E-A8ED-D037D58F1BFD}" srcOrd="0" destOrd="0" presId="urn:microsoft.com/office/officeart/2005/8/layout/pyramid2"/>
    <dgm:cxn modelId="{C90DF897-B297-4BD4-876A-B54E0E90D7A3}" srcId="{08FF8A4B-FAEB-4EDD-9DBD-60984FCE265F}" destId="{8EB080E9-3F62-44EA-85D7-449758E8B95F}" srcOrd="1" destOrd="0" parTransId="{8470F0A8-CFC4-4056-9BF6-02CBB17F1FDD}" sibTransId="{E2A6747D-499B-4546-BF3A-ECB0A6CC2B9D}"/>
    <dgm:cxn modelId="{D5BD478B-8EEC-4615-BC26-DA759AEB96D6}" srcId="{08FF8A4B-FAEB-4EDD-9DBD-60984FCE265F}" destId="{91666297-45AE-46AC-B276-523EAFEDEFC3}" srcOrd="2" destOrd="0" parTransId="{9B66905E-3386-4941-9B0B-B5D548AA9C17}" sibTransId="{D6BC2906-0DCA-41C0-85EC-8A4054417E4C}"/>
    <dgm:cxn modelId="{AC825E1B-7196-461B-9788-3829C6BD69B2}" type="presOf" srcId="{8EB080E9-3F62-44EA-85D7-449758E8B95F}" destId="{DCFDEC64-592E-40A0-A916-A84A8ACC0980}" srcOrd="0" destOrd="0" presId="urn:microsoft.com/office/officeart/2005/8/layout/pyramid2"/>
    <dgm:cxn modelId="{5C751B5D-7FA7-4849-A012-AFF4CB56016A}" type="presOf" srcId="{91666297-45AE-46AC-B276-523EAFEDEFC3}" destId="{A3226D59-12A1-48E6-9196-24073CA57561}" srcOrd="0" destOrd="0" presId="urn:microsoft.com/office/officeart/2005/8/layout/pyramid2"/>
    <dgm:cxn modelId="{F1E7C585-48E0-43EC-AA19-1038F668B3DB}" srcId="{08FF8A4B-FAEB-4EDD-9DBD-60984FCE265F}" destId="{0D52255A-7E3E-420A-A07C-6B77E503FFFD}" srcOrd="0" destOrd="0" parTransId="{E00B0786-B99A-44E0-9A12-12BDF07BAE85}" sibTransId="{3E31FD6A-79C2-4D99-9772-12064F9A160D}"/>
    <dgm:cxn modelId="{124E5AC9-97EC-4091-A967-3577DFAC51D0}" type="presParOf" srcId="{75A5E6BA-EAC2-471E-A8ED-D037D58F1BFD}" destId="{680727F7-7B5E-4F13-B679-27EC68FAD155}" srcOrd="0" destOrd="0" presId="urn:microsoft.com/office/officeart/2005/8/layout/pyramid2"/>
    <dgm:cxn modelId="{ABE3FDD4-F70C-4954-B065-05080673B1A0}" type="presParOf" srcId="{75A5E6BA-EAC2-471E-A8ED-D037D58F1BFD}" destId="{7CD87F2A-5BC5-4F8F-9BB1-632A449F3B1A}" srcOrd="1" destOrd="0" presId="urn:microsoft.com/office/officeart/2005/8/layout/pyramid2"/>
    <dgm:cxn modelId="{D46B1257-6535-42D8-B163-1D8EF728D733}" type="presParOf" srcId="{7CD87F2A-5BC5-4F8F-9BB1-632A449F3B1A}" destId="{B8764045-4EFC-4614-966B-C9935A9A59BB}" srcOrd="0" destOrd="0" presId="urn:microsoft.com/office/officeart/2005/8/layout/pyramid2"/>
    <dgm:cxn modelId="{006E5D8D-9444-43BB-AB54-31F669E87901}" type="presParOf" srcId="{7CD87F2A-5BC5-4F8F-9BB1-632A449F3B1A}" destId="{0D578544-44B8-48E3-B4EA-187DCB05C7A5}" srcOrd="1" destOrd="0" presId="urn:microsoft.com/office/officeart/2005/8/layout/pyramid2"/>
    <dgm:cxn modelId="{FC2C3C00-555A-42F7-ABCD-173F6260B55E}" type="presParOf" srcId="{7CD87F2A-5BC5-4F8F-9BB1-632A449F3B1A}" destId="{DCFDEC64-592E-40A0-A916-A84A8ACC0980}" srcOrd="2" destOrd="0" presId="urn:microsoft.com/office/officeart/2005/8/layout/pyramid2"/>
    <dgm:cxn modelId="{985525C8-DD3B-4EE1-ADB8-030F334F8ED9}" type="presParOf" srcId="{7CD87F2A-5BC5-4F8F-9BB1-632A449F3B1A}" destId="{FF3530CA-ECB7-42C8-B606-3D068DF67C7E}" srcOrd="3" destOrd="0" presId="urn:microsoft.com/office/officeart/2005/8/layout/pyramid2"/>
    <dgm:cxn modelId="{D52668AC-D1C0-4E58-997C-49FEA915ED49}" type="presParOf" srcId="{7CD87F2A-5BC5-4F8F-9BB1-632A449F3B1A}" destId="{A3226D59-12A1-48E6-9196-24073CA57561}" srcOrd="4" destOrd="0" presId="urn:microsoft.com/office/officeart/2005/8/layout/pyramid2"/>
    <dgm:cxn modelId="{E931C154-E77D-40F5-8CFC-4C6DE6109DE1}" type="presParOf" srcId="{7CD87F2A-5BC5-4F8F-9BB1-632A449F3B1A}" destId="{AD867231-8121-4B1B-BAE9-538C89C6543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727F7-7B5E-4F13-B679-27EC68FAD155}">
      <dsp:nvSpPr>
        <dsp:cNvPr id="0" name=""/>
        <dsp:cNvSpPr/>
      </dsp:nvSpPr>
      <dsp:spPr>
        <a:xfrm>
          <a:off x="0" y="0"/>
          <a:ext cx="1642901" cy="21562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64045-4EFC-4614-966B-C9935A9A59BB}">
      <dsp:nvSpPr>
        <dsp:cNvPr id="0" name=""/>
        <dsp:cNvSpPr/>
      </dsp:nvSpPr>
      <dsp:spPr>
        <a:xfrm>
          <a:off x="741854" y="216781"/>
          <a:ext cx="1683476" cy="510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2019 г. – </a:t>
          </a:r>
          <a:r>
            <a:rPr lang="ru-RU" sz="2000" b="1" kern="1200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rPr>
            <a:t>3705</a:t>
          </a:r>
          <a:r>
            <a:rPr lang="ru-RU" sz="14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ru-RU" sz="1400" b="1" kern="1200" dirty="0" smtClean="0">
              <a:latin typeface="Calibri" panose="020F0502020204030204" pitchFamily="34" charset="0"/>
            </a:rPr>
            <a:t>чел</a:t>
          </a:r>
          <a:r>
            <a:rPr lang="ru-RU" sz="1400" kern="1200" dirty="0" smtClean="0">
              <a:latin typeface="Calibri" panose="020F0502020204030204" pitchFamily="34" charset="0"/>
            </a:rPr>
            <a:t>.</a:t>
          </a:r>
          <a:endParaRPr lang="ru-RU" sz="1400" kern="1200" dirty="0">
            <a:latin typeface="Calibri" panose="020F0502020204030204" pitchFamily="34" charset="0"/>
          </a:endParaRPr>
        </a:p>
      </dsp:txBody>
      <dsp:txXfrm>
        <a:off x="766771" y="241698"/>
        <a:ext cx="1633642" cy="460587"/>
      </dsp:txXfrm>
    </dsp:sp>
    <dsp:sp modelId="{DCFDEC64-592E-40A0-A916-A84A8ACC0980}">
      <dsp:nvSpPr>
        <dsp:cNvPr id="0" name=""/>
        <dsp:cNvSpPr/>
      </dsp:nvSpPr>
      <dsp:spPr>
        <a:xfrm>
          <a:off x="739499" y="791006"/>
          <a:ext cx="1688185" cy="510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2018г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– 3647 чел.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4416" y="815923"/>
        <a:ext cx="1638351" cy="460587"/>
      </dsp:txXfrm>
    </dsp:sp>
    <dsp:sp modelId="{A3226D59-12A1-48E6-9196-24073CA57561}">
      <dsp:nvSpPr>
        <dsp:cNvPr id="0" name=""/>
        <dsp:cNvSpPr/>
      </dsp:nvSpPr>
      <dsp:spPr>
        <a:xfrm>
          <a:off x="738322" y="1365230"/>
          <a:ext cx="1690540" cy="510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2017г. – 3645 чел.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sp:txBody>
      <dsp:txXfrm>
        <a:off x="763239" y="1390147"/>
        <a:ext cx="1640706" cy="46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образования и науки города Москвы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Государственное бюджетное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общеобразовательное учреждение Школа № 878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0449" y="544522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 школы             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Сысоева Людмила Анатольевна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6" y="5358897"/>
            <a:ext cx="3779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Рейтинг вклада школ Москвы</a:t>
            </a: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в качественное образование </a:t>
            </a: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 итогам 2018/2019 учебного года</a:t>
            </a: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170 -220 место</a:t>
            </a:r>
          </a:p>
        </p:txBody>
      </p:sp>
    </p:spTree>
    <p:extLst>
      <p:ext uri="{BB962C8B-B14F-4D97-AF65-F5344CB8AC3E}">
        <p14:creationId xmlns:p14="http://schemas.microsoft.com/office/powerpoint/2010/main" val="38306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7855" r="8078" b="2408"/>
          <a:stretch/>
        </p:blipFill>
        <p:spPr bwMode="auto">
          <a:xfrm>
            <a:off x="270431" y="834095"/>
            <a:ext cx="8568952" cy="561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7" y="1886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4"/>
            <a:r>
              <a:rPr lang="ru-RU" b="1" i="1" dirty="0">
                <a:solidFill>
                  <a:prstClr val="black"/>
                </a:solidFill>
                <a:latin typeface="Franklin Gothic Medium"/>
              </a:rPr>
              <a:t>«</a:t>
            </a:r>
            <a:r>
              <a:rPr lang="ru-RU" sz="3200" b="1" i="1" dirty="0">
                <a:solidFill>
                  <a:prstClr val="black"/>
                </a:solidFill>
                <a:latin typeface="Franklin Gothic Medium"/>
              </a:rPr>
              <a:t>E </a:t>
            </a:r>
            <a:r>
              <a:rPr lang="ru-RU" sz="3200" b="1" i="1" dirty="0" err="1">
                <a:solidFill>
                  <a:prstClr val="black"/>
                </a:solidFill>
                <a:latin typeface="Franklin Gothic Medium"/>
              </a:rPr>
              <a:t>pluribus</a:t>
            </a:r>
            <a:r>
              <a:rPr lang="ru-RU" sz="3200" b="1" i="1" dirty="0">
                <a:solidFill>
                  <a:prstClr val="black"/>
                </a:solidFill>
                <a:latin typeface="Franklin Gothic Medium"/>
              </a:rPr>
              <a:t>  </a:t>
            </a:r>
            <a:r>
              <a:rPr lang="ru-RU" sz="3200" b="1" i="1" dirty="0" err="1">
                <a:solidFill>
                  <a:prstClr val="black"/>
                </a:solidFill>
                <a:latin typeface="Franklin Gothic Medium"/>
              </a:rPr>
              <a:t>unum</a:t>
            </a:r>
            <a:r>
              <a:rPr lang="ru-RU" sz="3200" b="1" i="1" dirty="0">
                <a:solidFill>
                  <a:prstClr val="black"/>
                </a:solidFill>
                <a:latin typeface="Franklin Gothic Medium"/>
              </a:rPr>
              <a:t>» - из многих – единое</a:t>
            </a:r>
            <a:endParaRPr lang="ru-RU" sz="3200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5"/>
            <a:ext cx="176368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6366" y="1077073"/>
            <a:ext cx="102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Рейтинг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8240" y="1077073"/>
            <a:ext cx="137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Контингент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6346" y="857345"/>
            <a:ext cx="211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Результаты ЕГЭ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220 баллов и выше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19079" y="3992707"/>
            <a:ext cx="252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Независимая диагностика учителе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й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2354057098"/>
              </p:ext>
            </p:extLst>
          </p:nvPr>
        </p:nvGraphicFramePr>
        <p:xfrm>
          <a:off x="6876256" y="1756938"/>
          <a:ext cx="216024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3758663"/>
              </p:ext>
            </p:extLst>
          </p:nvPr>
        </p:nvGraphicFramePr>
        <p:xfrm>
          <a:off x="2209675" y="1432304"/>
          <a:ext cx="2490228" cy="215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92043" y="1954866"/>
            <a:ext cx="831330" cy="61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2019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145" y="1532149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418,166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баллов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44" y="252883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173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балла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80545" y="839652"/>
            <a:ext cx="19525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Охват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ополнительным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образованием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08299" y="181276"/>
            <a:ext cx="599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Результативность ГБОУ Школа № 878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8288294"/>
              </p:ext>
            </p:extLst>
          </p:nvPr>
        </p:nvGraphicFramePr>
        <p:xfrm>
          <a:off x="3293267" y="4346471"/>
          <a:ext cx="3830517" cy="218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26805" y="587396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56 %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0839" y="4912121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42%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989343" y="2639958"/>
            <a:ext cx="400685" cy="360040"/>
          </a:xfrm>
          <a:prstGeom prst="bent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0563" y="2868461"/>
            <a:ext cx="848823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2018</a:t>
            </a: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5815216" y="2630748"/>
            <a:ext cx="400685" cy="360040"/>
          </a:xfrm>
          <a:prstGeom prst="bent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26702" y="2824215"/>
            <a:ext cx="848823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2018</a:t>
            </a: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6" y="1969105"/>
            <a:ext cx="831330" cy="61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2019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0256" y="152982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29%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43011" y="2499129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26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%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83" y="3992708"/>
            <a:ext cx="259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Учителя, получающие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городскую доплату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860798112"/>
              </p:ext>
            </p:extLst>
          </p:nvPr>
        </p:nvGraphicFramePr>
        <p:xfrm>
          <a:off x="223581" y="4739449"/>
          <a:ext cx="2981395" cy="184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264171" y="4932916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54%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8780" y="5873969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97%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0428" y="5360866"/>
            <a:ext cx="8370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МЭШ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36296" y="5324632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ЕГЭ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57131" y="4300485"/>
            <a:ext cx="231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138975825"/>
              </p:ext>
            </p:extLst>
          </p:nvPr>
        </p:nvGraphicFramePr>
        <p:xfrm>
          <a:off x="6204659" y="4739446"/>
          <a:ext cx="2831837" cy="172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821398" y="5324632"/>
            <a:ext cx="67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ГТО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25510" y="3838820"/>
            <a:ext cx="351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Всероссийский физкультурно-спортивный комплекс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Готов к труду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обороне»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57574" y="5873969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235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01186" y="4912121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155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9737" y="2350031"/>
            <a:ext cx="3136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7425" y="1037219"/>
            <a:ext cx="2582063" cy="55146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/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/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Кадетский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класс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ru-RU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(5 классов – 137 чел.)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2019 г.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- 19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место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из </a:t>
            </a:r>
            <a:r>
              <a:rPr lang="ru-RU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165 школ, реализующих проект «Кадетский класс в московской школе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»</a:t>
            </a:r>
          </a:p>
          <a:p>
            <a:pPr lvl="0"/>
            <a:endParaRPr lang="ru-RU" sz="1400" b="1" dirty="0">
              <a:solidFill>
                <a:srgbClr val="FBEEC9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0"/>
            <a:endParaRPr lang="ru-RU" sz="1400" b="1" dirty="0" smtClean="0">
              <a:solidFill>
                <a:srgbClr val="FBEEC9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0"/>
            <a:endParaRPr lang="ru-RU" sz="1400" b="1" dirty="0">
              <a:solidFill>
                <a:srgbClr val="FBEEC9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0"/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/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Инженерный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класс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  <a:p>
            <a:pPr lvl="0" algn="ctr"/>
            <a:r>
              <a:rPr lang="ru-RU" sz="1400" b="1" dirty="0">
                <a:solidFill>
                  <a:srgbClr val="FBEEC9">
                    <a:lumMod val="25000"/>
                  </a:srgbClr>
                </a:solidFill>
                <a:latin typeface="Calibri" panose="020F0502020204030204" pitchFamily="34" charset="0"/>
              </a:rPr>
              <a:t>(1 класс - 28 чел.)</a:t>
            </a:r>
          </a:p>
          <a:p>
            <a:pPr lvl="0" algn="ctr"/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Победитель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конкурса</a:t>
            </a:r>
          </a:p>
          <a:p>
            <a:pPr lvl="0" algn="ctr"/>
            <a:r>
              <a:rPr lang="ru-RU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«Мои достижения в моём городе»</a:t>
            </a:r>
          </a:p>
          <a:p>
            <a:pPr lvl="0" algn="ctr"/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 призёра </a:t>
            </a:r>
            <a:r>
              <a:rPr lang="ru-RU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- конференции «Инженеры будущего»</a:t>
            </a:r>
          </a:p>
          <a:p>
            <a:pPr lvl="0"/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91" y="3702758"/>
            <a:ext cx="735533" cy="74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95" y="1143535"/>
            <a:ext cx="868233" cy="8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300342" y="1037219"/>
            <a:ext cx="2543177" cy="556013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54" y="1059214"/>
            <a:ext cx="822721" cy="8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84" y="3505973"/>
            <a:ext cx="923190" cy="7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97803" y="1822995"/>
            <a:ext cx="23482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Профессиональное 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о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бучение  без границ</a:t>
            </a:r>
          </a:p>
          <a:p>
            <a:pPr lvl="0" algn="ctr"/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2018г.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61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свидетельство</a:t>
            </a:r>
          </a:p>
          <a:p>
            <a:pPr lvl="0" algn="ctr"/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2019г. –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88 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чел. осваивают специальности в колледжах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31763" y="4222814"/>
            <a:ext cx="2526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 призёра, 2 победителя </a:t>
            </a:r>
          </a:p>
          <a:p>
            <a:pPr lvl="0" algn="ctr"/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регионального тура,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 чел.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входят в состав сборной команды Москвы</a:t>
            </a:r>
          </a:p>
          <a:p>
            <a:pPr lvl="0" algn="ctr"/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3272286" y="3877454"/>
            <a:ext cx="2617054" cy="123785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6"/>
          <a:stretch/>
        </p:blipFill>
        <p:spPr bwMode="auto">
          <a:xfrm>
            <a:off x="7787417" y="5584069"/>
            <a:ext cx="988358" cy="7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3705" y="5312577"/>
            <a:ext cx="190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Участие обучающихся</a:t>
            </a:r>
          </a:p>
          <a:p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в  других конкурсах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74" y="5993823"/>
            <a:ext cx="865684" cy="2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75164" y="3396053"/>
            <a:ext cx="17064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Участие в 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п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рофессиональных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конкурсах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3251090" y="255430"/>
            <a:ext cx="2617054" cy="344732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Олимпиады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«Не прервётся связь поколений»</a:t>
            </a:r>
          </a:p>
          <a:p>
            <a:pPr lvl="0" algn="ctr"/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2018г. -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победителя,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призёров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ru-RU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«Музеи. Парки. Усадьбы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»</a:t>
            </a:r>
          </a:p>
          <a:p>
            <a:pPr lvl="0" algn="ctr"/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2018г. – 53 команды победителей и призёров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2019г.</a:t>
            </a:r>
            <a:r>
              <a:rPr lang="ru-RU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</a:t>
            </a: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77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команд победителей и призёров</a:t>
            </a:r>
          </a:p>
          <a:p>
            <a:pPr lvl="0"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8082"/>
            <a:ext cx="881723" cy="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2081"/>
            <a:ext cx="680111" cy="5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16" y="4446440"/>
            <a:ext cx="23891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3272286" y="5246978"/>
            <a:ext cx="2617054" cy="127086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коман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0"/>
          <a:stretch/>
        </p:blipFill>
        <p:spPr bwMode="auto">
          <a:xfrm>
            <a:off x="3968105" y="5257946"/>
            <a:ext cx="1014536" cy="7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6319" y="6025565"/>
            <a:ext cx="151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93 -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281</Words>
  <Application>Microsoft Office PowerPoint</Application>
  <PresentationFormat>Экран (4:3)</PresentationFormat>
  <Paragraphs>95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Сергеевна</dc:creator>
  <cp:lastModifiedBy>User</cp:lastModifiedBy>
  <cp:revision>94</cp:revision>
  <dcterms:created xsi:type="dcterms:W3CDTF">2019-04-19T11:20:09Z</dcterms:created>
  <dcterms:modified xsi:type="dcterms:W3CDTF">2020-02-10T07:27:53Z</dcterms:modified>
</cp:coreProperties>
</file>