
<file path=[Content_Types].xml><?xml version="1.0" encoding="utf-8"?>
<Types xmlns="http://schemas.openxmlformats.org/package/2006/content-types">
  <Default Extension="png" ContentType="image/png"/>
  <Default Extension="jpg_large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8" r:id="rId3"/>
    <p:sldId id="284" r:id="rId4"/>
    <p:sldId id="268" r:id="rId5"/>
    <p:sldId id="281" r:id="rId6"/>
    <p:sldId id="269" r:id="rId7"/>
    <p:sldId id="273" r:id="rId8"/>
    <p:sldId id="277" r:id="rId9"/>
    <p:sldId id="274" r:id="rId10"/>
    <p:sldId id="278" r:id="rId11"/>
    <p:sldId id="270" r:id="rId12"/>
    <p:sldId id="271" r:id="rId13"/>
    <p:sldId id="282" r:id="rId14"/>
    <p:sldId id="285" r:id="rId15"/>
    <p:sldId id="279" r:id="rId16"/>
    <p:sldId id="286" r:id="rId17"/>
    <p:sldId id="275" r:id="rId18"/>
    <p:sldId id="26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323"/>
    <a:srgbClr val="1B3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94" autoAdjust="0"/>
    <p:restoredTop sz="94660"/>
  </p:normalViewPr>
  <p:slideViewPr>
    <p:cSldViewPr showGuides="1">
      <p:cViewPr>
        <p:scale>
          <a:sx n="79" d="100"/>
          <a:sy n="79" d="100"/>
        </p:scale>
        <p:origin x="-288" y="-30"/>
      </p:cViewPr>
      <p:guideLst>
        <p:guide orient="horz" pos="28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190B00-AF3D-4ACD-ACDE-630330470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1CFE79D-95E7-45EB-A00E-A13C20653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697993-D460-435C-9C74-7AAFDC03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5B198E-7C7E-4A35-A289-C7D7DCCBC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E55F63B-D0AE-4916-943E-71629096F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74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A2B172-000B-4AE9-AB6C-5B3A15EC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597A070-81F1-4920-B6E3-7A700384A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4AD9D9-7CA8-4507-93AB-D51F261F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9BBF06-5175-4DA7-8E90-D0468C3D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1FA7CD-CEF3-4053-9580-9D24A080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7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C2463A7-BB92-4317-B3BC-98D90E4C4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15BDB53-8C9E-4BE4-81F4-E3B6D0001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7203253-5F3A-4E78-A48F-32CB6177C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4384F7-722C-4DAE-B4AD-A52518B0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5C5AAC-521E-416A-8686-FA305A82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96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97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xmlns="" id="{B0B5ED3D-57DE-42ED-BE5C-F21A7B8CA5C6}"/>
              </a:ext>
            </a:extLst>
          </p:cNvPr>
          <p:cNvSpPr/>
          <p:nvPr userDrawn="1"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xmlns="" id="{B809083B-4451-4809-A466-A78693F9AD34}"/>
              </a:ext>
            </a:extLst>
          </p:cNvPr>
          <p:cNvSpPr/>
          <p:nvPr userDrawn="1"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30BF555C-A518-4231-9DB5-B17F7DC97C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1238" y="2573338"/>
            <a:ext cx="6442075" cy="164623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A69C7849-E468-4B41-9E10-71060F43909A}"/>
              </a:ext>
            </a:extLst>
          </p:cNvPr>
          <p:cNvSpPr/>
          <p:nvPr userDrawn="1"/>
        </p:nvSpPr>
        <p:spPr>
          <a:xfrm>
            <a:off x="0" y="-10104"/>
            <a:ext cx="9246000" cy="6868103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xmlns="" id="{E258292F-5689-4D79-9096-85D06BA49B7B}"/>
              </a:ext>
            </a:extLst>
          </p:cNvPr>
          <p:cNvSpPr/>
          <p:nvPr userDrawn="1"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956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7" y="370235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0" y="3429000"/>
            <a:ext cx="12192000" cy="3431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000" y="365125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6266" y="1309573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52985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0" y="4149000"/>
            <a:ext cx="8976000" cy="2711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5631" y="375112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373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7DFAA08-4FC2-45F2-AA2E-AE1BA6DBE2C1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0" y="5184000"/>
            <a:ext cx="3531000" cy="1676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3699451"/>
            <a:ext cx="5758414" cy="25788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8726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800" y="3524662"/>
            <a:ext cx="5625000" cy="66888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0" y="0"/>
            <a:ext cx="5625000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04000"/>
            <a:ext cx="5758414" cy="5774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800" y="437400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D6452CA5-8E82-4F87-9A80-16C5626D64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5125" y="145449"/>
            <a:ext cx="3640875" cy="292172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A946F59B-B261-4BD0-B083-6D6BBD9636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125" y="145450"/>
            <a:ext cx="3640875" cy="292172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09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296" y="3429000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49000"/>
            <a:ext cx="5445000" cy="5729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775" y="4368338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7CD30468-55AD-4246-A300-DB7B0F0017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30600" y="234001"/>
            <a:ext cx="8325400" cy="27901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85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9F06B0F-577D-4331-87CF-A0A833AA949D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4681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4681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6000" y="375112"/>
            <a:ext cx="6299999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469414" y="4149000"/>
            <a:ext cx="8506586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34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D882B2-034B-4145-B484-AAA1AE8C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D8F6E3-9820-406F-9F7D-BCD3D286F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B31CFE-D3EB-4BCC-8C1F-B5DDF7BE7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4389A23-67AB-42B8-B4A6-CD29D8C4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1C6045-8D36-40A1-9C6D-DE87FB64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09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6096000" cy="6860032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323493"/>
            <a:ext cx="5625000" cy="668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479" y="1262831"/>
            <a:ext cx="5625000" cy="527167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AE8A562-A25C-4DC8-BAC6-CCC0577579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2063" y="323850"/>
            <a:ext cx="5603875" cy="63896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3173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9F06B0F-577D-4331-87CF-A0A833AA949D}"/>
              </a:ext>
            </a:extLst>
          </p:cNvPr>
          <p:cNvSpPr/>
          <p:nvPr userDrawn="1"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73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BA733B-B67F-4D0F-8770-03412A88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ADDA85B-AADA-46ED-A5AA-D35A66798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605E36-6CBE-4FA4-96E5-C97C6419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4D25396-54DE-492D-9359-B5E63574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D3534F-0A7F-483E-8DA7-21E0E2249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41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A8576-22B7-495B-9176-BD790D974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0357B8-EB67-4372-88B4-88FCFF7EF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DC497D8-0B03-4691-A215-F5362C364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862F708-3C4F-42A3-B17E-652DA52C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757200E-933C-4827-8F9D-FB5E96AE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67BC222-F9DF-4207-B43E-B479B536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95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733213-AAC6-4A1B-8698-2A85AC7A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C417D5D-6E03-4713-8925-FDCABA499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FC9B58B-7B36-4EED-BF73-CE412A409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D84CA64-D965-410A-A22A-95F39E31D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6169F5F-0DFF-4F48-8341-6A2030A84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018E87D-5DB1-4212-99CF-FEC09BE8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E583665-14A3-443C-A678-21B4B04C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BDED1F4-5815-43E8-8292-D644388C8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8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113576-431C-4B09-BE4C-4EEF3B49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7EDF2B8-07FE-4363-894B-DDC16E10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928BB28-F4BD-4C23-9A0A-C8721DED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3742E95-FD50-4CB1-8087-8075551A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15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A5E687E-9290-434A-B9E3-66F44D50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757BE17-C727-41FA-9CE8-470F79379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CFFE86D-1A1C-46FE-ABEC-8D0D881A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89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376A1A-2738-4B63-8FB7-6FADAE40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AAE921-524E-4189-B3A7-567631602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C627E12-8D6F-4DCA-A420-023E353B4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B86BE03-035D-46A4-8C21-2563A2536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94DFDB8-B752-4066-9AA7-E4428B91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9BBE450-BDAC-4239-BF11-4AD912A2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29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51647D-B164-4F72-A5EE-B230808B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98A3904-E15C-44A8-A376-F79C68BDA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7B2AC89-146D-484D-BCEE-4426EC570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D3BA88C-C8EB-41F4-9412-0F32B393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18D5E48-2C13-4EE4-ADCD-A1D573E19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18E3DBC-1A08-44C9-84DA-15A2D7CE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01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C3EB23-0574-4CE6-BFEA-CC4DC7FD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31F8A9A-C586-4CD8-962C-D78C7D7C8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D3A135-84B4-404B-AEE2-C6066B294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3BA84-997D-4080-B10C-1A0B4B33C577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329958-3F0E-49D3-AB72-A2802AAD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2087078-49A2-4F1A-832C-0E14981C4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3"/>
            <a:extLst>
              <a:ext uri="{FF2B5EF4-FFF2-40B4-BE49-F238E27FC236}">
                <a16:creationId xmlns:a16="http://schemas.microsoft.com/office/drawing/2014/main" xmlns="" id="{FDBE6CBF-8F53-497F-9017-32C565AD5EA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0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67" r:id="rId13"/>
    <p:sldLayoutId id="2147483660" r:id="rId14"/>
    <p:sldLayoutId id="2147483661" r:id="rId15"/>
    <p:sldLayoutId id="2147483662" r:id="rId16"/>
    <p:sldLayoutId id="2147483670" r:id="rId17"/>
    <p:sldLayoutId id="2147483663" r:id="rId18"/>
    <p:sldLayoutId id="2147483664" r:id="rId19"/>
    <p:sldLayoutId id="2147483665" r:id="rId20"/>
    <p:sldLayoutId id="214748366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_large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0">
            <a:extLst>
              <a:ext uri="{FF2B5EF4-FFF2-40B4-BE49-F238E27FC236}">
                <a16:creationId xmlns:a16="http://schemas.microsoft.com/office/drawing/2014/main" xmlns="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81B021BF-A146-4486-952C-321C2E738A90}"/>
              </a:ext>
            </a:extLst>
          </p:cNvPr>
          <p:cNvSpPr/>
          <p:nvPr/>
        </p:nvSpPr>
        <p:spPr>
          <a:xfrm>
            <a:off x="0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93430012-BA3A-4636-B839-750794681A1D}"/>
              </a:ext>
            </a:extLst>
          </p:cNvPr>
          <p:cNvSpPr/>
          <p:nvPr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E9811CCE-425E-421D-906F-FDB5FF116926}"/>
              </a:ext>
            </a:extLst>
          </p:cNvPr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xmlns="" id="{C3891D6C-164C-4F07-94B0-55B67C0190FD}"/>
              </a:ext>
            </a:extLst>
          </p:cNvPr>
          <p:cNvSpPr/>
          <p:nvPr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8DAF865-96F5-4176-9983-A7D572FF73F1}"/>
              </a:ext>
            </a:extLst>
          </p:cNvPr>
          <p:cNvSpPr txBox="1"/>
          <p:nvPr/>
        </p:nvSpPr>
        <p:spPr>
          <a:xfrm>
            <a:off x="1066003" y="2307361"/>
            <a:ext cx="663951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Отчёт главы муниципального округа</a:t>
            </a:r>
          </a:p>
          <a:p>
            <a:r>
              <a:rPr lang="ru-RU" sz="3200" dirty="0">
                <a:solidFill>
                  <a:schemeClr val="bg1"/>
                </a:solidFill>
              </a:rPr>
              <a:t>Орехово-Борисово Северное</a:t>
            </a:r>
          </a:p>
          <a:p>
            <a:r>
              <a:rPr lang="ru-RU" sz="3200" dirty="0">
                <a:solidFill>
                  <a:schemeClr val="bg1"/>
                </a:solidFill>
              </a:rPr>
              <a:t>Дмитриевой Н.Н. о результатах </a:t>
            </a:r>
          </a:p>
          <a:p>
            <a:r>
              <a:rPr lang="ru-RU" sz="3200" dirty="0">
                <a:solidFill>
                  <a:schemeClr val="bg1"/>
                </a:solidFill>
              </a:rPr>
              <a:t>деятельности за 2023 год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4" y="-1417797"/>
            <a:ext cx="6247619" cy="9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76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7EBAB29-0671-42F3-92CD-CE08D176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000" y="417167"/>
            <a:ext cx="4860000" cy="668887"/>
          </a:xfrm>
        </p:spPr>
        <p:txBody>
          <a:bodyPr>
            <a:noAutofit/>
          </a:bodyPr>
          <a:lstStyle/>
          <a:p>
            <a:r>
              <a:rPr lang="ru-RU" sz="4000" b="1" dirty="0"/>
              <a:t>Публичные слушания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D9A4C0DD-BAAA-4049-9F83-4C70C08B620F}"/>
              </a:ext>
            </a:extLst>
          </p:cNvPr>
          <p:cNvSpPr/>
          <p:nvPr/>
        </p:nvSpPr>
        <p:spPr>
          <a:xfrm rot="2689455">
            <a:off x="6550219" y="2199542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3BCE176-3A3A-4219-960B-7E88364E244F}"/>
              </a:ext>
            </a:extLst>
          </p:cNvPr>
          <p:cNvSpPr txBox="1"/>
          <p:nvPr/>
        </p:nvSpPr>
        <p:spPr>
          <a:xfrm>
            <a:off x="6609241" y="2275556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667694E-A818-440B-97BB-D2EFCDA1DDD0}"/>
              </a:ext>
            </a:extLst>
          </p:cNvPr>
          <p:cNvSpPr/>
          <p:nvPr/>
        </p:nvSpPr>
        <p:spPr>
          <a:xfrm>
            <a:off x="7491000" y="2214000"/>
            <a:ext cx="4455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О проекте решения Совета депутатов муниципального округа Орехово-Борисово Северное «Об исполнении бюджета муниципального округа Орехово-Борисово Северное за 2023 год»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CDF3B9B3-D1CF-465F-BAAC-A76D5732D4FF}"/>
              </a:ext>
            </a:extLst>
          </p:cNvPr>
          <p:cNvSpPr/>
          <p:nvPr/>
        </p:nvSpPr>
        <p:spPr>
          <a:xfrm>
            <a:off x="7503743" y="3959040"/>
            <a:ext cx="4455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О проекте решения Совета депутатов муниципального округа Орехово-Борисово Северное «О бюджете муниципального округа Орехово-Борисово Северное на 2024 год и плановый период 2025 и 2026 годов»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5F3D990B-820E-4EAF-82B8-E58645BD3D44}"/>
              </a:ext>
            </a:extLst>
          </p:cNvPr>
          <p:cNvSpPr/>
          <p:nvPr/>
        </p:nvSpPr>
        <p:spPr>
          <a:xfrm rot="2689455">
            <a:off x="6549377" y="3934143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C18981D-1086-4742-A85D-E28A164760EB}"/>
              </a:ext>
            </a:extLst>
          </p:cNvPr>
          <p:cNvSpPr txBox="1"/>
          <p:nvPr/>
        </p:nvSpPr>
        <p:spPr>
          <a:xfrm>
            <a:off x="6608399" y="4010157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19" name="Picture 2" descr="https://www.restate.ru/attachment/578db76adb6e5d85a203a7c10b47e364ca110108/proportional/1600x900/AF1QipMCNBkySfZODZffBT5N6kPV5lktboqr-YCRC7mh%3Ds1600-w16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6"/>
          <a:stretch/>
        </p:blipFill>
        <p:spPr bwMode="auto">
          <a:xfrm>
            <a:off x="-24000" y="1814625"/>
            <a:ext cx="5893600" cy="373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57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426000" y="-171000"/>
            <a:ext cx="3015000" cy="72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1B334B"/>
                </a:solidFill>
              </a:rPr>
              <a:t>Тематика обращений</a:t>
            </a:r>
            <a:endParaRPr lang="ru-RU" dirty="0">
              <a:solidFill>
                <a:srgbClr val="1B334B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AF9E557-6DB4-4D75-A7F3-7C22DD2BB921}"/>
              </a:ext>
            </a:extLst>
          </p:cNvPr>
          <p:cNvSpPr txBox="1"/>
          <p:nvPr/>
        </p:nvSpPr>
        <p:spPr>
          <a:xfrm>
            <a:off x="5025333" y="1722938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озеленение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45FF915-C8A5-4583-8183-5F355A51380B}"/>
              </a:ext>
            </a:extLst>
          </p:cNvPr>
          <p:cNvSpPr txBox="1"/>
          <p:nvPr/>
        </p:nvSpPr>
        <p:spPr>
          <a:xfrm>
            <a:off x="1063078" y="1373510"/>
            <a:ext cx="2583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благоустройство дворовых территорий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F20FA84D-2D85-48FC-8112-CE1A01B3A4DC}"/>
              </a:ext>
            </a:extLst>
          </p:cNvPr>
          <p:cNvSpPr/>
          <p:nvPr/>
        </p:nvSpPr>
        <p:spPr>
          <a:xfrm rot="2689455">
            <a:off x="283099" y="1617803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342121" y="1693817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F8D4F419-C985-4128-A704-3C52C365C35A}"/>
              </a:ext>
            </a:extLst>
          </p:cNvPr>
          <p:cNvSpPr/>
          <p:nvPr/>
        </p:nvSpPr>
        <p:spPr>
          <a:xfrm rot="2689455">
            <a:off x="4242247" y="1616147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62831F4-2FD4-4876-BA0C-2C24EA34A8CF}"/>
              </a:ext>
            </a:extLst>
          </p:cNvPr>
          <p:cNvSpPr txBox="1"/>
          <p:nvPr/>
        </p:nvSpPr>
        <p:spPr>
          <a:xfrm>
            <a:off x="4301269" y="169216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43D9D9-9E4D-41D5-B45B-1D50FE53F641}"/>
              </a:ext>
            </a:extLst>
          </p:cNvPr>
          <p:cNvSpPr txBox="1"/>
          <p:nvPr/>
        </p:nvSpPr>
        <p:spPr>
          <a:xfrm>
            <a:off x="5035476" y="2763165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автостоянки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277428C-C8E3-4F13-9B07-D952BAE0A625}"/>
              </a:ext>
            </a:extLst>
          </p:cNvPr>
          <p:cNvSpPr txBox="1"/>
          <p:nvPr/>
        </p:nvSpPr>
        <p:spPr>
          <a:xfrm>
            <a:off x="1073221" y="2641710"/>
            <a:ext cx="258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ремонт домов, подъездов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F5F87BF2-0E8C-464F-83CE-C51FC1C29FBF}"/>
              </a:ext>
            </a:extLst>
          </p:cNvPr>
          <p:cNvSpPr/>
          <p:nvPr/>
        </p:nvSpPr>
        <p:spPr>
          <a:xfrm rot="2689455">
            <a:off x="293242" y="2688808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3F9A0B0-321F-4F30-810F-91242B5866DA}"/>
              </a:ext>
            </a:extLst>
          </p:cNvPr>
          <p:cNvSpPr txBox="1"/>
          <p:nvPr/>
        </p:nvSpPr>
        <p:spPr>
          <a:xfrm>
            <a:off x="352264" y="276482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BE62978E-6718-466A-A7ED-6ED7E3E382A8}"/>
              </a:ext>
            </a:extLst>
          </p:cNvPr>
          <p:cNvSpPr/>
          <p:nvPr/>
        </p:nvSpPr>
        <p:spPr>
          <a:xfrm rot="2689455">
            <a:off x="4252390" y="2687151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A6965E1-1479-4AB8-84E3-78DE6CC0D84E}"/>
              </a:ext>
            </a:extLst>
          </p:cNvPr>
          <p:cNvSpPr txBox="1"/>
          <p:nvPr/>
        </p:nvSpPr>
        <p:spPr>
          <a:xfrm>
            <a:off x="4311412" y="276316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893CAC0-47EB-4D3B-B7D4-7CA88D453910}"/>
              </a:ext>
            </a:extLst>
          </p:cNvPr>
          <p:cNvSpPr txBox="1"/>
          <p:nvPr/>
        </p:nvSpPr>
        <p:spPr>
          <a:xfrm>
            <a:off x="5025332" y="3698513"/>
            <a:ext cx="3006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ограждение придомовых территорий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F2C177D-69FA-4FF9-92B0-AC79992235DD}"/>
              </a:ext>
            </a:extLst>
          </p:cNvPr>
          <p:cNvSpPr txBox="1"/>
          <p:nvPr/>
        </p:nvSpPr>
        <p:spPr>
          <a:xfrm>
            <a:off x="1063078" y="3698514"/>
            <a:ext cx="258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оплата жилья, коммунальных услуг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9E4AA8DB-6AB7-47C5-8D1E-1BCCC6DA9EF6}"/>
              </a:ext>
            </a:extLst>
          </p:cNvPr>
          <p:cNvSpPr/>
          <p:nvPr/>
        </p:nvSpPr>
        <p:spPr>
          <a:xfrm rot="2689455">
            <a:off x="283099" y="3745611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DF82650-4443-49C2-87EE-1DDA0213A348}"/>
              </a:ext>
            </a:extLst>
          </p:cNvPr>
          <p:cNvSpPr txBox="1"/>
          <p:nvPr/>
        </p:nvSpPr>
        <p:spPr>
          <a:xfrm>
            <a:off x="342121" y="382162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87089419-7EA6-47EC-86E9-7A8B61AAE3BE}"/>
              </a:ext>
            </a:extLst>
          </p:cNvPr>
          <p:cNvSpPr/>
          <p:nvPr/>
        </p:nvSpPr>
        <p:spPr>
          <a:xfrm rot="2689455">
            <a:off x="4242247" y="3745610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EF18210-1F93-4AD4-9726-C90BD41866F1}"/>
              </a:ext>
            </a:extLst>
          </p:cNvPr>
          <p:cNvSpPr txBox="1"/>
          <p:nvPr/>
        </p:nvSpPr>
        <p:spPr>
          <a:xfrm>
            <a:off x="4301269" y="382162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F2C177D-69FA-4FF9-92B0-AC79992235DD}"/>
              </a:ext>
            </a:extLst>
          </p:cNvPr>
          <p:cNvSpPr txBox="1"/>
          <p:nvPr/>
        </p:nvSpPr>
        <p:spPr>
          <a:xfrm>
            <a:off x="1073221" y="4755318"/>
            <a:ext cx="2583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установка дорожных знаков, нанесение разметки и установка светофора</a:t>
            </a:r>
          </a:p>
        </p:txBody>
      </p:sp>
      <p:sp>
        <p:nvSpPr>
          <p:cNvPr id="37" name="Прямоугольник: скругленные углы 31">
            <a:extLst>
              <a:ext uri="{FF2B5EF4-FFF2-40B4-BE49-F238E27FC236}">
                <a16:creationId xmlns:a16="http://schemas.microsoft.com/office/drawing/2014/main" xmlns="" id="{9E4AA8DB-6AB7-47C5-8D1E-1BCCC6DA9EF6}"/>
              </a:ext>
            </a:extLst>
          </p:cNvPr>
          <p:cNvSpPr/>
          <p:nvPr/>
        </p:nvSpPr>
        <p:spPr>
          <a:xfrm rot="2689455">
            <a:off x="293242" y="4802415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DF82650-4443-49C2-87EE-1DDA0213A348}"/>
              </a:ext>
            </a:extLst>
          </p:cNvPr>
          <p:cNvSpPr txBox="1"/>
          <p:nvPr/>
        </p:nvSpPr>
        <p:spPr>
          <a:xfrm>
            <a:off x="352264" y="4878429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893CAC0-47EB-4D3B-B7D4-7CA88D453910}"/>
              </a:ext>
            </a:extLst>
          </p:cNvPr>
          <p:cNvSpPr txBox="1"/>
          <p:nvPr/>
        </p:nvSpPr>
        <p:spPr>
          <a:xfrm>
            <a:off x="5025332" y="4755317"/>
            <a:ext cx="300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отопление квартир</a:t>
            </a:r>
          </a:p>
        </p:txBody>
      </p:sp>
      <p:sp>
        <p:nvSpPr>
          <p:cNvPr id="40" name="Прямоугольник: скругленные углы 33">
            <a:extLst>
              <a:ext uri="{FF2B5EF4-FFF2-40B4-BE49-F238E27FC236}">
                <a16:creationId xmlns:a16="http://schemas.microsoft.com/office/drawing/2014/main" xmlns="" id="{87089419-7EA6-47EC-86E9-7A8B61AAE3BE}"/>
              </a:ext>
            </a:extLst>
          </p:cNvPr>
          <p:cNvSpPr/>
          <p:nvPr/>
        </p:nvSpPr>
        <p:spPr>
          <a:xfrm rot="2689455">
            <a:off x="4242247" y="4802414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EF18210-1F93-4AD4-9726-C90BD41866F1}"/>
              </a:ext>
            </a:extLst>
          </p:cNvPr>
          <p:cNvSpPr txBox="1"/>
          <p:nvPr/>
        </p:nvSpPr>
        <p:spPr>
          <a:xfrm>
            <a:off x="4301269" y="487842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AF9E557-6DB4-4D75-A7F3-7C22DD2BB921}"/>
              </a:ext>
            </a:extLst>
          </p:cNvPr>
          <p:cNvSpPr txBox="1"/>
          <p:nvPr/>
        </p:nvSpPr>
        <p:spPr>
          <a:xfrm>
            <a:off x="9279889" y="1681286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социальные вопросы</a:t>
            </a:r>
          </a:p>
        </p:txBody>
      </p:sp>
      <p:sp>
        <p:nvSpPr>
          <p:cNvPr id="46" name="Прямоугольник: скругленные углы 17">
            <a:extLst>
              <a:ext uri="{FF2B5EF4-FFF2-40B4-BE49-F238E27FC236}">
                <a16:creationId xmlns:a16="http://schemas.microsoft.com/office/drawing/2014/main" xmlns="" id="{F8D4F419-C985-4128-A704-3C52C365C35A}"/>
              </a:ext>
            </a:extLst>
          </p:cNvPr>
          <p:cNvSpPr/>
          <p:nvPr/>
        </p:nvSpPr>
        <p:spPr>
          <a:xfrm rot="2689455">
            <a:off x="8496803" y="1616147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62831F4-2FD4-4876-BA0C-2C24EA34A8CF}"/>
              </a:ext>
            </a:extLst>
          </p:cNvPr>
          <p:cNvSpPr txBox="1"/>
          <p:nvPr/>
        </p:nvSpPr>
        <p:spPr>
          <a:xfrm>
            <a:off x="8555825" y="169216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9543D9D9-9E4D-41D5-B45B-1D50FE53F641}"/>
              </a:ext>
            </a:extLst>
          </p:cNvPr>
          <p:cNvSpPr txBox="1"/>
          <p:nvPr/>
        </p:nvSpPr>
        <p:spPr>
          <a:xfrm>
            <a:off x="9290031" y="2607839"/>
            <a:ext cx="2996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улучшение жилищных условий</a:t>
            </a:r>
          </a:p>
        </p:txBody>
      </p:sp>
      <p:sp>
        <p:nvSpPr>
          <p:cNvPr id="49" name="Прямоугольник: скругленные углы 25">
            <a:extLst>
              <a:ext uri="{FF2B5EF4-FFF2-40B4-BE49-F238E27FC236}">
                <a16:creationId xmlns:a16="http://schemas.microsoft.com/office/drawing/2014/main" xmlns="" id="{BE62978E-6718-466A-A7ED-6ED7E3E382A8}"/>
              </a:ext>
            </a:extLst>
          </p:cNvPr>
          <p:cNvSpPr/>
          <p:nvPr/>
        </p:nvSpPr>
        <p:spPr>
          <a:xfrm rot="2689455">
            <a:off x="8506946" y="2687151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A6965E1-1479-4AB8-84E3-78DE6CC0D84E}"/>
              </a:ext>
            </a:extLst>
          </p:cNvPr>
          <p:cNvSpPr txBox="1"/>
          <p:nvPr/>
        </p:nvSpPr>
        <p:spPr>
          <a:xfrm>
            <a:off x="8565968" y="276316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4893CAC0-47EB-4D3B-B7D4-7CA88D453910}"/>
              </a:ext>
            </a:extLst>
          </p:cNvPr>
          <p:cNvSpPr txBox="1"/>
          <p:nvPr/>
        </p:nvSpPr>
        <p:spPr>
          <a:xfrm>
            <a:off x="9279888" y="3698513"/>
            <a:ext cx="3006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организация площадок для выгула собак</a:t>
            </a:r>
          </a:p>
        </p:txBody>
      </p:sp>
      <p:sp>
        <p:nvSpPr>
          <p:cNvPr id="52" name="Прямоугольник: скругленные углы 33">
            <a:extLst>
              <a:ext uri="{FF2B5EF4-FFF2-40B4-BE49-F238E27FC236}">
                <a16:creationId xmlns:a16="http://schemas.microsoft.com/office/drawing/2014/main" xmlns="" id="{87089419-7EA6-47EC-86E9-7A8B61AAE3BE}"/>
              </a:ext>
            </a:extLst>
          </p:cNvPr>
          <p:cNvSpPr/>
          <p:nvPr/>
        </p:nvSpPr>
        <p:spPr>
          <a:xfrm rot="2689455">
            <a:off x="8496803" y="3745610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EEF18210-1F93-4AD4-9726-C90BD41866F1}"/>
              </a:ext>
            </a:extLst>
          </p:cNvPr>
          <p:cNvSpPr txBox="1"/>
          <p:nvPr/>
        </p:nvSpPr>
        <p:spPr>
          <a:xfrm>
            <a:off x="8555825" y="382162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4893CAC0-47EB-4D3B-B7D4-7CA88D453910}"/>
              </a:ext>
            </a:extLst>
          </p:cNvPr>
          <p:cNvSpPr txBox="1"/>
          <p:nvPr/>
        </p:nvSpPr>
        <p:spPr>
          <a:xfrm>
            <a:off x="9279888" y="4878428"/>
            <a:ext cx="300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прочие вопросы</a:t>
            </a:r>
          </a:p>
        </p:txBody>
      </p:sp>
      <p:sp>
        <p:nvSpPr>
          <p:cNvPr id="55" name="Прямоугольник: скругленные углы 33">
            <a:extLst>
              <a:ext uri="{FF2B5EF4-FFF2-40B4-BE49-F238E27FC236}">
                <a16:creationId xmlns:a16="http://schemas.microsoft.com/office/drawing/2014/main" xmlns="" id="{87089419-7EA6-47EC-86E9-7A8B61AAE3BE}"/>
              </a:ext>
            </a:extLst>
          </p:cNvPr>
          <p:cNvSpPr/>
          <p:nvPr/>
        </p:nvSpPr>
        <p:spPr>
          <a:xfrm rot="2689455">
            <a:off x="8496803" y="4802414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EF18210-1F93-4AD4-9726-C90BD41866F1}"/>
              </a:ext>
            </a:extLst>
          </p:cNvPr>
          <p:cNvSpPr txBox="1"/>
          <p:nvPr/>
        </p:nvSpPr>
        <p:spPr>
          <a:xfrm>
            <a:off x="8555825" y="487842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285908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7786065" cy="66888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Организация </a:t>
            </a:r>
            <a:r>
              <a:rPr lang="ru-RU" b="1" dirty="0">
                <a:solidFill>
                  <a:schemeClr val="accent2"/>
                </a:solidFill>
              </a:rPr>
              <a:t>бюджетного процесса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765D055-23FB-418D-A56C-899B5E29CC44}"/>
              </a:ext>
            </a:extLst>
          </p:cNvPr>
          <p:cNvSpPr/>
          <p:nvPr/>
        </p:nvSpPr>
        <p:spPr>
          <a:xfrm>
            <a:off x="5136673" y="1732963"/>
            <a:ext cx="3036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ежеквартальный  отчет об исполнении бюджета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D82080C-ACB7-47D5-A3A7-F93480980FAB}"/>
              </a:ext>
            </a:extLst>
          </p:cNvPr>
          <p:cNvSpPr/>
          <p:nvPr/>
        </p:nvSpPr>
        <p:spPr>
          <a:xfrm>
            <a:off x="1063078" y="1708016"/>
            <a:ext cx="3036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составление проекта бюджета на очередной финансовый год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F20FA84D-2D85-48FC-8112-CE1A01B3A4DC}"/>
              </a:ext>
            </a:extLst>
          </p:cNvPr>
          <p:cNvSpPr/>
          <p:nvPr/>
        </p:nvSpPr>
        <p:spPr>
          <a:xfrm rot="2689455">
            <a:off x="283099" y="1723859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342121" y="179987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F8D4F419-C985-4128-A704-3C52C365C35A}"/>
              </a:ext>
            </a:extLst>
          </p:cNvPr>
          <p:cNvSpPr/>
          <p:nvPr/>
        </p:nvSpPr>
        <p:spPr>
          <a:xfrm rot="2689455">
            <a:off x="4339119" y="1723858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62831F4-2FD4-4876-BA0C-2C24EA34A8CF}"/>
              </a:ext>
            </a:extLst>
          </p:cNvPr>
          <p:cNvSpPr txBox="1"/>
          <p:nvPr/>
        </p:nvSpPr>
        <p:spPr>
          <a:xfrm>
            <a:off x="4398141" y="179987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0D6DE32-3CCE-4149-ABB8-85397A1BACD0}"/>
              </a:ext>
            </a:extLst>
          </p:cNvPr>
          <p:cNvSpPr/>
          <p:nvPr/>
        </p:nvSpPr>
        <p:spPr>
          <a:xfrm>
            <a:off x="5146816" y="3240619"/>
            <a:ext cx="30367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исполнение бюджета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5FC1FD99-9FFC-465B-A81E-9A6CFC3EB75C}"/>
              </a:ext>
            </a:extLst>
          </p:cNvPr>
          <p:cNvSpPr/>
          <p:nvPr/>
        </p:nvSpPr>
        <p:spPr>
          <a:xfrm>
            <a:off x="1073221" y="2895253"/>
            <a:ext cx="30367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рассмотрение проекта бюджета на Бюджетно-финансовой комиссии Совета депутатов муниципального округа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F5F87BF2-0E8C-464F-83CE-C51FC1C29FBF}"/>
              </a:ext>
            </a:extLst>
          </p:cNvPr>
          <p:cNvSpPr/>
          <p:nvPr/>
        </p:nvSpPr>
        <p:spPr>
          <a:xfrm rot="2689455">
            <a:off x="293242" y="3087663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3F9A0B0-321F-4F30-810F-91242B5866DA}"/>
              </a:ext>
            </a:extLst>
          </p:cNvPr>
          <p:cNvSpPr txBox="1"/>
          <p:nvPr/>
        </p:nvSpPr>
        <p:spPr>
          <a:xfrm>
            <a:off x="352264" y="3163677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BE62978E-6718-466A-A7ED-6ED7E3E382A8}"/>
              </a:ext>
            </a:extLst>
          </p:cNvPr>
          <p:cNvSpPr/>
          <p:nvPr/>
        </p:nvSpPr>
        <p:spPr>
          <a:xfrm rot="2689455">
            <a:off x="4349262" y="3087662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A6965E1-1479-4AB8-84E3-78DE6CC0D84E}"/>
              </a:ext>
            </a:extLst>
          </p:cNvPr>
          <p:cNvSpPr txBox="1"/>
          <p:nvPr/>
        </p:nvSpPr>
        <p:spPr>
          <a:xfrm>
            <a:off x="4408284" y="3163676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2112987C-F4F4-49CB-B446-1987C8B8A6F2}"/>
              </a:ext>
            </a:extLst>
          </p:cNvPr>
          <p:cNvSpPr/>
          <p:nvPr/>
        </p:nvSpPr>
        <p:spPr>
          <a:xfrm>
            <a:off x="5097496" y="4632711"/>
            <a:ext cx="30367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контроль за исполнением бюджета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6EC50026-1BE9-4B2F-B0F8-964921EA3B6E}"/>
              </a:ext>
            </a:extLst>
          </p:cNvPr>
          <p:cNvSpPr/>
          <p:nvPr/>
        </p:nvSpPr>
        <p:spPr>
          <a:xfrm>
            <a:off x="1063078" y="4417268"/>
            <a:ext cx="30367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организация и проведение публичных слушаний по проекту бюджета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9E4AA8DB-6AB7-47C5-8D1E-1BCCC6DA9EF6}"/>
              </a:ext>
            </a:extLst>
          </p:cNvPr>
          <p:cNvSpPr/>
          <p:nvPr/>
        </p:nvSpPr>
        <p:spPr>
          <a:xfrm rot="2689455">
            <a:off x="283099" y="4494666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DF82650-4443-49C2-87EE-1DDA0213A348}"/>
              </a:ext>
            </a:extLst>
          </p:cNvPr>
          <p:cNvSpPr txBox="1"/>
          <p:nvPr/>
        </p:nvSpPr>
        <p:spPr>
          <a:xfrm>
            <a:off x="342121" y="457068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87089419-7EA6-47EC-86E9-7A8B61AAE3BE}"/>
              </a:ext>
            </a:extLst>
          </p:cNvPr>
          <p:cNvSpPr/>
          <p:nvPr/>
        </p:nvSpPr>
        <p:spPr>
          <a:xfrm rot="2689455">
            <a:off x="4339119" y="4494665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EF18210-1F93-4AD4-9726-C90BD41866F1}"/>
              </a:ext>
            </a:extLst>
          </p:cNvPr>
          <p:cNvSpPr txBox="1"/>
          <p:nvPr/>
        </p:nvSpPr>
        <p:spPr>
          <a:xfrm>
            <a:off x="4398141" y="4570679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07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2112987C-F4F4-49CB-B446-1987C8B8A6F2}"/>
              </a:ext>
            </a:extLst>
          </p:cNvPr>
          <p:cNvSpPr/>
          <p:nvPr/>
        </p:nvSpPr>
        <p:spPr>
          <a:xfrm>
            <a:off x="5111995" y="5706710"/>
            <a:ext cx="3036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годовой отчет об исполнении бюджета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6EC50026-1BE9-4B2F-B0F8-964921EA3B6E}"/>
              </a:ext>
            </a:extLst>
          </p:cNvPr>
          <p:cNvSpPr/>
          <p:nvPr/>
        </p:nvSpPr>
        <p:spPr>
          <a:xfrm>
            <a:off x="1077577" y="5875509"/>
            <a:ext cx="30367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утверждение бюджета</a:t>
            </a:r>
          </a:p>
        </p:txBody>
      </p:sp>
      <p:sp>
        <p:nvSpPr>
          <p:cNvPr id="38" name="Прямоугольник: скругленные углы 31">
            <a:extLst>
              <a:ext uri="{FF2B5EF4-FFF2-40B4-BE49-F238E27FC236}">
                <a16:creationId xmlns:a16="http://schemas.microsoft.com/office/drawing/2014/main" xmlns="" id="{9E4AA8DB-6AB7-47C5-8D1E-1BCCC6DA9EF6}"/>
              </a:ext>
            </a:extLst>
          </p:cNvPr>
          <p:cNvSpPr/>
          <p:nvPr/>
        </p:nvSpPr>
        <p:spPr>
          <a:xfrm rot="2689455">
            <a:off x="297598" y="5722553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DF82650-4443-49C2-87EE-1DDA0213A348}"/>
              </a:ext>
            </a:extLst>
          </p:cNvPr>
          <p:cNvSpPr txBox="1"/>
          <p:nvPr/>
        </p:nvSpPr>
        <p:spPr>
          <a:xfrm>
            <a:off x="356620" y="5798567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40" name="Прямоугольник: скругленные углы 33">
            <a:extLst>
              <a:ext uri="{FF2B5EF4-FFF2-40B4-BE49-F238E27FC236}">
                <a16:creationId xmlns:a16="http://schemas.microsoft.com/office/drawing/2014/main" xmlns="" id="{87089419-7EA6-47EC-86E9-7A8B61AAE3BE}"/>
              </a:ext>
            </a:extLst>
          </p:cNvPr>
          <p:cNvSpPr/>
          <p:nvPr/>
        </p:nvSpPr>
        <p:spPr>
          <a:xfrm rot="2689455">
            <a:off x="4353618" y="5722552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EF18210-1F93-4AD4-9726-C90BD41866F1}"/>
              </a:ext>
            </a:extLst>
          </p:cNvPr>
          <p:cNvSpPr txBox="1"/>
          <p:nvPr/>
        </p:nvSpPr>
        <p:spPr>
          <a:xfrm>
            <a:off x="4412640" y="5798566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08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1" r="42739"/>
          <a:stretch/>
        </p:blipFill>
        <p:spPr>
          <a:xfrm>
            <a:off x="8312760" y="153064"/>
            <a:ext cx="3903239" cy="648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31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38566" y="3211702"/>
            <a:ext cx="6632458" cy="3273954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dirty="0"/>
              <a:t>о деятельности аппарата Совета депутатов Орехово-Борисово Северное за 2022 год;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dirty="0"/>
              <a:t>об исполнении бюджета муниципального округа Орехово-Борисово Северное за 2022 год;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dirty="0"/>
              <a:t>об исполнении бюджета муниципального округа Орехово-Борисово Северное за 1 квартал 2023 года;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dirty="0"/>
              <a:t>об исполнении бюджета муниципального округа Орехово-Борисово Северное за 6 месяцев 2023 года;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800" dirty="0"/>
              <a:t>об исполнении бюджета  муниципального округа Орехово-Борисово Северное за 9 месяцев 2023 года.</a:t>
            </a:r>
          </a:p>
          <a:p>
            <a:endParaRPr lang="ru-RU" sz="1050" dirty="0"/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xmlns="" id="{34BF428D-7BA3-4802-812A-E47FC9D3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24" y="1179000"/>
            <a:ext cx="6957516" cy="66888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2"/>
                </a:solidFill>
              </a:rPr>
              <a:t>Отчет руководителя аппарата </a:t>
            </a:r>
            <a:r>
              <a:rPr lang="ru-RU" sz="3600" b="1" dirty="0"/>
              <a:t>Совета депутатов муниципального округа Орехово-Борисово Северное</a:t>
            </a:r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000" y="2034000"/>
            <a:ext cx="4028402" cy="406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14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5928" y="683999"/>
            <a:ext cx="6147142" cy="5771997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4BF428D-7BA3-4802-812A-E47FC9D3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24" y="1419901"/>
            <a:ext cx="6957516" cy="668887"/>
          </a:xfrm>
        </p:spPr>
        <p:txBody>
          <a:bodyPr>
            <a:noAutofit/>
          </a:bodyPr>
          <a:lstStyle/>
          <a:p>
            <a:r>
              <a:rPr lang="ru-RU" sz="3600" b="1" dirty="0"/>
              <a:t>Изменения и дополнения, </a:t>
            </a:r>
            <a:r>
              <a:rPr lang="ru-RU" sz="3600" b="1" dirty="0">
                <a:solidFill>
                  <a:schemeClr val="accent2"/>
                </a:solidFill>
              </a:rPr>
              <a:t>принятые Советом депутатов 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C5C5E0F3-3DBE-4F3B-80D2-5F5F65911779}"/>
              </a:ext>
            </a:extLst>
          </p:cNvPr>
          <p:cNvSpPr/>
          <p:nvPr/>
        </p:nvSpPr>
        <p:spPr>
          <a:xfrm rot="2689455">
            <a:off x="603298" y="4321889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1915E54-D37E-45E3-B0B4-569E6A949CB7}"/>
              </a:ext>
            </a:extLst>
          </p:cNvPr>
          <p:cNvSpPr txBox="1"/>
          <p:nvPr/>
        </p:nvSpPr>
        <p:spPr>
          <a:xfrm>
            <a:off x="618479" y="43724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5A13629-6310-4C5D-8932-83BB51D36665}"/>
              </a:ext>
            </a:extLst>
          </p:cNvPr>
          <p:cNvSpPr txBox="1"/>
          <p:nvPr/>
        </p:nvSpPr>
        <p:spPr>
          <a:xfrm>
            <a:off x="1283749" y="4239235"/>
            <a:ext cx="69575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Бюджет муниципального округа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Орехово-Борисово Северное  на 2023 года и плановый период на 2024-2025 годов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65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086000" y="0"/>
            <a:ext cx="51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3DC61E7-D535-4B9F-B451-533E08D8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4" y="375112"/>
            <a:ext cx="6436066" cy="66888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2"/>
                </a:solidFill>
              </a:rPr>
              <a:t>Антикоррупционная </a:t>
            </a:r>
            <a:r>
              <a:rPr lang="ru-RU" sz="3600" b="1" dirty="0">
                <a:solidFill>
                  <a:srgbClr val="F05323"/>
                </a:solidFill>
              </a:rPr>
              <a:t>экспертиза</a:t>
            </a:r>
            <a:endParaRPr lang="ru-RU" sz="3600" dirty="0">
              <a:solidFill>
                <a:srgbClr val="F05323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927B441C-7CA3-40D6-B928-421BE67E16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1906" y="2056146"/>
            <a:ext cx="4726586" cy="668887"/>
          </a:xfrm>
        </p:spPr>
        <p:txBody>
          <a:bodyPr>
            <a:normAutofit/>
          </a:bodyPr>
          <a:lstStyle/>
          <a:p>
            <a:r>
              <a:rPr lang="ru-RU" sz="1800" dirty="0"/>
              <a:t>Антикоррупционная экспертиза по всем проектам нормативно-правовых актов</a:t>
            </a:r>
          </a:p>
          <a:p>
            <a:endParaRPr lang="ru-RU" sz="1800" dirty="0"/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9B5DE742-D163-465F-95DA-53353B48F368}"/>
              </a:ext>
            </a:extLst>
          </p:cNvPr>
          <p:cNvSpPr txBox="1">
            <a:spLocks/>
          </p:cNvSpPr>
          <p:nvPr/>
        </p:nvSpPr>
        <p:spPr>
          <a:xfrm>
            <a:off x="469414" y="4554000"/>
            <a:ext cx="6166586" cy="210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bg1"/>
                </a:solidFill>
              </a:rPr>
              <a:t>На заседаниях Совета депутатов рассматривались вопросы по принятию нормативно-правовых актов, план мероприятий по противодействию коррупции, информация о предоставления муниципальных нормативно-правовых актов, информация о предоставлении сведений о полученных доходах, расходах, имуществе и обязательствах имущественного характера и т.д.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9890DD7-4687-4807-9E34-604A90BD1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4246" y="2257239"/>
            <a:ext cx="224103" cy="266700"/>
          </a:xfrm>
          <a:prstGeom prst="rect">
            <a:avLst/>
          </a:prstGeom>
        </p:spPr>
      </p:pic>
      <p:sp>
        <p:nvSpPr>
          <p:cNvPr id="17" name="Текст 6">
            <a:extLst>
              <a:ext uri="{FF2B5EF4-FFF2-40B4-BE49-F238E27FC236}">
                <a16:creationId xmlns:a16="http://schemas.microsoft.com/office/drawing/2014/main" xmlns="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978349" y="2721422"/>
            <a:ext cx="4726586" cy="66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Направление всех проектов в </a:t>
            </a:r>
            <a:r>
              <a:rPr lang="ru-RU" sz="1800" dirty="0" err="1"/>
              <a:t>Нагатинскую</a:t>
            </a:r>
            <a:r>
              <a:rPr lang="ru-RU" sz="1800" dirty="0"/>
              <a:t> межрайонную прокуратуру г. Москвы</a:t>
            </a:r>
          </a:p>
          <a:p>
            <a:endParaRPr lang="ru-RU" sz="18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0689" y="2922515"/>
            <a:ext cx="224103" cy="266700"/>
          </a:xfrm>
          <a:prstGeom prst="rect">
            <a:avLst/>
          </a:prstGeom>
        </p:spPr>
      </p:pic>
      <p:sp>
        <p:nvSpPr>
          <p:cNvPr id="19" name="Текст 6">
            <a:extLst>
              <a:ext uri="{FF2B5EF4-FFF2-40B4-BE49-F238E27FC236}">
                <a16:creationId xmlns:a16="http://schemas.microsoft.com/office/drawing/2014/main" xmlns="" id="{D0DDED72-43FD-4C8A-B893-40AADBC9B3C4}"/>
              </a:ext>
            </a:extLst>
          </p:cNvPr>
          <p:cNvSpPr txBox="1">
            <a:spLocks/>
          </p:cNvSpPr>
          <p:nvPr/>
        </p:nvSpPr>
        <p:spPr>
          <a:xfrm>
            <a:off x="469414" y="1133484"/>
            <a:ext cx="5624999" cy="1020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dirty="0"/>
              <a:t>В 2023 году продолжена работа по противодействию коррупции 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в муниципальном округе ОБС</a:t>
            </a:r>
            <a:endParaRPr lang="en-US" sz="1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0688" y="3587791"/>
            <a:ext cx="224103" cy="266700"/>
          </a:xfrm>
          <a:prstGeom prst="rect">
            <a:avLst/>
          </a:prstGeom>
        </p:spPr>
      </p:pic>
      <p:sp>
        <p:nvSpPr>
          <p:cNvPr id="13" name="Текст 6">
            <a:extLst>
              <a:ext uri="{FF2B5EF4-FFF2-40B4-BE49-F238E27FC236}">
                <a16:creationId xmlns:a16="http://schemas.microsoft.com/office/drawing/2014/main" xmlns="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1001906" y="3564000"/>
            <a:ext cx="4726586" cy="459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Нарушения не выявлены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3" r="16157" b="20561"/>
          <a:stretch/>
        </p:blipFill>
        <p:spPr>
          <a:xfrm>
            <a:off x="7416717" y="1133547"/>
            <a:ext cx="4525052" cy="415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77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D6576CC0-B6A1-41BD-81ED-0811BF057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909000"/>
            <a:ext cx="4681065" cy="2423888"/>
          </a:xfrm>
        </p:spPr>
        <p:txBody>
          <a:bodyPr>
            <a:noAutofit/>
          </a:bodyPr>
          <a:lstStyle/>
          <a:p>
            <a:r>
              <a:rPr lang="ru-RU" sz="3200" b="1" dirty="0"/>
              <a:t>Информирование населения </a:t>
            </a:r>
            <a:br>
              <a:rPr lang="ru-RU" sz="3200" b="1" dirty="0"/>
            </a:br>
            <a:r>
              <a:rPr lang="ru-RU" sz="3200" b="1" dirty="0">
                <a:solidFill>
                  <a:srgbClr val="F05323"/>
                </a:solidFill>
              </a:rPr>
              <a:t>о деятельности совета </a:t>
            </a:r>
            <a:br>
              <a:rPr lang="ru-RU" sz="3200" b="1" dirty="0">
                <a:solidFill>
                  <a:srgbClr val="F05323"/>
                </a:solidFill>
              </a:rPr>
            </a:br>
            <a:r>
              <a:rPr lang="ru-RU" sz="3200" b="1" dirty="0">
                <a:solidFill>
                  <a:srgbClr val="F05323"/>
                </a:solidFill>
              </a:rPr>
              <a:t>депутатов и органов местного самоуправления</a:t>
            </a: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9" r="11299"/>
          <a:stretch/>
        </p:blipFill>
        <p:spPr>
          <a:xfrm>
            <a:off x="5691000" y="375112"/>
            <a:ext cx="6164999" cy="6127750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D6734D0-B8C3-4798-A7A1-1A6B0053C46C}"/>
              </a:ext>
            </a:extLst>
          </p:cNvPr>
          <p:cNvSpPr/>
          <p:nvPr/>
        </p:nvSpPr>
        <p:spPr>
          <a:xfrm>
            <a:off x="469934" y="4194000"/>
            <a:ext cx="52210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- официальный сайт муниципального округа ОБС;      </a:t>
            </a:r>
          </a:p>
          <a:p>
            <a:r>
              <a:rPr lang="ru-RU" dirty="0">
                <a:solidFill>
                  <a:schemeClr val="bg1"/>
                </a:solidFill>
              </a:rPr>
              <a:t>- сообщество во </a:t>
            </a:r>
            <a:r>
              <a:rPr lang="ru-RU" dirty="0" err="1">
                <a:solidFill>
                  <a:schemeClr val="bg1"/>
                </a:solidFill>
              </a:rPr>
              <a:t>ВКонтакте</a:t>
            </a:r>
            <a:r>
              <a:rPr lang="ru-RU" dirty="0">
                <a:solidFill>
                  <a:schemeClr val="bg1"/>
                </a:solidFill>
              </a:rPr>
              <a:t> «Аппарат Совета                    </a:t>
            </a:r>
          </a:p>
          <a:p>
            <a:r>
              <a:rPr lang="ru-RU" dirty="0">
                <a:solidFill>
                  <a:schemeClr val="bg1"/>
                </a:solidFill>
              </a:rPr>
              <a:t>  депутатов  МО Орехово-Борисово Северное»; </a:t>
            </a:r>
          </a:p>
          <a:p>
            <a:r>
              <a:rPr lang="ru-RU" dirty="0">
                <a:solidFill>
                  <a:schemeClr val="bg1"/>
                </a:solidFill>
              </a:rPr>
              <a:t>- социальные сети депутатов; </a:t>
            </a:r>
          </a:p>
          <a:p>
            <a:r>
              <a:rPr lang="ru-RU" dirty="0">
                <a:solidFill>
                  <a:schemeClr val="bg1"/>
                </a:solidFill>
              </a:rPr>
              <a:t>- бюллетень «Московский муниципальный вестник.</a:t>
            </a:r>
          </a:p>
        </p:txBody>
      </p:sp>
    </p:spTree>
    <p:extLst>
      <p:ext uri="{BB962C8B-B14F-4D97-AF65-F5344CB8AC3E}">
        <p14:creationId xmlns:p14="http://schemas.microsoft.com/office/powerpoint/2010/main" val="501105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9754635B-5C8B-4B52-B0CA-94FAFBFF577A}"/>
              </a:ext>
            </a:extLst>
          </p:cNvPr>
          <p:cNvSpPr/>
          <p:nvPr/>
        </p:nvSpPr>
        <p:spPr>
          <a:xfrm>
            <a:off x="7497914" y="2959190"/>
            <a:ext cx="45830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Обеспечение учета мнения населения и органов местного самоуправления при принятии решений органами исполнительной власти города Москвы, повышения эффективности взаимодействия органов местного самоуправления и органов исполнительной власти города Москвы, усиления роли органов местного самоуправления в социально-экономическом развитии территории муниципального округа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7EBAB29-0671-42F3-92CD-CE08D176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000" y="417167"/>
            <a:ext cx="4501066" cy="668887"/>
          </a:xfrm>
        </p:spPr>
        <p:txBody>
          <a:bodyPr>
            <a:noAutofit/>
          </a:bodyPr>
          <a:lstStyle/>
          <a:p>
            <a:r>
              <a:rPr lang="ru-RU" sz="4000" b="1" dirty="0"/>
              <a:t>Задачи </a:t>
            </a:r>
            <a:r>
              <a:rPr lang="ru-RU" sz="4000" b="1" dirty="0">
                <a:solidFill>
                  <a:srgbClr val="F05323"/>
                </a:solidFill>
              </a:rPr>
              <a:t>на 2024 год</a:t>
            </a:r>
            <a:endParaRPr lang="ru-RU" sz="4000" dirty="0">
              <a:solidFill>
                <a:srgbClr val="F05323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D9A4C0DD-BAAA-4049-9F83-4C70C08B620F}"/>
              </a:ext>
            </a:extLst>
          </p:cNvPr>
          <p:cNvSpPr/>
          <p:nvPr/>
        </p:nvSpPr>
        <p:spPr>
          <a:xfrm rot="2689455">
            <a:off x="6550219" y="444766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3BCE176-3A3A-4219-960B-7E88364E244F}"/>
              </a:ext>
            </a:extLst>
          </p:cNvPr>
          <p:cNvSpPr txBox="1"/>
          <p:nvPr/>
        </p:nvSpPr>
        <p:spPr>
          <a:xfrm>
            <a:off x="6609241" y="52078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667694E-A818-440B-97BB-D2EFCDA1DDD0}"/>
              </a:ext>
            </a:extLst>
          </p:cNvPr>
          <p:cNvSpPr/>
          <p:nvPr/>
        </p:nvSpPr>
        <p:spPr>
          <a:xfrm>
            <a:off x="7491000" y="459224"/>
            <a:ext cx="445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Поддерживать инициативу жителей по повышению качества жизни в районе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CDDB8A27-0500-444C-9BD0-36FE2B16ACBA}"/>
              </a:ext>
            </a:extLst>
          </p:cNvPr>
          <p:cNvSpPr/>
          <p:nvPr/>
        </p:nvSpPr>
        <p:spPr>
          <a:xfrm>
            <a:off x="7490114" y="1552045"/>
            <a:ext cx="45908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Повышение открытости и информационной доступности деятельности органов местного самоуправления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CDF3B9B3-D1CF-465F-BAAC-A76D5732D4FF}"/>
              </a:ext>
            </a:extLst>
          </p:cNvPr>
          <p:cNvSpPr/>
          <p:nvPr/>
        </p:nvSpPr>
        <p:spPr>
          <a:xfrm>
            <a:off x="7503743" y="5634000"/>
            <a:ext cx="445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Совершенствование системы патриотического воспитания жителей муниципального округа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8CC53EC2-8418-4A1F-B254-1AB8B43FF781}"/>
              </a:ext>
            </a:extLst>
          </p:cNvPr>
          <p:cNvSpPr/>
          <p:nvPr/>
        </p:nvSpPr>
        <p:spPr>
          <a:xfrm rot="2689455">
            <a:off x="6549378" y="1703158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1AE90AF-0C49-4E70-801F-C742A62FEB2D}"/>
              </a:ext>
            </a:extLst>
          </p:cNvPr>
          <p:cNvSpPr txBox="1"/>
          <p:nvPr/>
        </p:nvSpPr>
        <p:spPr>
          <a:xfrm>
            <a:off x="6608400" y="177917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5F3D990B-820E-4EAF-82B8-E58645BD3D44}"/>
              </a:ext>
            </a:extLst>
          </p:cNvPr>
          <p:cNvSpPr/>
          <p:nvPr/>
        </p:nvSpPr>
        <p:spPr>
          <a:xfrm rot="2689455">
            <a:off x="6549377" y="3086289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C18981D-1086-4742-A85D-E28A164760EB}"/>
              </a:ext>
            </a:extLst>
          </p:cNvPr>
          <p:cNvSpPr txBox="1"/>
          <p:nvPr/>
        </p:nvSpPr>
        <p:spPr>
          <a:xfrm>
            <a:off x="6608399" y="316230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7EC1D7FD-6D7F-4E9C-A243-53BDD89BB57B}"/>
              </a:ext>
            </a:extLst>
          </p:cNvPr>
          <p:cNvSpPr/>
          <p:nvPr/>
        </p:nvSpPr>
        <p:spPr>
          <a:xfrm rot="2689455">
            <a:off x="6549377" y="5536173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153D5C0-35CC-444B-BF8D-E975C163D6B6}"/>
              </a:ext>
            </a:extLst>
          </p:cNvPr>
          <p:cNvSpPr txBox="1"/>
          <p:nvPr/>
        </p:nvSpPr>
        <p:spPr>
          <a:xfrm>
            <a:off x="6608399" y="5612187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7"/>
          <a:stretch/>
        </p:blipFill>
        <p:spPr>
          <a:xfrm>
            <a:off x="-24000" y="1663374"/>
            <a:ext cx="6052705" cy="44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33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4" r="36903"/>
          <a:stretch/>
        </p:blipFill>
        <p:spPr>
          <a:xfrm>
            <a:off x="5004000" y="-36001"/>
            <a:ext cx="7212000" cy="6912599"/>
          </a:xfrm>
          <a:prstGeom prst="rect">
            <a:avLst/>
          </a:prstGeom>
        </p:spPr>
      </p:pic>
      <p:sp>
        <p:nvSpPr>
          <p:cNvPr id="8" name="Текст 20">
            <a:extLst>
              <a:ext uri="{FF2B5EF4-FFF2-40B4-BE49-F238E27FC236}">
                <a16:creationId xmlns:a16="http://schemas.microsoft.com/office/drawing/2014/main" xmlns="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81B021BF-A146-4486-952C-321C2E738A90}"/>
              </a:ext>
            </a:extLst>
          </p:cNvPr>
          <p:cNvSpPr/>
          <p:nvPr/>
        </p:nvSpPr>
        <p:spPr>
          <a:xfrm>
            <a:off x="0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93430012-BA3A-4636-B839-750794681A1D}"/>
              </a:ext>
            </a:extLst>
          </p:cNvPr>
          <p:cNvSpPr/>
          <p:nvPr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E9811CCE-425E-421D-906F-FDB5FF116926}"/>
              </a:ext>
            </a:extLst>
          </p:cNvPr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xmlns="" id="{C3891D6C-164C-4F07-94B0-55B67C0190FD}"/>
              </a:ext>
            </a:extLst>
          </p:cNvPr>
          <p:cNvSpPr/>
          <p:nvPr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8DAF865-96F5-4176-9983-A7D572FF73F1}"/>
              </a:ext>
            </a:extLst>
          </p:cNvPr>
          <p:cNvSpPr txBox="1"/>
          <p:nvPr/>
        </p:nvSpPr>
        <p:spPr>
          <a:xfrm>
            <a:off x="1140917" y="2933389"/>
            <a:ext cx="6514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143248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053" y="683999"/>
            <a:ext cx="5771997" cy="5771997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4BF428D-7BA3-4802-812A-E47FC9D3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484" y="470157"/>
            <a:ext cx="6674983" cy="668887"/>
          </a:xfrm>
        </p:spPr>
        <p:txBody>
          <a:bodyPr>
            <a:noAutofit/>
          </a:bodyPr>
          <a:lstStyle/>
          <a:p>
            <a:r>
              <a:rPr lang="ru-RU" sz="3600" b="1" dirty="0"/>
              <a:t>Деятельность </a:t>
            </a:r>
            <a:r>
              <a:rPr lang="ru-RU" sz="3600" b="1" dirty="0">
                <a:solidFill>
                  <a:schemeClr val="accent2"/>
                </a:solidFill>
              </a:rPr>
              <a:t>главы муниципального округа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F9764ED-30F0-4029-AFB2-805CDFE930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31000" y="1735131"/>
            <a:ext cx="5625000" cy="183739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dirty="0"/>
              <a:t>осуществляется в соответствии с Федеральным законодательством, законами города Москвы 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и нормативными правовыми актами 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муниципального округа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D172F6-5221-420F-8E26-ACC0484778F5}"/>
              </a:ext>
            </a:extLst>
          </p:cNvPr>
          <p:cNvSpPr txBox="1"/>
          <p:nvPr/>
        </p:nvSpPr>
        <p:spPr>
          <a:xfrm>
            <a:off x="2869028" y="3711034"/>
            <a:ext cx="3360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Федеральный закон № 131-ФЗ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D6734D0-B8C3-4798-A7A1-1A6B0053C46C}"/>
              </a:ext>
            </a:extLst>
          </p:cNvPr>
          <p:cNvSpPr/>
          <p:nvPr/>
        </p:nvSpPr>
        <p:spPr>
          <a:xfrm>
            <a:off x="2869029" y="4085336"/>
            <a:ext cx="3721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«Об общих принципах организации местного самоуправления в Российской Федерации»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0601193-4DEE-43CD-BF61-40FC1BD3BC48}"/>
              </a:ext>
            </a:extLst>
          </p:cNvPr>
          <p:cNvSpPr txBox="1"/>
          <p:nvPr/>
        </p:nvSpPr>
        <p:spPr>
          <a:xfrm>
            <a:off x="2857787" y="5683269"/>
            <a:ext cx="297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Закон города Москвы № 39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8FF127F-9369-4999-AF4D-4A924E1C2982}"/>
              </a:ext>
            </a:extLst>
          </p:cNvPr>
          <p:cNvSpPr/>
          <p:nvPr/>
        </p:nvSpPr>
        <p:spPr>
          <a:xfrm>
            <a:off x="2857786" y="6057571"/>
            <a:ext cx="3733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«О наделении органов местного самоуправления муниципальных округов в городе Москве отдельными полномочиями города Москвы»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7B24174-3FA6-4E2C-8A8F-C8B4962D393E}"/>
              </a:ext>
            </a:extLst>
          </p:cNvPr>
          <p:cNvSpPr txBox="1"/>
          <p:nvPr/>
        </p:nvSpPr>
        <p:spPr>
          <a:xfrm>
            <a:off x="2914028" y="4699287"/>
            <a:ext cx="3045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Закон города Москвы № 56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AF4942B-456E-49C2-896E-2D178C6E578E}"/>
              </a:ext>
            </a:extLst>
          </p:cNvPr>
          <p:cNvSpPr/>
          <p:nvPr/>
        </p:nvSpPr>
        <p:spPr>
          <a:xfrm>
            <a:off x="2914029" y="5073589"/>
            <a:ext cx="3586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«Об организации местного самоуправления в городе Москве»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5A13629-6310-4C5D-8932-83BB51D36665}"/>
              </a:ext>
            </a:extLst>
          </p:cNvPr>
          <p:cNvSpPr txBox="1"/>
          <p:nvPr/>
        </p:nvSpPr>
        <p:spPr>
          <a:xfrm>
            <a:off x="7625998" y="5219012"/>
            <a:ext cx="292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Устав муниципального округа Орехово-Борисово Северное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09A324AC-0710-498D-9B89-070332B665AE}"/>
              </a:ext>
            </a:extLst>
          </p:cNvPr>
          <p:cNvSpPr/>
          <p:nvPr/>
        </p:nvSpPr>
        <p:spPr>
          <a:xfrm rot="2689455">
            <a:off x="2318668" y="3918466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22360E3-5067-4646-B179-0EC3EF2AC25F}"/>
              </a:ext>
            </a:extLst>
          </p:cNvPr>
          <p:cNvSpPr txBox="1"/>
          <p:nvPr/>
        </p:nvSpPr>
        <p:spPr>
          <a:xfrm>
            <a:off x="2333849" y="39690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01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0B219379-28BC-4F58-A12D-861A2FBD1959}"/>
              </a:ext>
            </a:extLst>
          </p:cNvPr>
          <p:cNvSpPr/>
          <p:nvPr/>
        </p:nvSpPr>
        <p:spPr>
          <a:xfrm rot="2689455">
            <a:off x="2337425" y="4864188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933B4D7-55CD-4317-8FCA-5F2A32EA4550}"/>
              </a:ext>
            </a:extLst>
          </p:cNvPr>
          <p:cNvSpPr txBox="1"/>
          <p:nvPr/>
        </p:nvSpPr>
        <p:spPr>
          <a:xfrm>
            <a:off x="2352606" y="49147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EFDBE8C9-0F90-4C84-BDB1-169E591C9F3F}"/>
              </a:ext>
            </a:extLst>
          </p:cNvPr>
          <p:cNvSpPr/>
          <p:nvPr/>
        </p:nvSpPr>
        <p:spPr>
          <a:xfrm rot="2689455">
            <a:off x="2319523" y="5901213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1A9BA92-4ECA-4F40-8436-0FEC1720D703}"/>
              </a:ext>
            </a:extLst>
          </p:cNvPr>
          <p:cNvSpPr txBox="1"/>
          <p:nvPr/>
        </p:nvSpPr>
        <p:spPr>
          <a:xfrm>
            <a:off x="2334704" y="59517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03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C5C5E0F3-3DBE-4F3B-80D2-5F5F65911779}"/>
              </a:ext>
            </a:extLst>
          </p:cNvPr>
          <p:cNvSpPr/>
          <p:nvPr/>
        </p:nvSpPr>
        <p:spPr>
          <a:xfrm rot="2689455">
            <a:off x="7058155" y="5383912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1915E54-D37E-45E3-B0B4-569E6A949CB7}"/>
              </a:ext>
            </a:extLst>
          </p:cNvPr>
          <p:cNvSpPr txBox="1"/>
          <p:nvPr/>
        </p:nvSpPr>
        <p:spPr>
          <a:xfrm>
            <a:off x="7073336" y="543445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5A13629-6310-4C5D-8932-83BB51D36665}"/>
              </a:ext>
            </a:extLst>
          </p:cNvPr>
          <p:cNvSpPr txBox="1"/>
          <p:nvPr/>
        </p:nvSpPr>
        <p:spPr>
          <a:xfrm>
            <a:off x="7626000" y="6015765"/>
            <a:ext cx="360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Регламент муниципального округа Орехово-Борисово Северное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: скругленные углы 21">
            <a:extLst>
              <a:ext uri="{FF2B5EF4-FFF2-40B4-BE49-F238E27FC236}">
                <a16:creationId xmlns:a16="http://schemas.microsoft.com/office/drawing/2014/main" xmlns="" id="{C5C5E0F3-3DBE-4F3B-80D2-5F5F65911779}"/>
              </a:ext>
            </a:extLst>
          </p:cNvPr>
          <p:cNvSpPr/>
          <p:nvPr/>
        </p:nvSpPr>
        <p:spPr>
          <a:xfrm rot="2689455">
            <a:off x="7058155" y="6180665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1915E54-D37E-45E3-B0B4-569E6A949CB7}"/>
              </a:ext>
            </a:extLst>
          </p:cNvPr>
          <p:cNvSpPr txBox="1"/>
          <p:nvPr/>
        </p:nvSpPr>
        <p:spPr>
          <a:xfrm>
            <a:off x="7073336" y="623120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5A13629-6310-4C5D-8932-83BB51D36665}"/>
              </a:ext>
            </a:extLst>
          </p:cNvPr>
          <p:cNvSpPr txBox="1"/>
          <p:nvPr/>
        </p:nvSpPr>
        <p:spPr>
          <a:xfrm>
            <a:off x="7626000" y="3714058"/>
            <a:ext cx="292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Закон города Москвы № 72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: скругленные углы 21">
            <a:extLst>
              <a:ext uri="{FF2B5EF4-FFF2-40B4-BE49-F238E27FC236}">
                <a16:creationId xmlns:a16="http://schemas.microsoft.com/office/drawing/2014/main" xmlns="" id="{C5C5E0F3-3DBE-4F3B-80D2-5F5F65911779}"/>
              </a:ext>
            </a:extLst>
          </p:cNvPr>
          <p:cNvSpPr/>
          <p:nvPr/>
        </p:nvSpPr>
        <p:spPr>
          <a:xfrm rot="2689455">
            <a:off x="7058155" y="3878958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1915E54-D37E-45E3-B0B4-569E6A949CB7}"/>
              </a:ext>
            </a:extLst>
          </p:cNvPr>
          <p:cNvSpPr txBox="1"/>
          <p:nvPr/>
        </p:nvSpPr>
        <p:spPr>
          <a:xfrm>
            <a:off x="7073336" y="39295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04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FD6734D0-B8C3-4798-A7A1-1A6B0053C46C}"/>
              </a:ext>
            </a:extLst>
          </p:cNvPr>
          <p:cNvSpPr/>
          <p:nvPr/>
        </p:nvSpPr>
        <p:spPr>
          <a:xfrm>
            <a:off x="7625999" y="4045130"/>
            <a:ext cx="44100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«О наделении органов местного самоуправления внутригородских муниципальных образований в городе Москве отдельными полномочиями в сфере организации и проведения капитального ремонта общего имущества в многоквартирных домах в рамках реализации региональной программы капитального ремонта общего имущества в многоквартирных домах на территории города Москвы»</a:t>
            </a:r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521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81" y="375112"/>
            <a:ext cx="8506065" cy="66888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Работа </a:t>
            </a:r>
            <a:r>
              <a:rPr lang="ru-RU" b="1" dirty="0">
                <a:solidFill>
                  <a:schemeClr val="accent2"/>
                </a:solidFill>
              </a:rPr>
              <a:t>главы муниципального округа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765D055-23FB-418D-A56C-899B5E29CC44}"/>
              </a:ext>
            </a:extLst>
          </p:cNvPr>
          <p:cNvSpPr/>
          <p:nvPr/>
        </p:nvSpPr>
        <p:spPr>
          <a:xfrm>
            <a:off x="5590858" y="2767789"/>
            <a:ext cx="3036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осуществляла контроль за выполнением нормативных правовых актов Совета депутатов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D82080C-ACB7-47D5-A3A7-F93480980FAB}"/>
              </a:ext>
            </a:extLst>
          </p:cNvPr>
          <p:cNvSpPr/>
          <p:nvPr/>
        </p:nvSpPr>
        <p:spPr>
          <a:xfrm>
            <a:off x="1524694" y="1671773"/>
            <a:ext cx="30367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представляла муниципальный округ ОБС в отношениях с органами местного самоуправления других муниципальных образований, органами государственной власти, гражданами и организациями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F20FA84D-2D85-48FC-8112-CE1A01B3A4DC}"/>
              </a:ext>
            </a:extLst>
          </p:cNvPr>
          <p:cNvSpPr/>
          <p:nvPr/>
        </p:nvSpPr>
        <p:spPr>
          <a:xfrm rot="2689455">
            <a:off x="744715" y="1723859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803737" y="179987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F8D4F419-C985-4128-A704-3C52C365C35A}"/>
              </a:ext>
            </a:extLst>
          </p:cNvPr>
          <p:cNvSpPr/>
          <p:nvPr/>
        </p:nvSpPr>
        <p:spPr>
          <a:xfrm rot="2689455">
            <a:off x="4793304" y="1723858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62831F4-2FD4-4876-BA0C-2C24EA34A8CF}"/>
              </a:ext>
            </a:extLst>
          </p:cNvPr>
          <p:cNvSpPr txBox="1"/>
          <p:nvPr/>
        </p:nvSpPr>
        <p:spPr>
          <a:xfrm>
            <a:off x="4852326" y="179987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0D6DE32-3CCE-4149-ABB8-85397A1BACD0}"/>
              </a:ext>
            </a:extLst>
          </p:cNvPr>
          <p:cNvSpPr/>
          <p:nvPr/>
        </p:nvSpPr>
        <p:spPr>
          <a:xfrm>
            <a:off x="5601001" y="3828041"/>
            <a:ext cx="3036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обеспечивала осуществление полномочий по решению вопросов местного значения и осуществлению переданных полномочий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5FC1FD99-9FFC-465B-A81E-9A6CFC3EB75C}"/>
              </a:ext>
            </a:extLst>
          </p:cNvPr>
          <p:cNvSpPr/>
          <p:nvPr/>
        </p:nvSpPr>
        <p:spPr>
          <a:xfrm>
            <a:off x="1552413" y="2964605"/>
            <a:ext cx="30367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подписывала и обнародовала в порядке, установленном настоящим Уставом, нормативные и иные правовые акты, принятые Советом депутатов муниципального округа ОБС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F5F87BF2-0E8C-464F-83CE-C51FC1C29FBF}"/>
              </a:ext>
            </a:extLst>
          </p:cNvPr>
          <p:cNvSpPr/>
          <p:nvPr/>
        </p:nvSpPr>
        <p:spPr>
          <a:xfrm rot="2689455">
            <a:off x="754859" y="2997874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3F9A0B0-321F-4F30-810F-91242B5866DA}"/>
              </a:ext>
            </a:extLst>
          </p:cNvPr>
          <p:cNvSpPr txBox="1"/>
          <p:nvPr/>
        </p:nvSpPr>
        <p:spPr>
          <a:xfrm>
            <a:off x="813881" y="307388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BE62978E-6718-466A-A7ED-6ED7E3E382A8}"/>
              </a:ext>
            </a:extLst>
          </p:cNvPr>
          <p:cNvSpPr/>
          <p:nvPr/>
        </p:nvSpPr>
        <p:spPr>
          <a:xfrm rot="2689455">
            <a:off x="4803447" y="2784109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A6965E1-1479-4AB8-84E3-78DE6CC0D84E}"/>
              </a:ext>
            </a:extLst>
          </p:cNvPr>
          <p:cNvSpPr txBox="1"/>
          <p:nvPr/>
        </p:nvSpPr>
        <p:spPr>
          <a:xfrm>
            <a:off x="4862469" y="286012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2112987C-F4F4-49CB-B446-1987C8B8A6F2}"/>
              </a:ext>
            </a:extLst>
          </p:cNvPr>
          <p:cNvSpPr/>
          <p:nvPr/>
        </p:nvSpPr>
        <p:spPr>
          <a:xfrm>
            <a:off x="5619140" y="4959000"/>
            <a:ext cx="3036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вносила проекты решений в Совет депутатов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6EC50026-1BE9-4B2F-B0F8-964921EA3B6E}"/>
              </a:ext>
            </a:extLst>
          </p:cNvPr>
          <p:cNvSpPr/>
          <p:nvPr/>
        </p:nvSpPr>
        <p:spPr>
          <a:xfrm>
            <a:off x="1524694" y="5533386"/>
            <a:ext cx="3036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осуществляла организацию деятельности Совета депутатов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9E4AA8DB-6AB7-47C5-8D1E-1BCCC6DA9EF6}"/>
              </a:ext>
            </a:extLst>
          </p:cNvPr>
          <p:cNvSpPr/>
          <p:nvPr/>
        </p:nvSpPr>
        <p:spPr>
          <a:xfrm rot="2689455">
            <a:off x="744715" y="4256678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DF82650-4443-49C2-87EE-1DDA0213A348}"/>
              </a:ext>
            </a:extLst>
          </p:cNvPr>
          <p:cNvSpPr txBox="1"/>
          <p:nvPr/>
        </p:nvSpPr>
        <p:spPr>
          <a:xfrm>
            <a:off x="803737" y="433269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87089419-7EA6-47EC-86E9-7A8B61AAE3BE}"/>
              </a:ext>
            </a:extLst>
          </p:cNvPr>
          <p:cNvSpPr/>
          <p:nvPr/>
        </p:nvSpPr>
        <p:spPr>
          <a:xfrm rot="2689455">
            <a:off x="4793304" y="4904611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EF18210-1F93-4AD4-9726-C90BD41866F1}"/>
              </a:ext>
            </a:extLst>
          </p:cNvPr>
          <p:cNvSpPr txBox="1"/>
          <p:nvPr/>
        </p:nvSpPr>
        <p:spPr>
          <a:xfrm>
            <a:off x="4852326" y="498228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08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2112987C-F4F4-49CB-B446-1987C8B8A6F2}"/>
              </a:ext>
            </a:extLst>
          </p:cNvPr>
          <p:cNvSpPr/>
          <p:nvPr/>
        </p:nvSpPr>
        <p:spPr>
          <a:xfrm>
            <a:off x="5603333" y="5948543"/>
            <a:ext cx="3036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обеспечивала согласованное функционирование и взаимодействие органов местного самоуправления</a:t>
            </a:r>
          </a:p>
        </p:txBody>
      </p:sp>
      <p:sp>
        <p:nvSpPr>
          <p:cNvPr id="40" name="Прямоугольник: скругленные углы 33">
            <a:extLst>
              <a:ext uri="{FF2B5EF4-FFF2-40B4-BE49-F238E27FC236}">
                <a16:creationId xmlns:a16="http://schemas.microsoft.com/office/drawing/2014/main" xmlns="" id="{87089419-7EA6-47EC-86E9-7A8B61AAE3BE}"/>
              </a:ext>
            </a:extLst>
          </p:cNvPr>
          <p:cNvSpPr/>
          <p:nvPr/>
        </p:nvSpPr>
        <p:spPr>
          <a:xfrm rot="2689455">
            <a:off x="4807803" y="5964861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EF18210-1F93-4AD4-9726-C90BD41866F1}"/>
              </a:ext>
            </a:extLst>
          </p:cNvPr>
          <p:cNvSpPr txBox="1"/>
          <p:nvPr/>
        </p:nvSpPr>
        <p:spPr>
          <a:xfrm>
            <a:off x="4866825" y="604087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09</a:t>
            </a:r>
          </a:p>
        </p:txBody>
      </p:sp>
      <p:sp>
        <p:nvSpPr>
          <p:cNvPr id="28" name="Прямоугольник: скругленные углы 31">
            <a:extLst>
              <a:ext uri="{FF2B5EF4-FFF2-40B4-BE49-F238E27FC236}">
                <a16:creationId xmlns:a16="http://schemas.microsoft.com/office/drawing/2014/main" xmlns="" id="{9E4AA8DB-6AB7-47C5-8D1E-1BCCC6DA9EF6}"/>
              </a:ext>
            </a:extLst>
          </p:cNvPr>
          <p:cNvSpPr/>
          <p:nvPr/>
        </p:nvSpPr>
        <p:spPr>
          <a:xfrm rot="2689455">
            <a:off x="744714" y="5457372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DF82650-4443-49C2-87EE-1DDA0213A348}"/>
              </a:ext>
            </a:extLst>
          </p:cNvPr>
          <p:cNvSpPr txBox="1"/>
          <p:nvPr/>
        </p:nvSpPr>
        <p:spPr>
          <a:xfrm>
            <a:off x="803736" y="5533386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6EC50026-1BE9-4B2F-B0F8-964921EA3B6E}"/>
              </a:ext>
            </a:extLst>
          </p:cNvPr>
          <p:cNvSpPr/>
          <p:nvPr/>
        </p:nvSpPr>
        <p:spPr>
          <a:xfrm>
            <a:off x="1556888" y="4315847"/>
            <a:ext cx="3036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издавала в пределах своих полномочий правовые акты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1765D055-23FB-418D-A56C-899B5E29CC44}"/>
              </a:ext>
            </a:extLst>
          </p:cNvPr>
          <p:cNvSpPr/>
          <p:nvPr/>
        </p:nvSpPr>
        <p:spPr>
          <a:xfrm>
            <a:off x="5601000" y="1892204"/>
            <a:ext cx="3036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вела заседания Совета депутатов</a:t>
            </a:r>
          </a:p>
        </p:txBody>
      </p:sp>
      <p:sp>
        <p:nvSpPr>
          <p:cNvPr id="39" name="Прямоугольник: скругленные углы 25">
            <a:extLst>
              <a:ext uri="{FF2B5EF4-FFF2-40B4-BE49-F238E27FC236}">
                <a16:creationId xmlns:a16="http://schemas.microsoft.com/office/drawing/2014/main" xmlns="" id="{BE62978E-6718-466A-A7ED-6ED7E3E382A8}"/>
              </a:ext>
            </a:extLst>
          </p:cNvPr>
          <p:cNvSpPr/>
          <p:nvPr/>
        </p:nvSpPr>
        <p:spPr>
          <a:xfrm rot="2689455">
            <a:off x="4803447" y="3844360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A6965E1-1479-4AB8-84E3-78DE6CC0D84E}"/>
              </a:ext>
            </a:extLst>
          </p:cNvPr>
          <p:cNvSpPr txBox="1"/>
          <p:nvPr/>
        </p:nvSpPr>
        <p:spPr>
          <a:xfrm>
            <a:off x="4862469" y="392603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3372494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9754635B-5C8B-4B52-B0CA-94FAFBFF577A}"/>
              </a:ext>
            </a:extLst>
          </p:cNvPr>
          <p:cNvSpPr/>
          <p:nvPr/>
        </p:nvSpPr>
        <p:spPr>
          <a:xfrm>
            <a:off x="7497914" y="3704863"/>
            <a:ext cx="445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Комиссия координационного Совета </a:t>
            </a:r>
          </a:p>
          <a:p>
            <a:r>
              <a:rPr lang="ru-RU" sz="1600" dirty="0">
                <a:solidFill>
                  <a:schemeClr val="bg1"/>
                </a:solidFill>
              </a:rPr>
              <a:t>при управе района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7EBAB29-0671-42F3-92CD-CE08D176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4" y="375112"/>
            <a:ext cx="6346065" cy="668887"/>
          </a:xfrm>
        </p:spPr>
        <p:txBody>
          <a:bodyPr>
            <a:noAutofit/>
          </a:bodyPr>
          <a:lstStyle/>
          <a:p>
            <a:r>
              <a:rPr lang="ru-RU" b="1" dirty="0"/>
              <a:t>Работа Главы муниципального округа</a:t>
            </a:r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D9A4C0DD-BAAA-4049-9F83-4C70C08B620F}"/>
              </a:ext>
            </a:extLst>
          </p:cNvPr>
          <p:cNvSpPr/>
          <p:nvPr/>
        </p:nvSpPr>
        <p:spPr>
          <a:xfrm rot="2689455">
            <a:off x="6550219" y="1192997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3BCE176-3A3A-4219-960B-7E88364E244F}"/>
              </a:ext>
            </a:extLst>
          </p:cNvPr>
          <p:cNvSpPr txBox="1"/>
          <p:nvPr/>
        </p:nvSpPr>
        <p:spPr>
          <a:xfrm>
            <a:off x="6609241" y="126901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667694E-A818-440B-97BB-D2EFCDA1DDD0}"/>
              </a:ext>
            </a:extLst>
          </p:cNvPr>
          <p:cNvSpPr/>
          <p:nvPr/>
        </p:nvSpPr>
        <p:spPr>
          <a:xfrm>
            <a:off x="7491000" y="1207455"/>
            <a:ext cx="445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Комиссия по развитию муниципального округа Орехово-Борисово Северное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CDDB8A27-0500-444C-9BD0-36FE2B16ACBA}"/>
              </a:ext>
            </a:extLst>
          </p:cNvPr>
          <p:cNvSpPr/>
          <p:nvPr/>
        </p:nvSpPr>
        <p:spPr>
          <a:xfrm>
            <a:off x="7490114" y="2187037"/>
            <a:ext cx="45908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Комиссия по соблюдению лицами, замещающими муниципальные должности, ограничений, запретов и исполнения ими обязанностей, установленных законодательством РФ о противодействии коррупции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CDF3B9B3-D1CF-465F-BAAC-A76D5732D4FF}"/>
              </a:ext>
            </a:extLst>
          </p:cNvPr>
          <p:cNvSpPr/>
          <p:nvPr/>
        </p:nvSpPr>
        <p:spPr>
          <a:xfrm>
            <a:off x="7503743" y="4850104"/>
            <a:ext cx="4455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Комиссия по капитальному ремонту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8CC53EC2-8418-4A1F-B254-1AB8B43FF781}"/>
              </a:ext>
            </a:extLst>
          </p:cNvPr>
          <p:cNvSpPr/>
          <p:nvPr/>
        </p:nvSpPr>
        <p:spPr>
          <a:xfrm rot="2689455">
            <a:off x="6549378" y="2199167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1AE90AF-0C49-4E70-801F-C742A62FEB2D}"/>
              </a:ext>
            </a:extLst>
          </p:cNvPr>
          <p:cNvSpPr txBox="1"/>
          <p:nvPr/>
        </p:nvSpPr>
        <p:spPr>
          <a:xfrm>
            <a:off x="6608400" y="227518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5F3D990B-820E-4EAF-82B8-E58645BD3D44}"/>
              </a:ext>
            </a:extLst>
          </p:cNvPr>
          <p:cNvSpPr/>
          <p:nvPr/>
        </p:nvSpPr>
        <p:spPr>
          <a:xfrm rot="2689455">
            <a:off x="6549377" y="3713521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C18981D-1086-4742-A85D-E28A164760EB}"/>
              </a:ext>
            </a:extLst>
          </p:cNvPr>
          <p:cNvSpPr txBox="1"/>
          <p:nvPr/>
        </p:nvSpPr>
        <p:spPr>
          <a:xfrm>
            <a:off x="6608399" y="378953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7EC1D7FD-6D7F-4E9C-A243-53BDD89BB57B}"/>
              </a:ext>
            </a:extLst>
          </p:cNvPr>
          <p:cNvSpPr/>
          <p:nvPr/>
        </p:nvSpPr>
        <p:spPr>
          <a:xfrm rot="2689455">
            <a:off x="6549377" y="4752277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153D5C0-35CC-444B-BF8D-E975C163D6B6}"/>
              </a:ext>
            </a:extLst>
          </p:cNvPr>
          <p:cNvSpPr txBox="1"/>
          <p:nvPr/>
        </p:nvSpPr>
        <p:spPr>
          <a:xfrm>
            <a:off x="6608399" y="482829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DF3B9B3-D1CF-465F-BAAC-A76D5732D4FF}"/>
              </a:ext>
            </a:extLst>
          </p:cNvPr>
          <p:cNvSpPr/>
          <p:nvPr/>
        </p:nvSpPr>
        <p:spPr>
          <a:xfrm>
            <a:off x="7511019" y="5769000"/>
            <a:ext cx="445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Комиссия по предупреждению и ликвидации чрезвычайных ситуаций и обеспечению пожарной безопасности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: скругленные углы 35">
            <a:extLst>
              <a:ext uri="{FF2B5EF4-FFF2-40B4-BE49-F238E27FC236}">
                <a16:creationId xmlns:a16="http://schemas.microsoft.com/office/drawing/2014/main" xmlns="" id="{7EC1D7FD-6D7F-4E9C-A243-53BDD89BB57B}"/>
              </a:ext>
            </a:extLst>
          </p:cNvPr>
          <p:cNvSpPr/>
          <p:nvPr/>
        </p:nvSpPr>
        <p:spPr>
          <a:xfrm rot="2689455">
            <a:off x="6556653" y="5789609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153D5C0-35CC-444B-BF8D-E975C163D6B6}"/>
              </a:ext>
            </a:extLst>
          </p:cNvPr>
          <p:cNvSpPr txBox="1"/>
          <p:nvPr/>
        </p:nvSpPr>
        <p:spPr>
          <a:xfrm>
            <a:off x="6615675" y="586562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05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4" r="10433"/>
          <a:stretch/>
        </p:blipFill>
        <p:spPr>
          <a:xfrm>
            <a:off x="-159000" y="1494000"/>
            <a:ext cx="6255000" cy="45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26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>
            <a:extLst>
              <a:ext uri="{FF2B5EF4-FFF2-40B4-BE49-F238E27FC236}">
                <a16:creationId xmlns:a16="http://schemas.microsoft.com/office/drawing/2014/main" xmlns="" id="{67EBAB29-0671-42F3-92CD-CE08D17679D6}"/>
              </a:ext>
            </a:extLst>
          </p:cNvPr>
          <p:cNvSpPr txBox="1">
            <a:spLocks/>
          </p:cNvSpPr>
          <p:nvPr/>
        </p:nvSpPr>
        <p:spPr>
          <a:xfrm>
            <a:off x="469934" y="375112"/>
            <a:ext cx="6346065" cy="668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Аппарат Совета депутатов</a:t>
            </a:r>
            <a:endParaRPr lang="ru-RU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xmlns="" id="{EF9764ED-30F0-4029-AFB2-805CDFE93062}"/>
              </a:ext>
            </a:extLst>
          </p:cNvPr>
          <p:cNvSpPr txBox="1">
            <a:spLocks/>
          </p:cNvSpPr>
          <p:nvPr/>
        </p:nvSpPr>
        <p:spPr>
          <a:xfrm>
            <a:off x="466466" y="1719000"/>
            <a:ext cx="6124533" cy="3284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000" dirty="0"/>
              <a:t>организационно-техническое, информационное обеспечение деятельности Совета депутатов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 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(сбор, обобщение материалов, поступающих 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к заседаниям Совета депутатов, направление 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их в профильные Комиссии, организация 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и проведение заседаний Совета депутатов, своевременное оформление решений Совета депутатов и сдача их в установленные сроки 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в Регистр, прокуратуру и профильные организации)</a:t>
            </a:r>
          </a:p>
          <a:p>
            <a:pPr>
              <a:spcBef>
                <a:spcPts val="0"/>
              </a:spcBef>
            </a:pPr>
            <a:endParaRPr lang="ru-RU" sz="2000" dirty="0"/>
          </a:p>
        </p:txBody>
      </p:sp>
      <p:pic>
        <p:nvPicPr>
          <p:cNvPr id="3074" name="Picture 2" descr="https://gazeta-borisovskie-prudi.ru/wp-content/uploads/2019/05/%D0%9E%D0%91%D0%A1-%D1%84%D0%BE%D1%82%D0%BE-%D0%BA-%D0%BC%D1%83%D0%BD%D0%B8%D1%86%D0%B8%D0%BF-%D0%BD%D0%BE%D0%B2%D0%BE%D1%81%D1%82%D0%B8-%D0%BD%D0%B0-23.05.19-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0" r="13191" b="-446"/>
          <a:stretch/>
        </p:blipFill>
        <p:spPr bwMode="auto">
          <a:xfrm>
            <a:off x="6501000" y="1359000"/>
            <a:ext cx="4365186" cy="510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42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536" y="1088219"/>
            <a:ext cx="6157932" cy="3463837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D6576CC0-B6A1-41BD-81ED-0811BF057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086065" cy="668887"/>
          </a:xfrm>
        </p:spPr>
        <p:txBody>
          <a:bodyPr>
            <a:noAutofit/>
          </a:bodyPr>
          <a:lstStyle/>
          <a:p>
            <a:r>
              <a:rPr lang="ru-RU" sz="3200" b="1" dirty="0"/>
              <a:t>Работа </a:t>
            </a:r>
            <a:r>
              <a:rPr lang="ru-RU" sz="3200" b="1" dirty="0">
                <a:solidFill>
                  <a:schemeClr val="accent2"/>
                </a:solidFill>
              </a:rPr>
              <a:t>с населением района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77042425-9E3B-4718-AD63-24D5DDABA3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516950"/>
            <a:ext cx="5086586" cy="2114550"/>
          </a:xfrm>
        </p:spPr>
        <p:txBody>
          <a:bodyPr>
            <a:normAutofit/>
          </a:bodyPr>
          <a:lstStyle/>
          <a:p>
            <a:r>
              <a:rPr lang="ru-RU" sz="2000" dirty="0"/>
              <a:t>Глава муниципального округа ведёт приём жителей района 1 раз в месяц. </a:t>
            </a:r>
          </a:p>
          <a:p>
            <a:r>
              <a:rPr lang="ru-RU" sz="2000" dirty="0"/>
              <a:t>Графики приёма размещен в сети – Интернет на сайте муниципального округа  Орехово-Борисово Северное </a:t>
            </a:r>
            <a:r>
              <a:rPr lang="ru-RU" sz="2000" dirty="0">
                <a:solidFill>
                  <a:srgbClr val="00B0F0"/>
                </a:solidFill>
              </a:rPr>
              <a:t>www.mo-obs.ru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1DA1F3B-1D8A-4C29-BE26-73DBFD55B578}"/>
              </a:ext>
            </a:extLst>
          </p:cNvPr>
          <p:cNvSpPr/>
          <p:nvPr/>
        </p:nvSpPr>
        <p:spPr>
          <a:xfrm>
            <a:off x="469414" y="4104000"/>
            <a:ext cx="8506586" cy="184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633" y="4552056"/>
            <a:ext cx="871165" cy="8711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71" y="4552056"/>
            <a:ext cx="871165" cy="8711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00" y="4538205"/>
            <a:ext cx="1075060" cy="885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109" y="4552056"/>
            <a:ext cx="870086" cy="87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87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3DC61E7-D535-4B9F-B451-533E08D8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4" y="375112"/>
            <a:ext cx="7696066" cy="66888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1B334B"/>
                </a:solidFill>
              </a:rPr>
              <a:t>Организация работы </a:t>
            </a:r>
            <a:r>
              <a:rPr lang="ru-RU" sz="3600" b="1" dirty="0">
                <a:solidFill>
                  <a:schemeClr val="accent2"/>
                </a:solidFill>
              </a:rPr>
              <a:t>Совета депутатов</a:t>
            </a:r>
            <a:endParaRPr lang="ru-RU" sz="3600" dirty="0">
              <a:solidFill>
                <a:srgbClr val="F05323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927B441C-7CA3-40D6-B928-421BE67E16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1906" y="2408997"/>
            <a:ext cx="4726586" cy="668887"/>
          </a:xfrm>
        </p:spPr>
        <p:txBody>
          <a:bodyPr>
            <a:normAutofit/>
          </a:bodyPr>
          <a:lstStyle/>
          <a:p>
            <a:r>
              <a:rPr lang="ru-RU" sz="1800" dirty="0"/>
              <a:t>14 заседаний Совета депутатов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9B5DE742-D163-465F-95DA-53353B48F368}"/>
              </a:ext>
            </a:extLst>
          </p:cNvPr>
          <p:cNvSpPr txBox="1">
            <a:spLocks/>
          </p:cNvSpPr>
          <p:nvPr/>
        </p:nvSpPr>
        <p:spPr>
          <a:xfrm>
            <a:off x="469414" y="4755823"/>
            <a:ext cx="6166586" cy="210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bg1"/>
                </a:solidFill>
              </a:rPr>
              <a:t>Люди охотно идут на прямой откровенный разговор со своим депутатом, доверяя ему и надеясь, что в итоге это обращение изменит их жизнь к лучшему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9890DD7-4687-4807-9E34-604A90BD1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4246" y="2434543"/>
            <a:ext cx="224103" cy="266700"/>
          </a:xfrm>
          <a:prstGeom prst="rect">
            <a:avLst/>
          </a:prstGeom>
        </p:spPr>
      </p:pic>
      <p:sp>
        <p:nvSpPr>
          <p:cNvPr id="17" name="Текст 6">
            <a:extLst>
              <a:ext uri="{FF2B5EF4-FFF2-40B4-BE49-F238E27FC236}">
                <a16:creationId xmlns:a16="http://schemas.microsoft.com/office/drawing/2014/main" xmlns="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978348" y="2931857"/>
            <a:ext cx="5162651" cy="869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dirty="0"/>
              <a:t>98 решений по вопросам, относящимся 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к компетенции органов местного самоуправления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0689" y="3099819"/>
            <a:ext cx="224103" cy="266700"/>
          </a:xfrm>
          <a:prstGeom prst="rect">
            <a:avLst/>
          </a:prstGeom>
        </p:spPr>
      </p:pic>
      <p:sp>
        <p:nvSpPr>
          <p:cNvPr id="19" name="Текст 6">
            <a:extLst>
              <a:ext uri="{FF2B5EF4-FFF2-40B4-BE49-F238E27FC236}">
                <a16:creationId xmlns:a16="http://schemas.microsoft.com/office/drawing/2014/main" xmlns="" id="{D0DDED72-43FD-4C8A-B893-40AADBC9B3C4}"/>
              </a:ext>
            </a:extLst>
          </p:cNvPr>
          <p:cNvSpPr txBox="1">
            <a:spLocks/>
          </p:cNvSpPr>
          <p:nvPr/>
        </p:nvSpPr>
        <p:spPr>
          <a:xfrm>
            <a:off x="469414" y="1019694"/>
            <a:ext cx="6256586" cy="1250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3" b="6666"/>
          <a:stretch/>
        </p:blipFill>
        <p:spPr>
          <a:xfrm>
            <a:off x="7536000" y="1359000"/>
            <a:ext cx="3972212" cy="46427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754246" y="1044000"/>
            <a:ext cx="6601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- создание благоприятных условий проживания для жителей муниципального округа, более тесное взаимодействие с государственными органами власти и районными организациями для решения поставленных задач.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19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9046065" cy="66888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1B334B"/>
                </a:solidFill>
              </a:rPr>
              <a:t>Вопросы на заседаниях Совета депутатов</a:t>
            </a:r>
            <a:endParaRPr lang="ru-RU" dirty="0">
              <a:solidFill>
                <a:srgbClr val="1B334B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AF9E557-6DB4-4D75-A7F3-7C22DD2BB921}"/>
              </a:ext>
            </a:extLst>
          </p:cNvPr>
          <p:cNvSpPr txBox="1"/>
          <p:nvPr/>
        </p:nvSpPr>
        <p:spPr>
          <a:xfrm>
            <a:off x="5511000" y="1786488"/>
            <a:ext cx="2777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итоги работы отделений МВД России по району  ОБС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F20FA84D-2D85-48FC-8112-CE1A01B3A4DC}"/>
              </a:ext>
            </a:extLst>
          </p:cNvPr>
          <p:cNvSpPr/>
          <p:nvPr/>
        </p:nvSpPr>
        <p:spPr>
          <a:xfrm rot="2689455">
            <a:off x="768767" y="2028046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827789" y="210406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F8D4F419-C985-4128-A704-3C52C365C35A}"/>
              </a:ext>
            </a:extLst>
          </p:cNvPr>
          <p:cNvSpPr/>
          <p:nvPr/>
        </p:nvSpPr>
        <p:spPr>
          <a:xfrm rot="2689455">
            <a:off x="4727915" y="2026390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62831F4-2FD4-4876-BA0C-2C24EA34A8CF}"/>
              </a:ext>
            </a:extLst>
          </p:cNvPr>
          <p:cNvSpPr txBox="1"/>
          <p:nvPr/>
        </p:nvSpPr>
        <p:spPr>
          <a:xfrm>
            <a:off x="4786937" y="210240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43D9D9-9E4D-41D5-B45B-1D50FE53F641}"/>
              </a:ext>
            </a:extLst>
          </p:cNvPr>
          <p:cNvSpPr txBox="1"/>
          <p:nvPr/>
        </p:nvSpPr>
        <p:spPr>
          <a:xfrm>
            <a:off x="5521143" y="2896408"/>
            <a:ext cx="2996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деятельность центра инновационных технологий «Прогресс»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277428C-C8E3-4F13-9B07-D952BAE0A625}"/>
              </a:ext>
            </a:extLst>
          </p:cNvPr>
          <p:cNvSpPr txBox="1"/>
          <p:nvPr/>
        </p:nvSpPr>
        <p:spPr>
          <a:xfrm>
            <a:off x="1558889" y="1786488"/>
            <a:ext cx="2573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деятельность поликлиник на территории МО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F5F87BF2-0E8C-464F-83CE-C51FC1C29FBF}"/>
              </a:ext>
            </a:extLst>
          </p:cNvPr>
          <p:cNvSpPr/>
          <p:nvPr/>
        </p:nvSpPr>
        <p:spPr>
          <a:xfrm rot="2689455">
            <a:off x="778910" y="3099051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3F9A0B0-321F-4F30-810F-91242B5866DA}"/>
              </a:ext>
            </a:extLst>
          </p:cNvPr>
          <p:cNvSpPr txBox="1"/>
          <p:nvPr/>
        </p:nvSpPr>
        <p:spPr>
          <a:xfrm>
            <a:off x="837932" y="317506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BE62978E-6718-466A-A7ED-6ED7E3E382A8}"/>
              </a:ext>
            </a:extLst>
          </p:cNvPr>
          <p:cNvSpPr/>
          <p:nvPr/>
        </p:nvSpPr>
        <p:spPr>
          <a:xfrm rot="2689455">
            <a:off x="4738058" y="3097394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A6965E1-1479-4AB8-84E3-78DE6CC0D84E}"/>
              </a:ext>
            </a:extLst>
          </p:cNvPr>
          <p:cNvSpPr txBox="1"/>
          <p:nvPr/>
        </p:nvSpPr>
        <p:spPr>
          <a:xfrm>
            <a:off x="4797080" y="317340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893CAC0-47EB-4D3B-B7D4-7CA88D453910}"/>
              </a:ext>
            </a:extLst>
          </p:cNvPr>
          <p:cNvSpPr txBox="1"/>
          <p:nvPr/>
        </p:nvSpPr>
        <p:spPr>
          <a:xfrm>
            <a:off x="5511000" y="4108756"/>
            <a:ext cx="3006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отчёт главы управы за 2022 год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F2C177D-69FA-4FF9-92B0-AC79992235DD}"/>
              </a:ext>
            </a:extLst>
          </p:cNvPr>
          <p:cNvSpPr txBox="1"/>
          <p:nvPr/>
        </p:nvSpPr>
        <p:spPr>
          <a:xfrm>
            <a:off x="1548746" y="2998837"/>
            <a:ext cx="258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деятельность МФЦ района ОБС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9E4AA8DB-6AB7-47C5-8D1E-1BCCC6DA9EF6}"/>
              </a:ext>
            </a:extLst>
          </p:cNvPr>
          <p:cNvSpPr/>
          <p:nvPr/>
        </p:nvSpPr>
        <p:spPr>
          <a:xfrm rot="2689455">
            <a:off x="768767" y="4155854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DF82650-4443-49C2-87EE-1DDA0213A348}"/>
              </a:ext>
            </a:extLst>
          </p:cNvPr>
          <p:cNvSpPr txBox="1"/>
          <p:nvPr/>
        </p:nvSpPr>
        <p:spPr>
          <a:xfrm>
            <a:off x="827789" y="423186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87089419-7EA6-47EC-86E9-7A8B61AAE3BE}"/>
              </a:ext>
            </a:extLst>
          </p:cNvPr>
          <p:cNvSpPr/>
          <p:nvPr/>
        </p:nvSpPr>
        <p:spPr>
          <a:xfrm rot="2689455">
            <a:off x="4727915" y="4155853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EF18210-1F93-4AD4-9726-C90BD41866F1}"/>
              </a:ext>
            </a:extLst>
          </p:cNvPr>
          <p:cNvSpPr txBox="1"/>
          <p:nvPr/>
        </p:nvSpPr>
        <p:spPr>
          <a:xfrm>
            <a:off x="4786937" y="4231867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F2C177D-69FA-4FF9-92B0-AC79992235DD}"/>
              </a:ext>
            </a:extLst>
          </p:cNvPr>
          <p:cNvSpPr txBox="1"/>
          <p:nvPr/>
        </p:nvSpPr>
        <p:spPr>
          <a:xfrm>
            <a:off x="1558889" y="4055641"/>
            <a:ext cx="24577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деятельность центра социального обслуживания «Орехово»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893CAC0-47EB-4D3B-B7D4-7CA88D453910}"/>
              </a:ext>
            </a:extLst>
          </p:cNvPr>
          <p:cNvSpPr txBox="1"/>
          <p:nvPr/>
        </p:nvSpPr>
        <p:spPr>
          <a:xfrm>
            <a:off x="5511000" y="5165560"/>
            <a:ext cx="3155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отчёт руководителя «</a:t>
            </a:r>
            <a:r>
              <a:rPr lang="ru-RU" sz="2000" b="1" dirty="0" err="1"/>
              <a:t>Жилищник</a:t>
            </a:r>
            <a:r>
              <a:rPr lang="ru-RU" sz="2000" b="1" dirty="0"/>
              <a:t> района ОБС»</a:t>
            </a:r>
          </a:p>
        </p:txBody>
      </p:sp>
      <p:sp>
        <p:nvSpPr>
          <p:cNvPr id="40" name="Прямоугольник: скругленные углы 33">
            <a:extLst>
              <a:ext uri="{FF2B5EF4-FFF2-40B4-BE49-F238E27FC236}">
                <a16:creationId xmlns:a16="http://schemas.microsoft.com/office/drawing/2014/main" xmlns="" id="{87089419-7EA6-47EC-86E9-7A8B61AAE3BE}"/>
              </a:ext>
            </a:extLst>
          </p:cNvPr>
          <p:cNvSpPr/>
          <p:nvPr/>
        </p:nvSpPr>
        <p:spPr>
          <a:xfrm rot="2689455">
            <a:off x="4727915" y="5212657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EF18210-1F93-4AD4-9726-C90BD41866F1}"/>
              </a:ext>
            </a:extLst>
          </p:cNvPr>
          <p:cNvSpPr txBox="1"/>
          <p:nvPr/>
        </p:nvSpPr>
        <p:spPr>
          <a:xfrm>
            <a:off x="4786937" y="528867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4147336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7786065" cy="66888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Рассматривались </a:t>
            </a:r>
            <a:br>
              <a:rPr lang="ru-RU" b="1" dirty="0"/>
            </a:br>
            <a:r>
              <a:rPr lang="ru-RU" b="1" dirty="0">
                <a:solidFill>
                  <a:srgbClr val="F05323"/>
                </a:solidFill>
              </a:rPr>
              <a:t>и были приняты решения:</a:t>
            </a:r>
            <a:endParaRPr lang="ru-RU" dirty="0">
              <a:solidFill>
                <a:srgbClr val="F05323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765D055-23FB-418D-A56C-899B5E29CC44}"/>
              </a:ext>
            </a:extLst>
          </p:cNvPr>
          <p:cNvSpPr/>
          <p:nvPr/>
        </p:nvSpPr>
        <p:spPr>
          <a:xfrm>
            <a:off x="5136673" y="2757894"/>
            <a:ext cx="30367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 согласовании адресного перечня объектов компенсационного озеленения на территории жилой застройки в муниципальном округе Орехово-Борисово Северное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D82080C-ACB7-47D5-A3A7-F93480980FAB}"/>
              </a:ext>
            </a:extLst>
          </p:cNvPr>
          <p:cNvSpPr/>
          <p:nvPr/>
        </p:nvSpPr>
        <p:spPr>
          <a:xfrm>
            <a:off x="1063078" y="1596759"/>
            <a:ext cx="3036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 проведении дополнительных мероприятий по благоустройству и  выборочному капитальному ремонту многоквартирных домов района ОБС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F20FA84D-2D85-48FC-8112-CE1A01B3A4DC}"/>
              </a:ext>
            </a:extLst>
          </p:cNvPr>
          <p:cNvSpPr/>
          <p:nvPr/>
        </p:nvSpPr>
        <p:spPr>
          <a:xfrm rot="2689455">
            <a:off x="283099" y="1723859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342121" y="179987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F8D4F419-C985-4128-A704-3C52C365C35A}"/>
              </a:ext>
            </a:extLst>
          </p:cNvPr>
          <p:cNvSpPr/>
          <p:nvPr/>
        </p:nvSpPr>
        <p:spPr>
          <a:xfrm rot="2689455">
            <a:off x="4339119" y="1723858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62831F4-2FD4-4876-BA0C-2C24EA34A8CF}"/>
              </a:ext>
            </a:extLst>
          </p:cNvPr>
          <p:cNvSpPr txBox="1"/>
          <p:nvPr/>
        </p:nvSpPr>
        <p:spPr>
          <a:xfrm>
            <a:off x="4398141" y="179987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0D6DE32-3CCE-4149-ABB8-85397A1BACD0}"/>
              </a:ext>
            </a:extLst>
          </p:cNvPr>
          <p:cNvSpPr/>
          <p:nvPr/>
        </p:nvSpPr>
        <p:spPr>
          <a:xfrm>
            <a:off x="5146816" y="3920374"/>
            <a:ext cx="3036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 согласовании проектов схем размещения сезонных кафе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5FC1FD99-9FFC-465B-A81E-9A6CFC3EB75C}"/>
              </a:ext>
            </a:extLst>
          </p:cNvPr>
          <p:cNvSpPr/>
          <p:nvPr/>
        </p:nvSpPr>
        <p:spPr>
          <a:xfrm>
            <a:off x="1090797" y="2829327"/>
            <a:ext cx="3036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 проведении дополнительных мероприятий по капитальному ремонту спортивных площадок района ОБС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F5F87BF2-0E8C-464F-83CE-C51FC1C29FBF}"/>
              </a:ext>
            </a:extLst>
          </p:cNvPr>
          <p:cNvSpPr/>
          <p:nvPr/>
        </p:nvSpPr>
        <p:spPr>
          <a:xfrm rot="2689455">
            <a:off x="293243" y="2845647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3F9A0B0-321F-4F30-810F-91242B5866DA}"/>
              </a:ext>
            </a:extLst>
          </p:cNvPr>
          <p:cNvSpPr txBox="1"/>
          <p:nvPr/>
        </p:nvSpPr>
        <p:spPr>
          <a:xfrm>
            <a:off x="352265" y="292166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BE62978E-6718-466A-A7ED-6ED7E3E382A8}"/>
              </a:ext>
            </a:extLst>
          </p:cNvPr>
          <p:cNvSpPr/>
          <p:nvPr/>
        </p:nvSpPr>
        <p:spPr>
          <a:xfrm rot="2689455">
            <a:off x="4349262" y="2784109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A6965E1-1479-4AB8-84E3-78DE6CC0D84E}"/>
              </a:ext>
            </a:extLst>
          </p:cNvPr>
          <p:cNvSpPr txBox="1"/>
          <p:nvPr/>
        </p:nvSpPr>
        <p:spPr>
          <a:xfrm>
            <a:off x="4408284" y="286012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2112987C-F4F4-49CB-B446-1987C8B8A6F2}"/>
              </a:ext>
            </a:extLst>
          </p:cNvPr>
          <p:cNvSpPr/>
          <p:nvPr/>
        </p:nvSpPr>
        <p:spPr>
          <a:xfrm>
            <a:off x="5097496" y="4977310"/>
            <a:ext cx="3036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 согласовании проектов схем размещения нестационарных торговых объектов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6EC50026-1BE9-4B2F-B0F8-964921EA3B6E}"/>
              </a:ext>
            </a:extLst>
          </p:cNvPr>
          <p:cNvSpPr/>
          <p:nvPr/>
        </p:nvSpPr>
        <p:spPr>
          <a:xfrm>
            <a:off x="1063078" y="5066292"/>
            <a:ext cx="30367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Об участии депутатов Совета депутатов муниципального округа ОБС в работе комиссий, осуществляющих открытие работ, контроль за ходом выполнения работ и приемку выполненных работ по благоустройству дворовых территорий и выборочному капитальному ремонту многоквартирных домов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9E4AA8DB-6AB7-47C5-8D1E-1BCCC6DA9EF6}"/>
              </a:ext>
            </a:extLst>
          </p:cNvPr>
          <p:cNvSpPr/>
          <p:nvPr/>
        </p:nvSpPr>
        <p:spPr>
          <a:xfrm rot="2689455">
            <a:off x="283099" y="3967435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DF82650-4443-49C2-87EE-1DDA0213A348}"/>
              </a:ext>
            </a:extLst>
          </p:cNvPr>
          <p:cNvSpPr txBox="1"/>
          <p:nvPr/>
        </p:nvSpPr>
        <p:spPr>
          <a:xfrm>
            <a:off x="342121" y="404345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87089419-7EA6-47EC-86E9-7A8B61AAE3BE}"/>
              </a:ext>
            </a:extLst>
          </p:cNvPr>
          <p:cNvSpPr/>
          <p:nvPr/>
        </p:nvSpPr>
        <p:spPr>
          <a:xfrm rot="2689455">
            <a:off x="4339119" y="4904611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EF18210-1F93-4AD4-9726-C90BD41866F1}"/>
              </a:ext>
            </a:extLst>
          </p:cNvPr>
          <p:cNvSpPr txBox="1"/>
          <p:nvPr/>
        </p:nvSpPr>
        <p:spPr>
          <a:xfrm>
            <a:off x="4398141" y="498228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08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2112987C-F4F4-49CB-B446-1987C8B8A6F2}"/>
              </a:ext>
            </a:extLst>
          </p:cNvPr>
          <p:cNvSpPr/>
          <p:nvPr/>
        </p:nvSpPr>
        <p:spPr>
          <a:xfrm>
            <a:off x="5129273" y="5948543"/>
            <a:ext cx="3036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 согласовании установки ограждающих устройств на придомовой территории домов</a:t>
            </a:r>
          </a:p>
        </p:txBody>
      </p:sp>
      <p:sp>
        <p:nvSpPr>
          <p:cNvPr id="40" name="Прямоугольник: скругленные углы 33">
            <a:extLst>
              <a:ext uri="{FF2B5EF4-FFF2-40B4-BE49-F238E27FC236}">
                <a16:creationId xmlns:a16="http://schemas.microsoft.com/office/drawing/2014/main" xmlns="" id="{87089419-7EA6-47EC-86E9-7A8B61AAE3BE}"/>
              </a:ext>
            </a:extLst>
          </p:cNvPr>
          <p:cNvSpPr/>
          <p:nvPr/>
        </p:nvSpPr>
        <p:spPr>
          <a:xfrm rot="2689455">
            <a:off x="4353618" y="5964861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EF18210-1F93-4AD4-9726-C90BD41866F1}"/>
              </a:ext>
            </a:extLst>
          </p:cNvPr>
          <p:cNvSpPr txBox="1"/>
          <p:nvPr/>
        </p:nvSpPr>
        <p:spPr>
          <a:xfrm>
            <a:off x="4412640" y="604087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09</a:t>
            </a:r>
          </a:p>
        </p:txBody>
      </p:sp>
      <p:sp>
        <p:nvSpPr>
          <p:cNvPr id="28" name="Прямоугольник: скругленные углы 31">
            <a:extLst>
              <a:ext uri="{FF2B5EF4-FFF2-40B4-BE49-F238E27FC236}">
                <a16:creationId xmlns:a16="http://schemas.microsoft.com/office/drawing/2014/main" xmlns="" id="{9E4AA8DB-6AB7-47C5-8D1E-1BCCC6DA9EF6}"/>
              </a:ext>
            </a:extLst>
          </p:cNvPr>
          <p:cNvSpPr/>
          <p:nvPr/>
        </p:nvSpPr>
        <p:spPr>
          <a:xfrm rot="2689455">
            <a:off x="283098" y="5089224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DF82650-4443-49C2-87EE-1DDA0213A348}"/>
              </a:ext>
            </a:extLst>
          </p:cNvPr>
          <p:cNvSpPr txBox="1"/>
          <p:nvPr/>
        </p:nvSpPr>
        <p:spPr>
          <a:xfrm>
            <a:off x="342120" y="516523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6EC50026-1BE9-4B2F-B0F8-964921EA3B6E}"/>
              </a:ext>
            </a:extLst>
          </p:cNvPr>
          <p:cNvSpPr/>
          <p:nvPr/>
        </p:nvSpPr>
        <p:spPr>
          <a:xfrm>
            <a:off x="1095272" y="3951116"/>
            <a:ext cx="3036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Об утверждении плана дополнительных мероприятий по  социально-экономическому развитию района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1765D055-23FB-418D-A56C-899B5E29CC44}"/>
              </a:ext>
            </a:extLst>
          </p:cNvPr>
          <p:cNvSpPr/>
          <p:nvPr/>
        </p:nvSpPr>
        <p:spPr>
          <a:xfrm>
            <a:off x="5146815" y="1620394"/>
            <a:ext cx="3036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 согласовании направления средств стимулирования управы района на проведение мероприятий по благоустройству территории района</a:t>
            </a:r>
          </a:p>
        </p:txBody>
      </p:sp>
      <p:sp>
        <p:nvSpPr>
          <p:cNvPr id="39" name="Прямоугольник: скругленные углы 25">
            <a:extLst>
              <a:ext uri="{FF2B5EF4-FFF2-40B4-BE49-F238E27FC236}">
                <a16:creationId xmlns:a16="http://schemas.microsoft.com/office/drawing/2014/main" xmlns="" id="{BE62978E-6718-466A-A7ED-6ED7E3E382A8}"/>
              </a:ext>
            </a:extLst>
          </p:cNvPr>
          <p:cNvSpPr/>
          <p:nvPr/>
        </p:nvSpPr>
        <p:spPr>
          <a:xfrm rot="2689455">
            <a:off x="4349262" y="3844360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A6965E1-1479-4AB8-84E3-78DE6CC0D84E}"/>
              </a:ext>
            </a:extLst>
          </p:cNvPr>
          <p:cNvSpPr txBox="1"/>
          <p:nvPr/>
        </p:nvSpPr>
        <p:spPr>
          <a:xfrm>
            <a:off x="4408284" y="392603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07</a:t>
            </a:r>
          </a:p>
        </p:txBody>
      </p:sp>
      <p:pic>
        <p:nvPicPr>
          <p:cNvPr id="3074" name="Picture 2" descr="https://bftcom.com/upload/iblock/a80/a80316f596b01d94ba482dadcbcb83e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0" r="21876"/>
          <a:stretch/>
        </p:blipFill>
        <p:spPr bwMode="auto">
          <a:xfrm>
            <a:off x="8288326" y="527699"/>
            <a:ext cx="3792674" cy="610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6529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лубокий оранжевый синий">
      <a:dk1>
        <a:sysClr val="windowText" lastClr="000000"/>
      </a:dk1>
      <a:lt1>
        <a:sysClr val="window" lastClr="FFFFFF"/>
      </a:lt1>
      <a:dk2>
        <a:srgbClr val="182D40"/>
      </a:dk2>
      <a:lt2>
        <a:srgbClr val="E7E6E6"/>
      </a:lt2>
      <a:accent1>
        <a:srgbClr val="4472C4"/>
      </a:accent1>
      <a:accent2>
        <a:srgbClr val="F24C2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1120</Words>
  <Application>Microsoft Office PowerPoint</Application>
  <PresentationFormat>Произвольный</PresentationFormat>
  <Paragraphs>196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Деятельность главы муниципального округа</vt:lpstr>
      <vt:lpstr>Работа главы муниципального округа</vt:lpstr>
      <vt:lpstr>Работа Главы муниципального округа</vt:lpstr>
      <vt:lpstr>Презентация PowerPoint</vt:lpstr>
      <vt:lpstr>Работа с населением района</vt:lpstr>
      <vt:lpstr>Организация работы Совета депутатов</vt:lpstr>
      <vt:lpstr>Вопросы на заседаниях Совета депутатов</vt:lpstr>
      <vt:lpstr>Рассматривались  и были приняты решения:</vt:lpstr>
      <vt:lpstr>Публичные слушания</vt:lpstr>
      <vt:lpstr>Тематика обращений</vt:lpstr>
      <vt:lpstr>Организация бюджетного процесса</vt:lpstr>
      <vt:lpstr>Отчет руководителя аппарата Совета депутатов муниципального округа Орехово-Борисово Северное</vt:lpstr>
      <vt:lpstr>Изменения и дополнения, принятые Советом депутатов </vt:lpstr>
      <vt:lpstr>Антикоррупционная экспертиза</vt:lpstr>
      <vt:lpstr>Информирование населения  о деятельности совета  депутатов и органов местного самоуправления</vt:lpstr>
      <vt:lpstr>Задачи на 2024 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User</cp:lastModifiedBy>
  <cp:revision>82</cp:revision>
  <dcterms:created xsi:type="dcterms:W3CDTF">2020-06-15T10:11:26Z</dcterms:created>
  <dcterms:modified xsi:type="dcterms:W3CDTF">2024-03-20T10:08:09Z</dcterms:modified>
</cp:coreProperties>
</file>