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415" r:id="rId3"/>
    <p:sldId id="416" r:id="rId4"/>
    <p:sldId id="410" r:id="rId5"/>
    <p:sldId id="411" r:id="rId6"/>
    <p:sldId id="412" r:id="rId7"/>
    <p:sldId id="413" r:id="rId8"/>
    <p:sldId id="417" r:id="rId9"/>
    <p:sldId id="418" r:id="rId10"/>
    <p:sldId id="406" r:id="rId11"/>
    <p:sldId id="420" r:id="rId12"/>
    <p:sldId id="421" r:id="rId13"/>
    <p:sldId id="422" r:id="rId14"/>
    <p:sldId id="267" r:id="rId15"/>
    <p:sldId id="371" r:id="rId16"/>
    <p:sldId id="414" r:id="rId17"/>
    <p:sldId id="377" r:id="rId18"/>
    <p:sldId id="396" r:id="rId19"/>
    <p:sldId id="398" r:id="rId20"/>
    <p:sldId id="400" r:id="rId21"/>
    <p:sldId id="401" r:id="rId22"/>
    <p:sldId id="419" r:id="rId23"/>
    <p:sldId id="408" r:id="rId24"/>
    <p:sldId id="403" r:id="rId25"/>
    <p:sldId id="409" r:id="rId26"/>
    <p:sldId id="405" r:id="rId27"/>
    <p:sldId id="378" r:id="rId28"/>
    <p:sldId id="388" r:id="rId29"/>
    <p:sldId id="380" r:id="rId30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2A6D"/>
    <a:srgbClr val="4677F0"/>
    <a:srgbClr val="E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516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Возраст педагогов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322465551181099"/>
          <c:y val="0.15279448242046706"/>
          <c:w val="0.36326669127296651"/>
          <c:h val="0.63871066597444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rgbClr val="4677F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 30 лет - 19</c:v>
                </c:pt>
                <c:pt idx="1">
                  <c:v>от 31 до 55 </c:v>
                </c:pt>
                <c:pt idx="2">
                  <c:v>свыше 55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</c:v>
                </c:pt>
                <c:pt idx="1">
                  <c:v>94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2718569454328734"/>
          <c:y val="0.33944404676688167"/>
          <c:w val="0.44315882100423187"/>
          <c:h val="0.52065676449534726"/>
        </c:manualLayout>
      </c:layout>
      <c:overlay val="0"/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2021/2022 г.г.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Количество учащихся, набравших от 160 до 189 баллов</c:v>
                </c:pt>
                <c:pt idx="1">
                  <c:v>Количество учащихся, набравших от 190 до 219 баллов</c:v>
                </c:pt>
                <c:pt idx="2">
                  <c:v>Количество учащихся, набравших от 220 до 249 баллов</c:v>
                </c:pt>
                <c:pt idx="3">
                  <c:v>Количество учащихся, набравших от 250 до 279 баллов</c:v>
                </c:pt>
                <c:pt idx="4">
                  <c:v>Количество учащихся, набравших свыше 280 баллов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9</c:v>
                </c:pt>
                <c:pt idx="2">
                  <c:v>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2022/2023 г.г.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Количество учащихся, набравших от 160 до 189 баллов</c:v>
                </c:pt>
                <c:pt idx="1">
                  <c:v>Количество учащихся, набравших от 190 до 219 баллов</c:v>
                </c:pt>
                <c:pt idx="2">
                  <c:v>Количество учащихся, набравших от 220 до 249 баллов</c:v>
                </c:pt>
                <c:pt idx="3">
                  <c:v>Количество учащихся, набравших от 250 до 279 баллов</c:v>
                </c:pt>
                <c:pt idx="4">
                  <c:v>Количество учащихся, набравших свыше 280 баллов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11</c:v>
                </c:pt>
                <c:pt idx="1">
                  <c:v>13</c:v>
                </c:pt>
                <c:pt idx="2">
                  <c:v>9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753280"/>
        <c:axId val="44755200"/>
        <c:axId val="0"/>
      </c:bar3DChart>
      <c:catAx>
        <c:axId val="4475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755200"/>
        <c:crosses val="autoZero"/>
        <c:auto val="1"/>
        <c:lblAlgn val="ctr"/>
        <c:lblOffset val="100"/>
        <c:noMultiLvlLbl val="0"/>
      </c:catAx>
      <c:valAx>
        <c:axId val="4475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75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2021/2022 г.г.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Медаль "За особые успехив учении" (11 класс) </c:v>
                </c:pt>
                <c:pt idx="1">
                  <c:v>Медаль "За особые успехив обучении" (11 класс)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2022/2023 г.г.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Медаль "За особые успехив учении" (11 класс) </c:v>
                </c:pt>
                <c:pt idx="1">
                  <c:v>Медаль "За особые успехив обучении" (11 класс)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</c:v>
                </c:pt>
                <c:pt idx="1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489792"/>
        <c:axId val="201495680"/>
        <c:axId val="0"/>
      </c:bar3DChart>
      <c:catAx>
        <c:axId val="20148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495680"/>
        <c:crosses val="autoZero"/>
        <c:auto val="1"/>
        <c:lblAlgn val="ctr"/>
        <c:lblOffset val="100"/>
        <c:noMultiLvlLbl val="0"/>
      </c:catAx>
      <c:valAx>
        <c:axId val="20149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48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Максимальный балл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Русский язык </c:v>
                </c:pt>
                <c:pt idx="1">
                  <c:v>Математика (профиль)</c:v>
                </c:pt>
                <c:pt idx="2">
                  <c:v>Литература </c:v>
                </c:pt>
                <c:pt idx="3">
                  <c:v>Физика </c:v>
                </c:pt>
                <c:pt idx="4">
                  <c:v>Химия </c:v>
                </c:pt>
                <c:pt idx="5">
                  <c:v>Информатика </c:v>
                </c:pt>
                <c:pt idx="6">
                  <c:v>Биология</c:v>
                </c:pt>
                <c:pt idx="7">
                  <c:v>История </c:v>
                </c:pt>
                <c:pt idx="8">
                  <c:v>Обществознание </c:v>
                </c:pt>
                <c:pt idx="9">
                  <c:v>География </c:v>
                </c:pt>
                <c:pt idx="10">
                  <c:v>Английский язык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95</c:v>
                </c:pt>
                <c:pt idx="1">
                  <c:v>84</c:v>
                </c:pt>
                <c:pt idx="2">
                  <c:v>87</c:v>
                </c:pt>
                <c:pt idx="3">
                  <c:v>89</c:v>
                </c:pt>
                <c:pt idx="4">
                  <c:v>95</c:v>
                </c:pt>
                <c:pt idx="5">
                  <c:v>80</c:v>
                </c:pt>
                <c:pt idx="6">
                  <c:v>76</c:v>
                </c:pt>
                <c:pt idx="7">
                  <c:v>68</c:v>
                </c:pt>
                <c:pt idx="8">
                  <c:v>98</c:v>
                </c:pt>
                <c:pt idx="9">
                  <c:v>66</c:v>
                </c:pt>
                <c:pt idx="10">
                  <c:v>100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5516160"/>
        <c:axId val="135517696"/>
        <c:axId val="0"/>
      </c:bar3DChart>
      <c:catAx>
        <c:axId val="135516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35517696"/>
        <c:crosses val="autoZero"/>
        <c:auto val="1"/>
        <c:lblAlgn val="ctr"/>
        <c:lblOffset val="100"/>
        <c:noMultiLvlLbl val="0"/>
      </c:catAx>
      <c:valAx>
        <c:axId val="13551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51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E3BA2-6F05-4DD8-A7A6-815DC6B72E04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05509-5067-44F9-8525-92BDE3FF62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48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150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Добавить все по слайду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Добавить по слайду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345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767A52-20BD-4922-B950-BB1F1BEA8665}" type="slidenum">
              <a:rPr lang="en-US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30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C73F91-19E1-40B8-A6EC-020661F5BE42}" type="slidenum">
              <a:rPr lang="en-US" altLang="ru-RU" smtClean="0"/>
              <a:pPr>
                <a:spcBef>
                  <a:spcPct val="0"/>
                </a:spcBef>
              </a:pPr>
              <a:t>22</a:t>
            </a:fld>
            <a:endParaRPr lang="en-US" altLang="ru-RU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16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AADD42-DCA8-472C-9FBD-C9A646A25FCA}" type="slidenum">
              <a:rPr lang="en-US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Надо добавить фото со спектаклей и про содружество театров</a:t>
            </a:r>
            <a:endParaRPr lang="en-GB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42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85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681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E0315-58E9-4C54-BB1B-B3377CAFB82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29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B1A1739-5A10-4E70-8C54-9604A710686F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A16EBF9-2EE0-422A-B9EF-CA23C1965A3D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7BE2283-57C0-4F29-86F2-5C59F3A4587F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A962A34-4545-4260-975F-44F0287A4D66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90264C-71F0-0D41-8BA7-A4E638BE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25CF67-5208-2E45-BF5D-2730EDD75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1FF49C-6F69-FF4A-BBD5-410FB972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7798B-05C5-400E-839F-95A76A77DEA7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1D4A5E-82A3-DF4E-BEEE-5AD40F22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98EE6F-210C-B245-A711-A65B9360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5712-6200-48BB-8670-C335B9BBE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773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9B728-EA68-0040-B381-32754C85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522B02-FFF0-DB4F-AE01-655829150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40705D-C2C0-F04E-9489-CCD6467C5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87D395-34D9-7744-A2B5-652406FF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7798B-05C5-400E-839F-95A76A77DEA7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936453-6001-EB42-8BF7-586214323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773C50-A653-AD45-B922-62A2A96C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5712-6200-48BB-8670-C335B9BBE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10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37004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0ABB4-321A-490C-863C-0184925C40A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5841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791C882-50FD-491B-BBE3-300B24D40D1A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184A689-2330-4634-9C9F-7AABC69C5457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05AC59B-A8E4-4C89-8D63-A583F365540D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CE8596C-6DB5-4D43-AB15-4BDADEC77A79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2DABD12-A748-4FE8-88A0-0377B1F8C67B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3D78263-2087-479D-A1AF-AA1246BA3650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9B9AAC7-8C75-4460-AED2-B574F89D6374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3616792-FB18-4D80-A20F-BB77E77CAEFD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 cstate="print">
            <a:alphaModFix amt="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Impac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Sitka Subheading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Sitka Subheading"/>
              </a:rPr>
              <a:t>Образец текста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Sitka Subheading"/>
              </a:rPr>
              <a:t>Второй уровень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Sitka Subheading"/>
              </a:rPr>
              <a:t>Третий уровень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Sitka Subheading"/>
              </a:rPr>
              <a:t>Четвертый уровень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Sitka Subheading"/>
              </a:rPr>
              <a:t>Пятый уровень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Sitka Subheading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Sitka Subheading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Sitka Subheading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93CBA24-F07B-4288-A336-FFB24320C168}" type="slidenum">
              <a:rPr lang="ru-RU" sz="1200" b="0" strike="noStrike" spc="-1">
                <a:solidFill>
                  <a:srgbClr val="8B8B8B"/>
                </a:solidFill>
                <a:latin typeface="Sitka Subheading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C4A2F3D3-A975-435A-9047-7D3B31203779}"/>
              </a:ext>
            </a:extLst>
          </p:cNvPr>
          <p:cNvSpPr/>
          <p:nvPr/>
        </p:nvSpPr>
        <p:spPr>
          <a:xfrm flipV="1">
            <a:off x="5275384" y="1440"/>
            <a:ext cx="6916615" cy="685656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275384" y="2104560"/>
            <a:ext cx="6980102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4800" b="1" dirty="0">
                <a:solidFill>
                  <a:schemeClr val="bg1"/>
                </a:solidFill>
                <a:latin typeface="Sitka Banner" pitchFamily="2" charset="0"/>
                <a:ea typeface="Montserrat ExtraBold"/>
                <a:cs typeface="Montserrat ExtraBold"/>
                <a:sym typeface="Montserrat ExtraBold"/>
              </a:rPr>
              <a:t>Информация об осуществлении </a:t>
            </a:r>
            <a:br>
              <a:rPr lang="ru-RU" sz="4800" b="1" dirty="0">
                <a:solidFill>
                  <a:schemeClr val="bg1"/>
                </a:solidFill>
                <a:latin typeface="Sitka Banner" pitchFamily="2" charset="0"/>
                <a:ea typeface="Montserrat ExtraBold"/>
                <a:cs typeface="Montserrat ExtraBold"/>
                <a:sym typeface="Montserrat ExtraBold"/>
              </a:rPr>
            </a:br>
            <a:r>
              <a:rPr lang="ru-RU" sz="4800" b="1" dirty="0">
                <a:solidFill>
                  <a:schemeClr val="bg1"/>
                </a:solidFill>
                <a:latin typeface="Sitka Banner" pitchFamily="2" charset="0"/>
                <a:ea typeface="Montserrat ExtraBold"/>
                <a:cs typeface="Montserrat ExtraBold"/>
                <a:sym typeface="Montserrat ExtraBold"/>
              </a:rPr>
              <a:t>образовательной   деятельности</a:t>
            </a:r>
            <a:br>
              <a:rPr lang="ru-RU" sz="4800" b="1" dirty="0">
                <a:solidFill>
                  <a:schemeClr val="bg1"/>
                </a:solidFill>
                <a:latin typeface="Sitka Banner" pitchFamily="2" charset="0"/>
                <a:ea typeface="Montserrat ExtraBold"/>
                <a:cs typeface="Montserrat ExtraBold"/>
                <a:sym typeface="Montserrat ExtraBold"/>
              </a:rPr>
            </a:br>
            <a:r>
              <a:rPr lang="ru-RU" sz="4800" b="1" dirty="0">
                <a:solidFill>
                  <a:schemeClr val="bg1"/>
                </a:solidFill>
                <a:latin typeface="Sitka Banner" pitchFamily="2" charset="0"/>
                <a:ea typeface="Montserrat ExtraBold"/>
                <a:cs typeface="Montserrat ExtraBold"/>
                <a:sym typeface="Montserrat"/>
              </a:rPr>
              <a:t>ГБОУ Школа №939   за 2023</a:t>
            </a:r>
            <a:endParaRPr lang="ru-RU" sz="4800" b="0" strike="noStrike" spc="-1" dirty="0">
              <a:solidFill>
                <a:schemeClr val="bg1"/>
              </a:solidFill>
              <a:latin typeface="Sitka Banner" pitchFamily="2" charset="0"/>
            </a:endParaRPr>
          </a:p>
        </p:txBody>
      </p:sp>
      <p:pic>
        <p:nvPicPr>
          <p:cNvPr id="43" name="Рисунок 8"/>
          <p:cNvPicPr/>
          <p:nvPr/>
        </p:nvPicPr>
        <p:blipFill>
          <a:blip r:embed="rId2" cstate="print"/>
          <a:stretch/>
        </p:blipFill>
        <p:spPr>
          <a:xfrm>
            <a:off x="437662" y="882577"/>
            <a:ext cx="4173415" cy="4588191"/>
          </a:xfrm>
          <a:prstGeom prst="rect">
            <a:avLst/>
          </a:prstGeom>
          <a:ln w="0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890454" y="5747767"/>
            <a:ext cx="568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Sitka Banner" panose="02000505000000020004" pitchFamily="2" charset="0"/>
              </a:rPr>
              <a:t>Директор – Кускова Надежда Юрьевна</a:t>
            </a:r>
            <a:endParaRPr lang="ru-RU" sz="2400" b="1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xmlns="" id="{BF9C64AC-923B-4F7B-9AE0-1CF290333419}"/>
              </a:ext>
            </a:extLst>
          </p:cNvPr>
          <p:cNvSpPr/>
          <p:nvPr/>
        </p:nvSpPr>
        <p:spPr>
          <a:xfrm flipV="1">
            <a:off x="0" y="0"/>
            <a:ext cx="12191760" cy="685656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A91C07BC-BA9E-4E7B-B44A-79F3D4693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231">
            <a:off x="7874439" y="2770193"/>
            <a:ext cx="3611732" cy="361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5200" y="438975"/>
            <a:ext cx="7727777" cy="65818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Sitka Banner" pitchFamily="2" charset="0"/>
              </a:rPr>
              <a:t>Учебные результаты: ОГЭ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69457" y="1664180"/>
            <a:ext cx="3254539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itka Banner" pitchFamily="2" charset="0"/>
              </a:rPr>
              <a:t> 3 выпускника закончили 9 класс с отличием !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F52151E5-1465-4821-A33F-1E276635A264}"/>
              </a:ext>
            </a:extLst>
          </p:cNvPr>
          <p:cNvSpPr/>
          <p:nvPr/>
        </p:nvSpPr>
        <p:spPr>
          <a:xfrm>
            <a:off x="7857767" y="2767579"/>
            <a:ext cx="3677920" cy="361696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C3449D21-4E69-47E7-9BCC-930574CA540D}"/>
              </a:ext>
            </a:extLst>
          </p:cNvPr>
          <p:cNvCxnSpPr>
            <a:cxnSpLocks/>
          </p:cNvCxnSpPr>
          <p:nvPr/>
        </p:nvCxnSpPr>
        <p:spPr>
          <a:xfrm>
            <a:off x="9696727" y="2401737"/>
            <a:ext cx="0" cy="38361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B16407A7-CF56-42A3-ABE5-2CE7B54A4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832244"/>
              </p:ext>
            </p:extLst>
          </p:nvPr>
        </p:nvGraphicFramePr>
        <p:xfrm>
          <a:off x="551385" y="1723115"/>
          <a:ext cx="6428535" cy="42755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5046775">
                  <a:extLst>
                    <a:ext uri="{9D8B030D-6E8A-4147-A177-3AD203B41FA5}">
                      <a16:colId xmlns:a16="http://schemas.microsoft.com/office/drawing/2014/main" xmlns="" val="428899275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xmlns="" val="413455799"/>
                    </a:ext>
                  </a:extLst>
                </a:gridCol>
              </a:tblGrid>
              <a:tr h="12226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Sitka Banner" pitchFamily="2" charset="0"/>
                        </a:rPr>
                        <a:t> 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itka Banner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Sitka Banner" pitchFamily="2" charset="0"/>
                        </a:rPr>
                        <a:t>2022/2023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Sitka Banner" pitchFamily="2" charset="0"/>
                        </a:rPr>
                        <a:t>уч. год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itka Banner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00559"/>
                  </a:ext>
                </a:extLst>
              </a:tr>
              <a:tr h="9262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Sitka Banner" pitchFamily="2" charset="0"/>
                        </a:rPr>
                        <a:t>Выпускники 9–х классов,  сдававшие ОГЭ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itka Banner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Sitka Banner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4197017"/>
                  </a:ext>
                </a:extLst>
              </a:tr>
              <a:tr h="11941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Sitka Banner" pitchFamily="2" charset="0"/>
                        </a:rPr>
                        <a:t>По результатам 3-х экзаменов – 12 б. и выше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itka Banner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Sitka Banner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9714072"/>
                  </a:ext>
                </a:extLst>
              </a:tr>
              <a:tr h="9325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Sitka Banner" pitchFamily="2" charset="0"/>
                        </a:rPr>
                        <a:t>По результатам 2-х экзаменов – 8 б. и выше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Sitka Banner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Sitka Banner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6652081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2AF3C2E-1785-4277-8C65-029C14BED8B0}"/>
              </a:ext>
            </a:extLst>
          </p:cNvPr>
          <p:cNvSpPr/>
          <p:nvPr/>
        </p:nvSpPr>
        <p:spPr>
          <a:xfrm>
            <a:off x="561544" y="1719030"/>
            <a:ext cx="6397456" cy="4275530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Google Shape;7636;p152">
            <a:extLst>
              <a:ext uri="{FF2B5EF4-FFF2-40B4-BE49-F238E27FC236}">
                <a16:creationId xmlns:a16="http://schemas.microsoft.com/office/drawing/2014/main" xmlns="" id="{1A278574-A84F-42EB-BBFD-527638885708}"/>
              </a:ext>
            </a:extLst>
          </p:cNvPr>
          <p:cNvGrpSpPr/>
          <p:nvPr/>
        </p:nvGrpSpPr>
        <p:grpSpPr>
          <a:xfrm>
            <a:off x="1629446" y="188324"/>
            <a:ext cx="1343236" cy="1159486"/>
            <a:chOff x="-40378075" y="3267450"/>
            <a:chExt cx="317425" cy="289075"/>
          </a:xfrm>
          <a:solidFill>
            <a:schemeClr val="bg1"/>
          </a:solidFill>
        </p:grpSpPr>
        <p:sp>
          <p:nvSpPr>
            <p:cNvPr id="20" name="Google Shape;7637;p152">
              <a:extLst>
                <a:ext uri="{FF2B5EF4-FFF2-40B4-BE49-F238E27FC236}">
                  <a16:creationId xmlns:a16="http://schemas.microsoft.com/office/drawing/2014/main" xmlns="" id="{7332F36A-4FF7-4F93-B07D-AEA90412494C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38;p152">
              <a:extLst>
                <a:ext uri="{FF2B5EF4-FFF2-40B4-BE49-F238E27FC236}">
                  <a16:creationId xmlns:a16="http://schemas.microsoft.com/office/drawing/2014/main" xmlns="" id="{D8A41FB9-1DCA-44B0-B2AC-D6FA6FB7DC86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39;p152">
              <a:extLst>
                <a:ext uri="{FF2B5EF4-FFF2-40B4-BE49-F238E27FC236}">
                  <a16:creationId xmlns:a16="http://schemas.microsoft.com/office/drawing/2014/main" xmlns="" id="{8B763CCB-6066-4C83-87B6-45FAA3842CF6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640;p152">
              <a:extLst>
                <a:ext uri="{FF2B5EF4-FFF2-40B4-BE49-F238E27FC236}">
                  <a16:creationId xmlns:a16="http://schemas.microsoft.com/office/drawing/2014/main" xmlns="" id="{AE9BBAF1-F3BF-4169-8B28-A4BDE355D631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AutoShape 2">
            <a:extLst>
              <a:ext uri="{FF2B5EF4-FFF2-40B4-BE49-F238E27FC236}">
                <a16:creationId xmlns:a16="http://schemas.microsoft.com/office/drawing/2014/main" xmlns="" id="{E6E2BB1E-B352-4DEA-971F-AEA28FF53E1B}"/>
              </a:ext>
            </a:extLst>
          </p:cNvPr>
          <p:cNvSpPr/>
          <p:nvPr/>
        </p:nvSpPr>
        <p:spPr>
          <a:xfrm flipV="1">
            <a:off x="0" y="6669720"/>
            <a:ext cx="12191760" cy="1868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750908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636;p152">
            <a:extLst>
              <a:ext uri="{FF2B5EF4-FFF2-40B4-BE49-F238E27FC236}">
                <a16:creationId xmlns:a16="http://schemas.microsoft.com/office/drawing/2014/main" xmlns="" id="{1A278574-A84F-42EB-BBFD-527638885708}"/>
              </a:ext>
            </a:extLst>
          </p:cNvPr>
          <p:cNvGrpSpPr/>
          <p:nvPr/>
        </p:nvGrpSpPr>
        <p:grpSpPr>
          <a:xfrm>
            <a:off x="410246" y="118656"/>
            <a:ext cx="1343236" cy="1159486"/>
            <a:chOff x="-40378075" y="3267450"/>
            <a:chExt cx="317425" cy="289075"/>
          </a:xfrm>
          <a:solidFill>
            <a:srgbClr val="002060"/>
          </a:solidFill>
        </p:grpSpPr>
        <p:sp>
          <p:nvSpPr>
            <p:cNvPr id="5" name="Google Shape;7637;p152">
              <a:extLst>
                <a:ext uri="{FF2B5EF4-FFF2-40B4-BE49-F238E27FC236}">
                  <a16:creationId xmlns:a16="http://schemas.microsoft.com/office/drawing/2014/main" xmlns="" id="{7332F36A-4FF7-4F93-B07D-AEA90412494C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  <p:sp>
          <p:nvSpPr>
            <p:cNvPr id="6" name="Google Shape;7638;p152">
              <a:extLst>
                <a:ext uri="{FF2B5EF4-FFF2-40B4-BE49-F238E27FC236}">
                  <a16:creationId xmlns:a16="http://schemas.microsoft.com/office/drawing/2014/main" xmlns="" id="{D8A41FB9-1DCA-44B0-B2AC-D6FA6FB7DC86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  <p:sp>
          <p:nvSpPr>
            <p:cNvPr id="7" name="Google Shape;7639;p152">
              <a:extLst>
                <a:ext uri="{FF2B5EF4-FFF2-40B4-BE49-F238E27FC236}">
                  <a16:creationId xmlns:a16="http://schemas.microsoft.com/office/drawing/2014/main" xmlns="" id="{8B763CCB-6066-4C83-87B6-45FAA3842CF6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  <p:sp>
          <p:nvSpPr>
            <p:cNvPr id="8" name="Google Shape;7640;p152">
              <a:extLst>
                <a:ext uri="{FF2B5EF4-FFF2-40B4-BE49-F238E27FC236}">
                  <a16:creationId xmlns:a16="http://schemas.microsoft.com/office/drawing/2014/main" xmlns="" id="{AE9BBAF1-F3BF-4169-8B28-A4BDE355D631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460171" y="339391"/>
            <a:ext cx="7727777" cy="65818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Sitka Banner" pitchFamily="2" charset="0"/>
              </a:rPr>
              <a:t>Учебные результаты: </a:t>
            </a:r>
            <a:r>
              <a:rPr lang="ru-RU" b="1" dirty="0" smtClean="0">
                <a:solidFill>
                  <a:srgbClr val="002060"/>
                </a:solidFill>
                <a:latin typeface="Sitka Banner" pitchFamily="2" charset="0"/>
              </a:rPr>
              <a:t>ЕГЭ</a:t>
            </a:r>
            <a:endParaRPr lang="ru-RU" b="1" dirty="0">
              <a:solidFill>
                <a:srgbClr val="002060"/>
              </a:solidFill>
              <a:latin typeface="Sitka Banner" pitchFamily="2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145417522"/>
              </p:ext>
            </p:extLst>
          </p:nvPr>
        </p:nvGraphicFramePr>
        <p:xfrm>
          <a:off x="1927497" y="127814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518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636;p152">
            <a:extLst>
              <a:ext uri="{FF2B5EF4-FFF2-40B4-BE49-F238E27FC236}">
                <a16:creationId xmlns:a16="http://schemas.microsoft.com/office/drawing/2014/main" xmlns="" id="{1A278574-A84F-42EB-BBFD-527638885708}"/>
              </a:ext>
            </a:extLst>
          </p:cNvPr>
          <p:cNvGrpSpPr/>
          <p:nvPr/>
        </p:nvGrpSpPr>
        <p:grpSpPr>
          <a:xfrm>
            <a:off x="392829" y="249285"/>
            <a:ext cx="1343236" cy="1159486"/>
            <a:chOff x="-40378075" y="3267450"/>
            <a:chExt cx="317425" cy="289075"/>
          </a:xfrm>
          <a:solidFill>
            <a:srgbClr val="002060"/>
          </a:solidFill>
        </p:grpSpPr>
        <p:sp>
          <p:nvSpPr>
            <p:cNvPr id="5" name="Google Shape;7637;p152">
              <a:extLst>
                <a:ext uri="{FF2B5EF4-FFF2-40B4-BE49-F238E27FC236}">
                  <a16:creationId xmlns:a16="http://schemas.microsoft.com/office/drawing/2014/main" xmlns="" id="{7332F36A-4FF7-4F93-B07D-AEA90412494C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  <p:sp>
          <p:nvSpPr>
            <p:cNvPr id="6" name="Google Shape;7638;p152">
              <a:extLst>
                <a:ext uri="{FF2B5EF4-FFF2-40B4-BE49-F238E27FC236}">
                  <a16:creationId xmlns:a16="http://schemas.microsoft.com/office/drawing/2014/main" xmlns="" id="{D8A41FB9-1DCA-44B0-B2AC-D6FA6FB7DC86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  <p:sp>
          <p:nvSpPr>
            <p:cNvPr id="7" name="Google Shape;7639;p152">
              <a:extLst>
                <a:ext uri="{FF2B5EF4-FFF2-40B4-BE49-F238E27FC236}">
                  <a16:creationId xmlns:a16="http://schemas.microsoft.com/office/drawing/2014/main" xmlns="" id="{8B763CCB-6066-4C83-87B6-45FAA3842CF6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  <p:sp>
          <p:nvSpPr>
            <p:cNvPr id="8" name="Google Shape;7640;p152">
              <a:extLst>
                <a:ext uri="{FF2B5EF4-FFF2-40B4-BE49-F238E27FC236}">
                  <a16:creationId xmlns:a16="http://schemas.microsoft.com/office/drawing/2014/main" xmlns="" id="{AE9BBAF1-F3BF-4169-8B28-A4BDE355D631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137953" y="436761"/>
            <a:ext cx="7727777" cy="65818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Sitka Banner" pitchFamily="2" charset="0"/>
              </a:rPr>
              <a:t>Учебные </a:t>
            </a:r>
            <a:r>
              <a:rPr lang="ru-RU" b="1" dirty="0" smtClean="0">
                <a:solidFill>
                  <a:srgbClr val="002060"/>
                </a:solidFill>
                <a:latin typeface="Sitka Banner" pitchFamily="2" charset="0"/>
              </a:rPr>
              <a:t>результаты: ЕГЭ</a:t>
            </a:r>
            <a:endParaRPr lang="ru-RU" b="1" dirty="0">
              <a:solidFill>
                <a:srgbClr val="002060"/>
              </a:solidFill>
              <a:latin typeface="Sitka Banner" pitchFamily="2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64030684"/>
              </p:ext>
            </p:extLst>
          </p:nvPr>
        </p:nvGraphicFramePr>
        <p:xfrm>
          <a:off x="1901371" y="128242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8868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26359" y="377706"/>
            <a:ext cx="7727777" cy="65818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Sitka Banner" pitchFamily="2" charset="0"/>
              </a:rPr>
              <a:t>Учебные </a:t>
            </a:r>
            <a:r>
              <a:rPr lang="ru-RU" b="1" dirty="0" smtClean="0">
                <a:solidFill>
                  <a:srgbClr val="002060"/>
                </a:solidFill>
                <a:latin typeface="Sitka Banner" pitchFamily="2" charset="0"/>
              </a:rPr>
              <a:t>результаты: ЕГЭ</a:t>
            </a:r>
            <a:endParaRPr lang="ru-RU" b="1" dirty="0">
              <a:solidFill>
                <a:srgbClr val="002060"/>
              </a:solidFill>
              <a:latin typeface="Sitka Banner" pitchFamily="2" charset="0"/>
            </a:endParaRPr>
          </a:p>
        </p:txBody>
      </p:sp>
      <p:grpSp>
        <p:nvGrpSpPr>
          <p:cNvPr id="2" name="Google Shape;7636;p152">
            <a:extLst>
              <a:ext uri="{FF2B5EF4-FFF2-40B4-BE49-F238E27FC236}">
                <a16:creationId xmlns:a16="http://schemas.microsoft.com/office/drawing/2014/main" xmlns="" id="{1A278574-A84F-42EB-BBFD-527638885708}"/>
              </a:ext>
            </a:extLst>
          </p:cNvPr>
          <p:cNvGrpSpPr/>
          <p:nvPr/>
        </p:nvGrpSpPr>
        <p:grpSpPr>
          <a:xfrm>
            <a:off x="182908" y="44931"/>
            <a:ext cx="1343236" cy="1159486"/>
            <a:chOff x="-40378075" y="3267450"/>
            <a:chExt cx="317425" cy="289075"/>
          </a:xfrm>
          <a:solidFill>
            <a:srgbClr val="002060"/>
          </a:solidFill>
        </p:grpSpPr>
        <p:sp>
          <p:nvSpPr>
            <p:cNvPr id="6" name="Google Shape;7637;p152">
              <a:extLst>
                <a:ext uri="{FF2B5EF4-FFF2-40B4-BE49-F238E27FC236}">
                  <a16:creationId xmlns:a16="http://schemas.microsoft.com/office/drawing/2014/main" xmlns="" id="{7332F36A-4FF7-4F93-B07D-AEA90412494C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  <p:sp>
          <p:nvSpPr>
            <p:cNvPr id="7" name="Google Shape;7638;p152">
              <a:extLst>
                <a:ext uri="{FF2B5EF4-FFF2-40B4-BE49-F238E27FC236}">
                  <a16:creationId xmlns:a16="http://schemas.microsoft.com/office/drawing/2014/main" xmlns="" id="{D8A41FB9-1DCA-44B0-B2AC-D6FA6FB7DC86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  <p:sp>
          <p:nvSpPr>
            <p:cNvPr id="8" name="Google Shape;7639;p152">
              <a:extLst>
                <a:ext uri="{FF2B5EF4-FFF2-40B4-BE49-F238E27FC236}">
                  <a16:creationId xmlns:a16="http://schemas.microsoft.com/office/drawing/2014/main" xmlns="" id="{8B763CCB-6066-4C83-87B6-45FAA3842CF6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  <p:sp>
          <p:nvSpPr>
            <p:cNvPr id="9" name="Google Shape;7640;p152">
              <a:extLst>
                <a:ext uri="{FF2B5EF4-FFF2-40B4-BE49-F238E27FC236}">
                  <a16:creationId xmlns:a16="http://schemas.microsoft.com/office/drawing/2014/main" xmlns="" id="{AE9BBAF1-F3BF-4169-8B28-A4BDE355D631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32A6D"/>
                </a:solidFill>
              </a:endParaRPr>
            </a:p>
          </p:txBody>
        </p:sp>
      </p:grp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81373059"/>
              </p:ext>
            </p:extLst>
          </p:nvPr>
        </p:nvGraphicFramePr>
        <p:xfrm>
          <a:off x="1326136" y="130892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5101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594530"/>
              </p:ext>
            </p:extLst>
          </p:nvPr>
        </p:nvGraphicFramePr>
        <p:xfrm>
          <a:off x="224244" y="1711239"/>
          <a:ext cx="5179423" cy="46067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39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54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816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Муниципальный тур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7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</a:rPr>
                        <a:t> Предмет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Победители и призеры (количество)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Астрономия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Биология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География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История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Литература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Математика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ОБЖ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Обществознание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Право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Русский язык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Физика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Экология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179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ИТОГО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53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7F859D1-43F5-4552-BE67-46C85D2BB9C6}"/>
              </a:ext>
            </a:extLst>
          </p:cNvPr>
          <p:cNvSpPr/>
          <p:nvPr/>
        </p:nvSpPr>
        <p:spPr>
          <a:xfrm>
            <a:off x="224245" y="1711242"/>
            <a:ext cx="5179423" cy="4606791"/>
          </a:xfrm>
          <a:prstGeom prst="rect">
            <a:avLst/>
          </a:prstGeom>
          <a:noFill/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20591"/>
              </p:ext>
            </p:extLst>
          </p:nvPr>
        </p:nvGraphicFramePr>
        <p:xfrm>
          <a:off x="6461761" y="1714309"/>
          <a:ext cx="5505994" cy="46067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2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36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226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Региональный тур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4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Предмет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Участники (количество)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География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История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7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Литература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7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Математика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7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ОБЖ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7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Обществознание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7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Право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7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Русский язык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7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Физика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981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 ИТОГО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70D56939-E361-49A1-B8F5-B1F1001FD206}"/>
              </a:ext>
            </a:extLst>
          </p:cNvPr>
          <p:cNvSpPr/>
          <p:nvPr/>
        </p:nvSpPr>
        <p:spPr>
          <a:xfrm>
            <a:off x="-60269" y="-61844"/>
            <a:ext cx="1867989" cy="1913994"/>
          </a:xfrm>
          <a:prstGeom prst="ellipse">
            <a:avLst/>
          </a:prstGeom>
          <a:solidFill>
            <a:srgbClr val="332A6D"/>
          </a:solidFill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5">
            <a:extLst>
              <a:ext uri="{FF2B5EF4-FFF2-40B4-BE49-F238E27FC236}">
                <a16:creationId xmlns:a16="http://schemas.microsoft.com/office/drawing/2014/main" xmlns="" id="{58A44A33-12F9-922C-BBC7-D881A9408678}"/>
              </a:ext>
            </a:extLst>
          </p:cNvPr>
          <p:cNvSpPr txBox="1">
            <a:spLocks/>
          </p:cNvSpPr>
          <p:nvPr/>
        </p:nvSpPr>
        <p:spPr>
          <a:xfrm>
            <a:off x="1874123" y="226922"/>
            <a:ext cx="10729192" cy="113877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332A6D"/>
                </a:solidFill>
                <a:latin typeface="Sitka Banner" pitchFamily="2" charset="0"/>
              </a:rPr>
              <a:t>Олимпиадное движение </a:t>
            </a:r>
          </a:p>
          <a:p>
            <a:pPr algn="l"/>
            <a:r>
              <a:rPr lang="ru-RU" sz="2800" b="1" dirty="0">
                <a:latin typeface="Sitka Banner" pitchFamily="2" charset="0"/>
              </a:rPr>
              <a:t>Всероссийская олимпиада школьников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xmlns="" id="{F9BAF748-A3CF-4ECF-A50D-70C0E381391B}"/>
              </a:ext>
            </a:extLst>
          </p:cNvPr>
          <p:cNvSpPr/>
          <p:nvPr/>
        </p:nvSpPr>
        <p:spPr>
          <a:xfrm flipV="1">
            <a:off x="0" y="6669720"/>
            <a:ext cx="12191760" cy="18684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AFFE321-84D7-458F-8987-07AA5DF9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4" y="153646"/>
            <a:ext cx="1113291" cy="148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xmlns="" id="{D47FAF9A-7881-43ED-A12D-156D913B570A}"/>
              </a:ext>
            </a:extLst>
          </p:cNvPr>
          <p:cNvSpPr/>
          <p:nvPr/>
        </p:nvSpPr>
        <p:spPr>
          <a:xfrm>
            <a:off x="5669280" y="3729445"/>
            <a:ext cx="659675" cy="404949"/>
          </a:xfrm>
          <a:prstGeom prst="rightArrow">
            <a:avLst/>
          </a:prstGeom>
          <a:noFill/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446B8B7-2A32-4998-9833-B8F799A5402B}"/>
              </a:ext>
            </a:extLst>
          </p:cNvPr>
          <p:cNvSpPr/>
          <p:nvPr/>
        </p:nvSpPr>
        <p:spPr>
          <a:xfrm>
            <a:off x="6461761" y="1711242"/>
            <a:ext cx="5505994" cy="4606791"/>
          </a:xfrm>
          <a:prstGeom prst="rect">
            <a:avLst/>
          </a:prstGeom>
          <a:noFill/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215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>
            <a:extLst>
              <a:ext uri="{FF2B5EF4-FFF2-40B4-BE49-F238E27FC236}">
                <a16:creationId xmlns:a16="http://schemas.microsoft.com/office/drawing/2014/main" xmlns="" id="{72BC6C53-1CA6-4663-963E-8F9E5BB109A2}"/>
              </a:ext>
            </a:extLst>
          </p:cNvPr>
          <p:cNvSpPr/>
          <p:nvPr/>
        </p:nvSpPr>
        <p:spPr>
          <a:xfrm flipV="1">
            <a:off x="5325712" y="0"/>
            <a:ext cx="6897832" cy="6669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1705" y="986144"/>
            <a:ext cx="7886700" cy="646305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332A6D"/>
                </a:solidFill>
                <a:latin typeface="Sitka Banner" pitchFamily="2" charset="0"/>
              </a:rPr>
              <a:t>Олимпиадное движение</a:t>
            </a:r>
            <a:br>
              <a:rPr lang="ru-RU" sz="4400" b="1" dirty="0">
                <a:solidFill>
                  <a:srgbClr val="332A6D"/>
                </a:solidFill>
                <a:latin typeface="Sitka Banner" pitchFamily="2" charset="0"/>
              </a:rPr>
            </a:br>
            <a:r>
              <a:rPr lang="ru-RU" sz="3100" b="1" dirty="0">
                <a:latin typeface="Sitka Banner" pitchFamily="2" charset="0"/>
              </a:rPr>
              <a:t>Московская олимпиада школьников</a:t>
            </a:r>
            <a:r>
              <a:rPr lang="ru-RU" sz="4400" b="1" dirty="0"/>
              <a:t/>
            </a:r>
            <a:br>
              <a:rPr lang="ru-RU" sz="4400" b="1" dirty="0"/>
            </a:br>
            <a:endParaRPr lang="ru-RU" b="1" dirty="0">
              <a:solidFill>
                <a:srgbClr val="332A6D"/>
              </a:solidFill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23D8A433-F2AD-F9ED-35B5-0D582691B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395512"/>
              </p:ext>
            </p:extLst>
          </p:nvPr>
        </p:nvGraphicFramePr>
        <p:xfrm>
          <a:off x="491790" y="3116974"/>
          <a:ext cx="5959810" cy="179832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42529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6851">
                  <a:extLst>
                    <a:ext uri="{9D8B030D-6E8A-4147-A177-3AD203B41FA5}">
                      <a16:colId xmlns:a16="http://schemas.microsoft.com/office/drawing/2014/main" xmlns="" val="40610178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/>
                    </a:p>
                    <a:p>
                      <a:pPr algn="ctr"/>
                      <a:endParaRPr lang="ru-RU" sz="2000" dirty="0"/>
                    </a:p>
                  </a:txBody>
                  <a:tcPr marL="68589" marR="68589" anchor="ctr">
                    <a:solidFill>
                      <a:srgbClr val="467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2023г.</a:t>
                      </a:r>
                    </a:p>
                  </a:txBody>
                  <a:tcPr marL="68589" marR="68589" anchor="ctr">
                    <a:solidFill>
                      <a:srgbClr val="467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6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Принимали участие</a:t>
                      </a:r>
                    </a:p>
                  </a:txBody>
                  <a:tcPr marL="68589" marR="6858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18</a:t>
                      </a:r>
                    </a:p>
                  </a:txBody>
                  <a:tcPr marL="68589" marR="68589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38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 Количество дипломов призеров и победителей</a:t>
                      </a:r>
                    </a:p>
                  </a:txBody>
                  <a:tcPr marL="68589" marR="685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15</a:t>
                      </a:r>
                    </a:p>
                  </a:txBody>
                  <a:tcPr marL="68589" marR="68589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C09BC97B-8F15-4A49-8E57-B3C7ECF2B696}"/>
              </a:ext>
            </a:extLst>
          </p:cNvPr>
          <p:cNvSpPr/>
          <p:nvPr/>
        </p:nvSpPr>
        <p:spPr>
          <a:xfrm flipV="1">
            <a:off x="-71120" y="6669720"/>
            <a:ext cx="12294664" cy="350840"/>
          </a:xfrm>
          <a:prstGeom prst="rect">
            <a:avLst/>
          </a:prstGeom>
          <a:solidFill>
            <a:srgbClr val="4677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CBCA388D-9A2E-4D91-8B01-526B8C9975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42018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0AF1E20F-DECD-499C-AE2F-9C8D42FCC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8" y="346019"/>
            <a:ext cx="1645676" cy="164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5D8958E7-4B14-4CD1-BD28-E7113F7364CC}"/>
              </a:ext>
            </a:extLst>
          </p:cNvPr>
          <p:cNvCxnSpPr/>
          <p:nvPr/>
        </p:nvCxnSpPr>
        <p:spPr>
          <a:xfrm>
            <a:off x="1043026" y="0"/>
            <a:ext cx="0" cy="581297"/>
          </a:xfrm>
          <a:prstGeom prst="line">
            <a:avLst/>
          </a:prstGeom>
          <a:ln w="76200">
            <a:solidFill>
              <a:srgbClr val="4677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DF871D7E-A644-4C03-A758-88A6F27B6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02" y="1632449"/>
            <a:ext cx="4767370" cy="476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undefined">
            <a:extLst>
              <a:ext uri="{FF2B5EF4-FFF2-40B4-BE49-F238E27FC236}">
                <a16:creationId xmlns:a16="http://schemas.microsoft.com/office/drawing/2014/main" xmlns="" id="{EB05CF9B-6B53-43B4-9A8E-080AD5F41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10" y="411216"/>
            <a:ext cx="1384730" cy="164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60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6148" y="210735"/>
            <a:ext cx="9828164" cy="7794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Участие в научно-практических конференциях</a:t>
            </a:r>
            <a:endParaRPr lang="ru-RU" sz="3200" b="1" dirty="0">
              <a:solidFill>
                <a:srgbClr val="332A6D"/>
              </a:solidFill>
              <a:latin typeface="Sitka Banner" panose="02000505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724" y="2079997"/>
            <a:ext cx="4577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Sitka Banner" panose="02000505000000020004" pitchFamily="2" charset="0"/>
              </a:rPr>
              <a:t>1 призер заключительного этапа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68" y="891716"/>
            <a:ext cx="4176464" cy="13659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/>
          <a:srcRect t="5906" r="72050" b="4458"/>
          <a:stretch/>
        </p:blipFill>
        <p:spPr>
          <a:xfrm>
            <a:off x="259904" y="2778044"/>
            <a:ext cx="1751280" cy="13104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4" y="4824785"/>
            <a:ext cx="5963836" cy="9896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7666" y="4248142"/>
            <a:ext cx="16145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Sitka Banner" panose="02000505000000020004" pitchFamily="2" charset="0"/>
              </a:rPr>
              <a:t>1 победитель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7724" y="5969732"/>
            <a:ext cx="2214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Sitka Banner" panose="02000505000000020004" pitchFamily="2" charset="0"/>
              </a:rPr>
              <a:t>1 победитель</a:t>
            </a:r>
          </a:p>
          <a:p>
            <a:r>
              <a:rPr lang="ru-RU" sz="2000" b="1" dirty="0">
                <a:solidFill>
                  <a:srgbClr val="002060"/>
                </a:solidFill>
                <a:latin typeface="Sitka Banner" panose="02000505000000020004" pitchFamily="2" charset="0"/>
              </a:rPr>
              <a:t>2 призера</a:t>
            </a:r>
          </a:p>
        </p:txBody>
      </p:sp>
      <p:pic>
        <p:nvPicPr>
          <p:cNvPr id="2050" name="Picture 2" descr="https://sun9-60.userapi.com/impg/lA7gx1yhxTrOHU7Ib1So8I5TijDSfgrPc6Xvtw/VGMJ8w4LwWk.jpg?size=2560x1696&amp;quality=95&amp;sign=8917717284b1511d6b625af01bf5d2c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03" y="1081969"/>
            <a:ext cx="3549154" cy="235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8.userapi.com/impg/jeP3sL2zlTHVi6uppSRHbspMXZVmONZENdSL2Q/R9hU6y0v8L4.jpg?size=2560x1696&amp;quality=95&amp;sign=3f7d1527afeae3aed3bfa03f5d98852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03" y="3855509"/>
            <a:ext cx="3600365" cy="238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70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2">
            <a:extLst>
              <a:ext uri="{FF2B5EF4-FFF2-40B4-BE49-F238E27FC236}">
                <a16:creationId xmlns:a16="http://schemas.microsoft.com/office/drawing/2014/main" xmlns="" id="{6BA4B366-24A2-47D4-AD50-9CBCB789AA8B}"/>
              </a:ext>
            </a:extLst>
          </p:cNvPr>
          <p:cNvSpPr/>
          <p:nvPr/>
        </p:nvSpPr>
        <p:spPr>
          <a:xfrm flipV="1">
            <a:off x="2153023" y="5512794"/>
            <a:ext cx="979714" cy="45719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7B1A328B-4E77-43C8-85EB-F0008A5F0184}"/>
              </a:ext>
            </a:extLst>
          </p:cNvPr>
          <p:cNvSpPr/>
          <p:nvPr/>
        </p:nvSpPr>
        <p:spPr>
          <a:xfrm flipV="1">
            <a:off x="2187200" y="4187414"/>
            <a:ext cx="979714" cy="45719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xmlns="" id="{3A4A010A-220E-46C9-8DCA-EC81043E60EC}"/>
              </a:ext>
            </a:extLst>
          </p:cNvPr>
          <p:cNvSpPr/>
          <p:nvPr/>
        </p:nvSpPr>
        <p:spPr>
          <a:xfrm flipV="1">
            <a:off x="2187200" y="3008203"/>
            <a:ext cx="979714" cy="45719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AutoShape 2">
            <a:extLst>
              <a:ext uri="{FF2B5EF4-FFF2-40B4-BE49-F238E27FC236}">
                <a16:creationId xmlns:a16="http://schemas.microsoft.com/office/drawing/2014/main" xmlns="" id="{F177621E-7B00-4238-941A-642F53CC7BAB}"/>
              </a:ext>
            </a:extLst>
          </p:cNvPr>
          <p:cNvSpPr/>
          <p:nvPr/>
        </p:nvSpPr>
        <p:spPr>
          <a:xfrm flipV="1">
            <a:off x="2213670" y="1969633"/>
            <a:ext cx="979714" cy="45719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xmlns="" id="{C3C9E484-EAFE-4312-88D7-6DC9E4C9C4D3}"/>
              </a:ext>
            </a:extLst>
          </p:cNvPr>
          <p:cNvSpPr/>
          <p:nvPr/>
        </p:nvSpPr>
        <p:spPr>
          <a:xfrm flipV="1">
            <a:off x="359708" y="5127439"/>
            <a:ext cx="2433687" cy="862148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xmlns="" id="{21B83B0F-5FA5-4F80-974A-445125789A2C}"/>
              </a:ext>
            </a:extLst>
          </p:cNvPr>
          <p:cNvSpPr/>
          <p:nvPr/>
        </p:nvSpPr>
        <p:spPr>
          <a:xfrm flipV="1">
            <a:off x="5294168" y="188280"/>
            <a:ext cx="6897832" cy="6669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907" y="299272"/>
            <a:ext cx="10570273" cy="7794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332A6D"/>
                </a:solidFill>
              </a:rPr>
              <a:t>Профориентация и Предпрофессиональное образование </a:t>
            </a:r>
            <a:br>
              <a:rPr lang="ru-RU" sz="3200" b="1" dirty="0">
                <a:solidFill>
                  <a:srgbClr val="332A6D"/>
                </a:solidFill>
              </a:rPr>
            </a:br>
            <a:r>
              <a:rPr lang="ru-RU" sz="1600" b="1" dirty="0"/>
              <a:t>конкурсы от начальной школы – к старшеклассникам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14044" y="1314433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endParaRPr lang="ru-RU" altLang="ru-RU" sz="2400" dirty="0"/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2400" dirty="0"/>
          </a:p>
          <a:p>
            <a:pPr>
              <a:spcBef>
                <a:spcPct val="0"/>
              </a:spcBef>
            </a:pPr>
            <a:endParaRPr lang="ru-RU" altLang="ru-RU" sz="2400" dirty="0"/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6" name="Google Shape;151;p21">
            <a:extLst>
              <a:ext uri="{FF2B5EF4-FFF2-40B4-BE49-F238E27FC236}">
                <a16:creationId xmlns:a16="http://schemas.microsoft.com/office/drawing/2014/main" xmlns="" id="{746A9455-B705-4922-A7D7-ABEC179D483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l="23664" t="22039" r="4449" b="28354"/>
          <a:stretch/>
        </p:blipFill>
        <p:spPr>
          <a:xfrm>
            <a:off x="381796" y="2589873"/>
            <a:ext cx="2411600" cy="9872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" name="Google Shape;152;p21">
            <a:extLst>
              <a:ext uri="{FF2B5EF4-FFF2-40B4-BE49-F238E27FC236}">
                <a16:creationId xmlns:a16="http://schemas.microsoft.com/office/drawing/2014/main" xmlns="" id="{B1B67364-C1F9-4BF6-B811-C23E6F0D8BD6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l="23711" t="20235" r="4803" b="24187"/>
          <a:stretch/>
        </p:blipFill>
        <p:spPr>
          <a:xfrm>
            <a:off x="381796" y="1493688"/>
            <a:ext cx="2392469" cy="9872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8" name="Google Shape;166;p22">
            <a:extLst>
              <a:ext uri="{FF2B5EF4-FFF2-40B4-BE49-F238E27FC236}">
                <a16:creationId xmlns:a16="http://schemas.microsoft.com/office/drawing/2014/main" xmlns="" id="{840439E5-582E-48EA-BB4D-B3266CFF49B4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 l="5484" r="7732" b="23832"/>
          <a:stretch/>
        </p:blipFill>
        <p:spPr>
          <a:xfrm>
            <a:off x="362665" y="3672878"/>
            <a:ext cx="2411600" cy="1279592"/>
          </a:xfrm>
          <a:prstGeom prst="rect">
            <a:avLst/>
          </a:prstGeom>
          <a:noFill/>
          <a:ln>
            <a:solidFill>
              <a:schemeClr val="accent1">
                <a:alpha val="91000"/>
              </a:schemeClr>
            </a:solidFill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65D1ABEC-B5DE-4AF7-BD03-EA73F4C2A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9" y="5244493"/>
            <a:ext cx="2292346" cy="62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0BD5889-333F-4203-8C63-67844276BB53}"/>
              </a:ext>
            </a:extLst>
          </p:cNvPr>
          <p:cNvSpPr/>
          <p:nvPr/>
        </p:nvSpPr>
        <p:spPr>
          <a:xfrm>
            <a:off x="380116" y="1493688"/>
            <a:ext cx="2411027" cy="987255"/>
          </a:xfrm>
          <a:prstGeom prst="rect">
            <a:avLst/>
          </a:prstGeom>
          <a:noFill/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0EB42E0-C608-41C0-BAA7-B216A1CB6FC1}"/>
              </a:ext>
            </a:extLst>
          </p:cNvPr>
          <p:cNvSpPr/>
          <p:nvPr/>
        </p:nvSpPr>
        <p:spPr>
          <a:xfrm>
            <a:off x="372150" y="2572450"/>
            <a:ext cx="2418993" cy="987255"/>
          </a:xfrm>
          <a:prstGeom prst="rect">
            <a:avLst/>
          </a:prstGeom>
          <a:noFill/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C229093-B9DE-429A-87E9-1C3B816A501F}"/>
              </a:ext>
            </a:extLst>
          </p:cNvPr>
          <p:cNvSpPr/>
          <p:nvPr/>
        </p:nvSpPr>
        <p:spPr>
          <a:xfrm>
            <a:off x="362665" y="3651212"/>
            <a:ext cx="2411600" cy="1279592"/>
          </a:xfrm>
          <a:prstGeom prst="rect">
            <a:avLst/>
          </a:prstGeom>
          <a:noFill/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xmlns="" id="{81004CF5-C594-45CC-A7D4-834F0538FA64}"/>
              </a:ext>
            </a:extLst>
          </p:cNvPr>
          <p:cNvSpPr/>
          <p:nvPr/>
        </p:nvSpPr>
        <p:spPr>
          <a:xfrm flipV="1">
            <a:off x="8340290" y="2509114"/>
            <a:ext cx="979714" cy="45719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7CCAE9F-9D7D-4748-BE5E-33E78C11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49" y="1391070"/>
            <a:ext cx="2281808" cy="228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utoShape 2">
            <a:extLst>
              <a:ext uri="{FF2B5EF4-FFF2-40B4-BE49-F238E27FC236}">
                <a16:creationId xmlns:a16="http://schemas.microsoft.com/office/drawing/2014/main" xmlns="" id="{20D84323-8560-491A-91D0-81F15BA09C8C}"/>
              </a:ext>
            </a:extLst>
          </p:cNvPr>
          <p:cNvSpPr/>
          <p:nvPr/>
        </p:nvSpPr>
        <p:spPr>
          <a:xfrm flipV="1">
            <a:off x="8340290" y="5024282"/>
            <a:ext cx="979714" cy="45719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35AA661F-83BE-400A-8643-24CE46775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148" y="3906239"/>
            <a:ext cx="2342609" cy="22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166914" y="1784967"/>
            <a:ext cx="2047308" cy="646331"/>
          </a:xfrm>
          <a:prstGeom prst="rect">
            <a:avLst/>
          </a:prstGeom>
          <a:noFill/>
          <a:ln w="19050">
            <a:solidFill>
              <a:srgbClr val="332A6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itka Banner" panose="02000505000000020004" pitchFamily="2" charset="0"/>
              </a:rPr>
              <a:t>Активные участники</a:t>
            </a:r>
            <a:endParaRPr lang="ru-RU" b="1" dirty="0">
              <a:latin typeface="Sitka Banner" panose="02000505000000020004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66914" y="2707896"/>
            <a:ext cx="2047308" cy="646331"/>
          </a:xfrm>
          <a:prstGeom prst="rect">
            <a:avLst/>
          </a:prstGeom>
          <a:noFill/>
          <a:ln w="19050">
            <a:solidFill>
              <a:srgbClr val="332A6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itka Banner" panose="02000505000000020004" pitchFamily="2" charset="0"/>
              </a:rPr>
              <a:t>11 финалистов, 3 призёра</a:t>
            </a:r>
            <a:endParaRPr lang="ru-RU" b="1" dirty="0">
              <a:latin typeface="Sitka Banner" panose="02000505000000020004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66914" y="3906239"/>
            <a:ext cx="2047308" cy="646331"/>
          </a:xfrm>
          <a:prstGeom prst="rect">
            <a:avLst/>
          </a:prstGeom>
          <a:noFill/>
          <a:ln w="19050">
            <a:solidFill>
              <a:srgbClr val="332A6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itka Banner" panose="02000505000000020004" pitchFamily="2" charset="0"/>
              </a:rPr>
              <a:t>Активные участники</a:t>
            </a:r>
            <a:endParaRPr lang="ru-RU" b="1" dirty="0">
              <a:latin typeface="Sitka Banner" panose="02000505000000020004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32737" y="5189628"/>
            <a:ext cx="2047308" cy="369332"/>
          </a:xfrm>
          <a:prstGeom prst="rect">
            <a:avLst/>
          </a:prstGeom>
          <a:noFill/>
          <a:ln w="19050">
            <a:solidFill>
              <a:srgbClr val="332A6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itka Banner" panose="02000505000000020004" pitchFamily="2" charset="0"/>
              </a:rPr>
              <a:t>122 участника</a:t>
            </a:r>
            <a:endParaRPr lang="ru-RU" b="1" dirty="0">
              <a:latin typeface="Sitka Banner" panose="02000505000000020004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4044" y="2347307"/>
            <a:ext cx="2047308" cy="369332"/>
          </a:xfrm>
          <a:prstGeom prst="rect">
            <a:avLst/>
          </a:prstGeom>
          <a:noFill/>
          <a:ln w="19050">
            <a:solidFill>
              <a:srgbClr val="332A6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itka Banner" panose="02000505000000020004" pitchFamily="2" charset="0"/>
              </a:rPr>
              <a:t>890 участников</a:t>
            </a:r>
            <a:endParaRPr lang="ru-RU" b="1" dirty="0">
              <a:latin typeface="Sitka Banner" panose="02000505000000020004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4964" y="4862475"/>
            <a:ext cx="2047308" cy="369332"/>
          </a:xfrm>
          <a:prstGeom prst="rect">
            <a:avLst/>
          </a:prstGeom>
          <a:noFill/>
          <a:ln w="19050">
            <a:solidFill>
              <a:srgbClr val="332A6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itka Banner" panose="02000505000000020004" pitchFamily="2" charset="0"/>
              </a:rPr>
              <a:t>165 участников</a:t>
            </a:r>
            <a:endParaRPr lang="ru-RU" b="1" dirty="0"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08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60" y="7937"/>
            <a:ext cx="10515240" cy="9659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32A6D"/>
                </a:solidFill>
                <a:latin typeface="Sitka Banner" panose="02000505000000020004" pitchFamily="2" charset="0"/>
              </a:rPr>
              <a:t>Результативность работы с детьми с ОВЗ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0375" y="1387822"/>
            <a:ext cx="10515240" cy="4350960"/>
          </a:xfrm>
        </p:spPr>
        <p:txBody>
          <a:bodyPr/>
          <a:lstStyle/>
          <a:p>
            <a:pPr>
              <a:buNone/>
            </a:pPr>
            <a:r>
              <a:rPr lang="ru-RU" b="1" dirty="0">
                <a:latin typeface="Sitka Banner" panose="02000505000000020004" pitchFamily="2" charset="0"/>
              </a:rPr>
              <a:t>Всего детей с ОВЗ и инвалидностью - 50  </a:t>
            </a:r>
          </a:p>
          <a:p>
            <a:pPr>
              <a:buNone/>
            </a:pPr>
            <a:r>
              <a:rPr lang="ru-RU" b="1" dirty="0">
                <a:latin typeface="Sitka Banner" panose="02000505000000020004" pitchFamily="2" charset="0"/>
              </a:rPr>
              <a:t>Реализация </a:t>
            </a:r>
            <a:r>
              <a:rPr lang="ru-RU" b="1" dirty="0" smtClean="0">
                <a:latin typeface="Sitka Banner" panose="02000505000000020004" pitchFamily="2" charset="0"/>
              </a:rPr>
              <a:t>АООП – 8 (5,6,7,8, 5.1, 7.1, 7.2, 9.1)</a:t>
            </a:r>
          </a:p>
          <a:p>
            <a:pPr>
              <a:buNone/>
            </a:pPr>
            <a:r>
              <a:rPr lang="ru-RU" b="1" dirty="0" smtClean="0">
                <a:latin typeface="Sitka Banner" panose="02000505000000020004" pitchFamily="2" charset="0"/>
              </a:rPr>
              <a:t>Участие </a:t>
            </a:r>
            <a:r>
              <a:rPr lang="ru-RU" b="1" dirty="0">
                <a:latin typeface="Sitka Banner" panose="02000505000000020004" pitchFamily="2" charset="0"/>
              </a:rPr>
              <a:t>в </a:t>
            </a:r>
            <a:r>
              <a:rPr lang="ru-RU" b="1" dirty="0" smtClean="0">
                <a:latin typeface="Sitka Banner" panose="02000505000000020004" pitchFamily="2" charset="0"/>
              </a:rPr>
              <a:t>мероприятиях:</a:t>
            </a:r>
          </a:p>
          <a:p>
            <a:pPr>
              <a:buNone/>
            </a:pPr>
            <a:endParaRPr lang="ru-RU" b="1" dirty="0">
              <a:latin typeface="Sitka Banner" panose="02000505000000020004" pitchFamily="2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E45A965D-E382-40F3-BEBD-8EE4FD2218F3}"/>
              </a:ext>
            </a:extLst>
          </p:cNvPr>
          <p:cNvSpPr/>
          <p:nvPr/>
        </p:nvSpPr>
        <p:spPr>
          <a:xfrm flipV="1">
            <a:off x="0" y="6669720"/>
            <a:ext cx="12191760" cy="18828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194" name="Picture 2" descr="«1 + 1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18" y="3487419"/>
            <a:ext cx="3586600" cy="24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Официальный сайт Национального центра «Абилимпикс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014963"/>
            <a:ext cx="2921663" cy="140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https://web-tool.org/download/?tmpName=b8a236114ddd84c96cd351682ecd50f7&amp;name=sdgfedfg-round.png&amp;t=17090306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285" y="1258888"/>
            <a:ext cx="2157411" cy="215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https://web-tool.org/download/?tmpName=b8a236114ddd84c96cd351682ecd50f7&amp;name=sdgfedfg-round.png&amp;t=170903068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70" y="3809682"/>
            <a:ext cx="2301240" cy="230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22978" y="785614"/>
            <a:ext cx="4746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>
                <a:solidFill>
                  <a:srgbClr val="332A6D"/>
                </a:solidFill>
              </a:rPr>
              <a:t>равные условия - равные возможности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9200" y="350160"/>
            <a:ext cx="9057340" cy="101672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332A6D"/>
                </a:solidFill>
                <a:latin typeface="Sitka Banner" panose="02000505000000020004" pitchFamily="2" charset="0"/>
              </a:rPr>
              <a:t>Дополнительное образование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3870" y="1721510"/>
            <a:ext cx="10515240" cy="435096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Охват: </a:t>
            </a:r>
          </a:p>
          <a:p>
            <a:pPr>
              <a:buNone/>
            </a:pPr>
            <a:r>
              <a:rPr lang="ru-RU" b="1" dirty="0">
                <a:latin typeface="Sitka Banner" panose="02000505000000020004" pitchFamily="2" charset="0"/>
              </a:rPr>
              <a:t>Бюджетные - 99</a:t>
            </a:r>
            <a:r>
              <a:rPr lang="ru-RU" b="1" dirty="0" smtClean="0">
                <a:latin typeface="Sitka Banner" panose="02000505000000020004" pitchFamily="2" charset="0"/>
              </a:rPr>
              <a:t>%</a:t>
            </a:r>
            <a:endParaRPr lang="ru-RU" b="1" dirty="0">
              <a:latin typeface="Sitka Banner" panose="02000505000000020004" pitchFamily="2" charset="0"/>
            </a:endParaRPr>
          </a:p>
          <a:p>
            <a:pPr>
              <a:buNone/>
            </a:pPr>
            <a:r>
              <a:rPr lang="ru-RU" b="1" dirty="0" smtClean="0">
                <a:latin typeface="Sitka Banner" panose="02000505000000020004" pitchFamily="2" charset="0"/>
              </a:rPr>
              <a:t>Внебюджетные – 40%</a:t>
            </a:r>
            <a:endParaRPr lang="ru-RU" b="1" dirty="0">
              <a:latin typeface="Sitka Banner" panose="02000505000000020004" pitchFamily="2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Направленность: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Sitka Banner" panose="02000505000000020004" pitchFamily="2" charset="0"/>
              </a:rPr>
              <a:t>Техническая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Sitka Banner" panose="02000505000000020004" pitchFamily="2" charset="0"/>
              </a:rPr>
              <a:t>Физкультурно-спортивное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Sitka Banner" panose="02000505000000020004" pitchFamily="2" charset="0"/>
              </a:rPr>
              <a:t>Естественно-научное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Sitka Banner" panose="02000505000000020004" pitchFamily="2" charset="0"/>
              </a:rPr>
              <a:t>Социально-гуманитарное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Sitka Banner" panose="02000505000000020004" pitchFamily="2" charset="0"/>
              </a:rPr>
              <a:t>Художественная</a:t>
            </a:r>
            <a:r>
              <a:rPr lang="ru-RU" dirty="0"/>
              <a:t> </a:t>
            </a:r>
            <a:r>
              <a:rPr lang="ru-RU" dirty="0" smtClean="0"/>
              <a:t>	</a:t>
            </a:r>
            <a:endParaRPr lang="ru-RU" b="1" dirty="0">
              <a:latin typeface="Sitka Banner" panose="02000505000000020004" pitchFamily="2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9B826CC8-9080-44E8-897D-4C14BA91D1D6}"/>
              </a:ext>
            </a:extLst>
          </p:cNvPr>
          <p:cNvSpPr/>
          <p:nvPr/>
        </p:nvSpPr>
        <p:spPr>
          <a:xfrm flipV="1">
            <a:off x="0" y="6669720"/>
            <a:ext cx="12191760" cy="18684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218" name="Picture 2" descr="https://sch939u.mskobr.ru/files/Dop_obr/%D0%BC%D0%BE%D1%81%20%D1%80%D1%83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13360"/>
            <a:ext cx="1444509" cy="12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74.userapi.com/impg/YjDtuONHBzFX7etLPAsh5D7AX4Qqj0CP4FI-dw/dvIBh02Cw1E.jpg?size=1024x768&amp;quality=95&amp;sign=867a4e125432224ed7b5d546e078d9c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399" y="1691640"/>
            <a:ext cx="2858346" cy="214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2" name="Picture 6" descr="https://sun9-67.userapi.com/impg/zF3ekfR8nTz4vY-fLYZUe99MOPrCdsa5opt-2Q/t4mb_THLFMY.jpg?size=807x373&amp;quality=95&amp;sign=f34950648a4d6406804859566368e711&amp;c_uniq_tag=07E2wqXQKzbaywmLfMgWifVaEiDzK5i7bDNcQ8iakbI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399" y="4185921"/>
            <a:ext cx="3769361" cy="1971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4" name="Picture 8" descr="https://sun9-40.userapi.com/impg/joocxi4tr6X-tVcidYb8lbgl37gyIWFW_QNlJg/XmeEuG-w9oI.jpg?size=1280x960&amp;quality=95&amp;sign=516de1b5a7818442c92a4a2981d8556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08" y="1691640"/>
            <a:ext cx="2976911" cy="214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6" name="Picture 10" descr="https://sun1-95.userapi.com/impg/g_sR08KyekWJnCwV2cniBX9kd64CIap9X68aGg/VWgSM2G8ZqU.jpg?size=2560x1695&amp;quality=95&amp;sign=96913a31e1ad5b001f0655b7bc754e6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09" y="4185921"/>
            <a:ext cx="2976910" cy="1971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7;p1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313017" y="1095059"/>
            <a:ext cx="3944024" cy="48842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8;p1"/>
          <p:cNvSpPr/>
          <p:nvPr/>
        </p:nvSpPr>
        <p:spPr>
          <a:xfrm>
            <a:off x="1757365" y="1428938"/>
            <a:ext cx="207034" cy="198407"/>
          </a:xfrm>
          <a:prstGeom prst="rect">
            <a:avLst/>
          </a:prstGeom>
          <a:solidFill>
            <a:srgbClr val="332A6D"/>
          </a:solidFill>
          <a:ln w="12700" cap="flat" cmpd="sng">
            <a:solidFill>
              <a:srgbClr val="332A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;p1"/>
          <p:cNvSpPr/>
          <p:nvPr/>
        </p:nvSpPr>
        <p:spPr>
          <a:xfrm>
            <a:off x="3091093" y="4380308"/>
            <a:ext cx="207000" cy="198300"/>
          </a:xfrm>
          <a:prstGeom prst="rect">
            <a:avLst/>
          </a:prstGeom>
          <a:solidFill>
            <a:srgbClr val="332A6D"/>
          </a:solidFill>
          <a:ln w="12700" cap="flat" cmpd="sng">
            <a:solidFill>
              <a:srgbClr val="332A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32A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0;p1"/>
          <p:cNvSpPr/>
          <p:nvPr/>
        </p:nvSpPr>
        <p:spPr>
          <a:xfrm>
            <a:off x="2642859" y="5343634"/>
            <a:ext cx="207000" cy="198300"/>
          </a:xfrm>
          <a:prstGeom prst="rect">
            <a:avLst/>
          </a:prstGeom>
          <a:solidFill>
            <a:srgbClr val="332A6D"/>
          </a:solidFill>
          <a:ln w="12700" cap="flat" cmpd="sng">
            <a:solidFill>
              <a:srgbClr val="332A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9;p1"/>
          <p:cNvSpPr/>
          <p:nvPr/>
        </p:nvSpPr>
        <p:spPr>
          <a:xfrm>
            <a:off x="431076" y="6370539"/>
            <a:ext cx="129641" cy="130771"/>
          </a:xfrm>
          <a:prstGeom prst="ellipse">
            <a:avLst/>
          </a:prstGeom>
          <a:solidFill>
            <a:srgbClr val="332A6D"/>
          </a:solidFill>
          <a:ln w="12700" cap="flat" cmpd="sng">
            <a:solidFill>
              <a:srgbClr val="332A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/>
          <p:cNvSpPr/>
          <p:nvPr/>
        </p:nvSpPr>
        <p:spPr>
          <a:xfrm>
            <a:off x="2490310" y="6363684"/>
            <a:ext cx="168593" cy="164588"/>
          </a:xfrm>
          <a:prstGeom prst="rect">
            <a:avLst/>
          </a:prstGeom>
          <a:solidFill>
            <a:srgbClr val="332A6D"/>
          </a:solidFill>
          <a:ln w="12700" cap="flat" cmpd="sng">
            <a:solidFill>
              <a:srgbClr val="332A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1;p1"/>
          <p:cNvSpPr txBox="1"/>
          <p:nvPr/>
        </p:nvSpPr>
        <p:spPr>
          <a:xfrm>
            <a:off x="544637" y="6321198"/>
            <a:ext cx="150962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chemeClr val="dk1"/>
                </a:solidFill>
                <a:latin typeface="Sitka Banner" panose="02000505000000020004" pitchFamily="2" charset="0"/>
                <a:ea typeface="Calibri"/>
                <a:cs typeface="Calibri"/>
                <a:sym typeface="Calibri"/>
              </a:rPr>
              <a:t>- здание детского сада</a:t>
            </a:r>
            <a:endParaRPr sz="1400" b="1" i="0" u="none" strike="noStrike" cap="none" dirty="0">
              <a:solidFill>
                <a:srgbClr val="000000"/>
              </a:solidFill>
              <a:latin typeface="Sitka Banner" panose="0200050500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2;p1"/>
          <p:cNvSpPr txBox="1"/>
          <p:nvPr/>
        </p:nvSpPr>
        <p:spPr>
          <a:xfrm>
            <a:off x="2626743" y="6321199"/>
            <a:ext cx="150962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chemeClr val="dk1"/>
                </a:solidFill>
                <a:latin typeface="Sitka Banner" panose="02000505000000020004" pitchFamily="2" charset="0"/>
                <a:ea typeface="Calibri"/>
                <a:cs typeface="Calibri"/>
                <a:sym typeface="Calibri"/>
              </a:rPr>
              <a:t>- здание школы</a:t>
            </a:r>
            <a:endParaRPr sz="1400" b="1" i="0" u="none" strike="noStrike" cap="none" dirty="0">
              <a:solidFill>
                <a:srgbClr val="000000"/>
              </a:solidFill>
              <a:latin typeface="Sitka Banner" panose="0200050500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5;p1"/>
          <p:cNvSpPr/>
          <p:nvPr/>
        </p:nvSpPr>
        <p:spPr>
          <a:xfrm>
            <a:off x="3091093" y="5045860"/>
            <a:ext cx="241539" cy="249517"/>
          </a:xfrm>
          <a:prstGeom prst="ellipse">
            <a:avLst/>
          </a:prstGeom>
          <a:solidFill>
            <a:srgbClr val="332A6D"/>
          </a:solidFill>
          <a:ln w="12700" cap="flat" cmpd="sng">
            <a:solidFill>
              <a:srgbClr val="332A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6;p1"/>
          <p:cNvSpPr/>
          <p:nvPr/>
        </p:nvSpPr>
        <p:spPr>
          <a:xfrm>
            <a:off x="3381554" y="4961147"/>
            <a:ext cx="241539" cy="249517"/>
          </a:xfrm>
          <a:prstGeom prst="ellipse">
            <a:avLst/>
          </a:prstGeom>
          <a:solidFill>
            <a:srgbClr val="332A6D"/>
          </a:solidFill>
          <a:ln w="12700" cap="flat" cmpd="sng">
            <a:solidFill>
              <a:srgbClr val="332A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1;p1"/>
          <p:cNvSpPr/>
          <p:nvPr/>
        </p:nvSpPr>
        <p:spPr>
          <a:xfrm>
            <a:off x="1808644" y="1888108"/>
            <a:ext cx="241539" cy="249517"/>
          </a:xfrm>
          <a:prstGeom prst="ellipse">
            <a:avLst/>
          </a:prstGeom>
          <a:solidFill>
            <a:srgbClr val="332A6D"/>
          </a:solidFill>
          <a:ln w="12700" cap="flat" cmpd="sng">
            <a:solidFill>
              <a:srgbClr val="332A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35600" y="1319022"/>
            <a:ext cx="6360160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buNone/>
            </a:pPr>
            <a:r>
              <a:rPr lang="ru-RU" sz="3200" b="1" dirty="0">
                <a:latin typeface="Sitka Banner" pitchFamily="2" charset="0"/>
              </a:rPr>
              <a:t>3 школьных здания </a:t>
            </a:r>
          </a:p>
          <a:p>
            <a:pPr>
              <a:lnSpc>
                <a:spcPts val="4000"/>
              </a:lnSpc>
              <a:buNone/>
            </a:pPr>
            <a:r>
              <a:rPr lang="ru-RU" sz="3200" dirty="0">
                <a:latin typeface="Sitka Banner" pitchFamily="2" charset="0"/>
              </a:rPr>
              <a:t>52</a:t>
            </a:r>
            <a:r>
              <a:rPr lang="ru-RU" sz="3200" b="1" dirty="0">
                <a:latin typeface="Sitka Banner" pitchFamily="2" charset="0"/>
              </a:rPr>
              <a:t> класса - 1427 </a:t>
            </a:r>
            <a:r>
              <a:rPr lang="ru-RU" sz="3200" b="1" dirty="0" smtClean="0">
                <a:latin typeface="Sitka Banner" pitchFamily="2" charset="0"/>
              </a:rPr>
              <a:t>обучающихся</a:t>
            </a:r>
          </a:p>
          <a:p>
            <a:pPr>
              <a:lnSpc>
                <a:spcPts val="4000"/>
              </a:lnSpc>
              <a:buNone/>
            </a:pPr>
            <a:endParaRPr lang="ru-RU" sz="3200" b="1" dirty="0">
              <a:latin typeface="Sitka Banner" pitchFamily="2" charset="0"/>
            </a:endParaRPr>
          </a:p>
          <a:p>
            <a:pPr>
              <a:lnSpc>
                <a:spcPts val="4000"/>
              </a:lnSpc>
              <a:buNone/>
            </a:pPr>
            <a:r>
              <a:rPr lang="ru-RU" sz="3200" b="1" dirty="0">
                <a:latin typeface="Sitka Banner" pitchFamily="2" charset="0"/>
              </a:rPr>
              <a:t>4 дошкольных здания (в одном из них образовательная деятельность не осуществляется)</a:t>
            </a:r>
          </a:p>
          <a:p>
            <a:pPr>
              <a:lnSpc>
                <a:spcPts val="4000"/>
              </a:lnSpc>
              <a:buNone/>
            </a:pPr>
            <a:r>
              <a:rPr lang="ru-RU" sz="3200" b="1" dirty="0" smtClean="0">
                <a:latin typeface="Sitka Banner" pitchFamily="2" charset="0"/>
              </a:rPr>
              <a:t>16 </a:t>
            </a:r>
            <a:r>
              <a:rPr lang="ru-RU" sz="3200" b="1" dirty="0">
                <a:latin typeface="Sitka Banner" pitchFamily="2" charset="0"/>
              </a:rPr>
              <a:t>дошкольных </a:t>
            </a:r>
            <a:r>
              <a:rPr lang="ru-RU" sz="3200" b="1" dirty="0" smtClean="0">
                <a:latin typeface="Sitka Banner" pitchFamily="2" charset="0"/>
              </a:rPr>
              <a:t>групп </a:t>
            </a:r>
            <a:r>
              <a:rPr lang="ru-RU" sz="3200" b="1" dirty="0">
                <a:latin typeface="Sitka Banner" pitchFamily="2" charset="0"/>
              </a:rPr>
              <a:t>– </a:t>
            </a:r>
            <a:r>
              <a:rPr lang="ru-RU" sz="3200" b="1" dirty="0" smtClean="0">
                <a:latin typeface="Sitka Banner" pitchFamily="2" charset="0"/>
              </a:rPr>
              <a:t>379 </a:t>
            </a:r>
            <a:r>
              <a:rPr lang="ru-RU" sz="3200" b="1" dirty="0">
                <a:latin typeface="Sitka Banner" pitchFamily="2" charset="0"/>
              </a:rPr>
              <a:t>воспитанников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611533" y="87348"/>
            <a:ext cx="9192977" cy="7794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332A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</a:rPr>
              <a:t>Структура образовательной организации</a:t>
            </a:r>
          </a:p>
        </p:txBody>
      </p:sp>
      <p:pic>
        <p:nvPicPr>
          <p:cNvPr id="20" name="Рисунок 9">
            <a:extLst>
              <a:ext uri="{FF2B5EF4-FFF2-40B4-BE49-F238E27FC236}">
                <a16:creationId xmlns:a16="http://schemas.microsoft.com/office/drawing/2014/main" xmlns="" id="{739A8064-FC28-4E0C-97D8-44FCEBED6B5B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5088320" y="1528142"/>
            <a:ext cx="294640" cy="305027"/>
          </a:xfrm>
          <a:prstGeom prst="rect">
            <a:avLst/>
          </a:prstGeom>
          <a:ln w="0">
            <a:noFill/>
          </a:ln>
        </p:spPr>
      </p:pic>
      <p:pic>
        <p:nvPicPr>
          <p:cNvPr id="21" name="Рисунок 9">
            <a:extLst>
              <a:ext uri="{FF2B5EF4-FFF2-40B4-BE49-F238E27FC236}">
                <a16:creationId xmlns:a16="http://schemas.microsoft.com/office/drawing/2014/main" xmlns="" id="{739A8064-FC28-4E0C-97D8-44FCEBED6B5B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5078160" y="2976537"/>
            <a:ext cx="294640" cy="305027"/>
          </a:xfrm>
          <a:prstGeom prst="rect">
            <a:avLst/>
          </a:prstGeom>
          <a:ln w="0">
            <a:noFill/>
          </a:ln>
        </p:spPr>
      </p:pic>
      <p:sp>
        <p:nvSpPr>
          <p:cNvPr id="24" name="Google Shape;111;p1"/>
          <p:cNvSpPr/>
          <p:nvPr/>
        </p:nvSpPr>
        <p:spPr>
          <a:xfrm>
            <a:off x="2608320" y="1286563"/>
            <a:ext cx="241539" cy="249517"/>
          </a:xfrm>
          <a:prstGeom prst="ellipse">
            <a:avLst/>
          </a:prstGeom>
          <a:solidFill>
            <a:srgbClr val="332A6D"/>
          </a:solidFill>
          <a:ln w="12700" cap="flat" cmpd="sng">
            <a:solidFill>
              <a:srgbClr val="332A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36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-1153160" y="3037023"/>
            <a:ext cx="5140960" cy="5328730"/>
          </a:xfrm>
          <a:prstGeom prst="ellipse">
            <a:avLst/>
          </a:prstGeom>
          <a:solidFill>
            <a:srgbClr val="332A6D"/>
          </a:solidFill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5">
            <a:extLst>
              <a:ext uri="{FF2B5EF4-FFF2-40B4-BE49-F238E27FC236}">
                <a16:creationId xmlns:a16="http://schemas.microsoft.com/office/drawing/2014/main" xmlns="" id="{E8C24983-6DD3-461A-8F41-5986412254D0}"/>
              </a:ext>
            </a:extLst>
          </p:cNvPr>
          <p:cNvSpPr txBox="1">
            <a:spLocks/>
          </p:cNvSpPr>
          <p:nvPr/>
        </p:nvSpPr>
        <p:spPr>
          <a:xfrm>
            <a:off x="472440" y="139123"/>
            <a:ext cx="4572000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Федеральные инициативы</a:t>
            </a:r>
            <a:endParaRPr lang="ru-RU" sz="3200" b="1" dirty="0">
              <a:solidFill>
                <a:srgbClr val="332A6D"/>
              </a:solidFill>
              <a:latin typeface="Sitka Banner" panose="02000505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1674CB6-D4BE-4331-86C8-462A788BBD91}"/>
              </a:ext>
            </a:extLst>
          </p:cNvPr>
          <p:cNvSpPr txBox="1"/>
          <p:nvPr/>
        </p:nvSpPr>
        <p:spPr>
          <a:xfrm>
            <a:off x="408215" y="1275057"/>
            <a:ext cx="47004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latin typeface="Sitka Banner" panose="02000505000000020004" pitchFamily="2" charset="0"/>
              </a:rPr>
              <a:t>Поднятие Флага Российской Федерации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latin typeface="Sitka Banner" panose="02000505000000020004" pitchFamily="2" charset="0"/>
              </a:rPr>
              <a:t>Разговоры о важном 1-11 класс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latin typeface="Sitka Banner" panose="02000505000000020004" pitchFamily="2" charset="0"/>
              </a:rPr>
              <a:t>Россия – мои горизонты 6-11 класс</a:t>
            </a:r>
          </a:p>
          <a:p>
            <a:pPr algn="ctr"/>
            <a:endParaRPr lang="en-US" sz="2000" b="1" dirty="0">
              <a:solidFill>
                <a:srgbClr val="C00000"/>
              </a:solidFill>
              <a:latin typeface="Sitka Banner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03659" y="125556"/>
            <a:ext cx="6207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32A6D"/>
                </a:solidFill>
                <a:latin typeface="Sitka Banner" panose="02000505000000020004" pitchFamily="2" charset="0"/>
                <a:ea typeface="+mj-ea"/>
                <a:cs typeface="+mj-cs"/>
              </a:rPr>
              <a:t>Городские проекты</a:t>
            </a:r>
            <a:endParaRPr lang="ru-RU" sz="3200" b="1" dirty="0">
              <a:solidFill>
                <a:srgbClr val="332A6D"/>
              </a:solidFill>
              <a:latin typeface="Sitka Banner" panose="02000505000000020004" pitchFamily="2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5333" y="3417974"/>
            <a:ext cx="204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itka Banner" panose="02000505000000020004" pitchFamily="2" charset="0"/>
              </a:rPr>
              <a:t>Кадетский класс</a:t>
            </a:r>
            <a:endParaRPr lang="ru-RU" b="1" dirty="0">
              <a:latin typeface="Sitka Banner" panose="02000505000000020004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6CA6CC1E-65AF-0DEC-692F-842D7567E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1117852"/>
            <a:ext cx="1902581" cy="19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626476-EC6D-07A7-EF85-7A0BADED504B}"/>
              </a:ext>
            </a:extLst>
          </p:cNvPr>
          <p:cNvSpPr txBox="1"/>
          <p:nvPr/>
        </p:nvSpPr>
        <p:spPr>
          <a:xfrm>
            <a:off x="7598566" y="3140975"/>
            <a:ext cx="1865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itka Banner" panose="02000505000000020004" pitchFamily="2" charset="0"/>
              </a:rPr>
              <a:t>Для обучающихся 1-х классов</a:t>
            </a:r>
          </a:p>
        </p:txBody>
      </p:sp>
      <p:pic>
        <p:nvPicPr>
          <p:cNvPr id="1030" name="Picture 6" descr="Маски">
            <a:extLst>
              <a:ext uri="{FF2B5EF4-FFF2-40B4-BE49-F238E27FC236}">
                <a16:creationId xmlns:a16="http://schemas.microsoft.com/office/drawing/2014/main" xmlns="" id="{2EB50A1F-AB05-0CD4-27C9-072A4641F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67" y="4747777"/>
            <a:ext cx="3525121" cy="87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web-tool.org/download/?tmpName=b8a236114ddd84c96cd351682ecd50f7&amp;name=%D0%B0%D0%BF%D0%B2%D0%B0%D0%BF%D0%B2%D0%BF%D0%B2%D0%B0%D0%BF-round.png&amp;t=17090291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66" y="1041211"/>
            <a:ext cx="1865062" cy="186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eb-tool.org/download/?tmpName=b8a236114ddd84c96cd351682ecd50f7&amp;name=nB_Zw6I1G0o-round.png&amp;t=170902958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230" y="1101260"/>
            <a:ext cx="1935762" cy="19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69928" y="3422188"/>
            <a:ext cx="204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itka Banner" panose="02000505000000020004" pitchFamily="2" charset="0"/>
              </a:rPr>
              <a:t>МЭШ</a:t>
            </a:r>
            <a:endParaRPr lang="ru-RU" b="1" dirty="0">
              <a:latin typeface="Sitka Banner" panose="02000505000000020004" pitchFamily="2" charset="0"/>
            </a:endParaRPr>
          </a:p>
        </p:txBody>
      </p:sp>
      <p:pic>
        <p:nvPicPr>
          <p:cNvPr id="7176" name="Picture 8" descr="https://web-tool.org/download/?tmpName=b8a236114ddd84c96cd351682ecd50f7&amp;name=wefsdfsdf-round.png&amp;t=170902973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32" y="3883161"/>
            <a:ext cx="1704975" cy="17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274166" y="5866214"/>
            <a:ext cx="2047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Sitka Banner" panose="02000505000000020004" pitchFamily="2" charset="0"/>
              </a:rPr>
              <a:t>Московское кино </a:t>
            </a:r>
          </a:p>
          <a:p>
            <a:pPr algn="ctr"/>
            <a:r>
              <a:rPr lang="ru-RU" sz="1400" b="1" dirty="0" smtClean="0">
                <a:latin typeface="Sitka Banner" panose="02000505000000020004" pitchFamily="2" charset="0"/>
              </a:rPr>
              <a:t>в школе</a:t>
            </a:r>
            <a:endParaRPr lang="ru-RU" sz="1400" b="1" dirty="0">
              <a:latin typeface="Sitka Banner" panose="02000505000000020004" pitchFamily="2" charset="0"/>
            </a:endParaRPr>
          </a:p>
        </p:txBody>
      </p:sp>
      <p:pic>
        <p:nvPicPr>
          <p:cNvPr id="7178" name="Picture 10" descr="https://web-tool.org/download/?tmpName=b8a236114ddd84c96cd351682ecd50f7&amp;name=UONlg1VwX8g-round.png&amp;t=17090299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" y="2696473"/>
            <a:ext cx="4795520" cy="47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19128" y="6629400"/>
            <a:ext cx="8572871" cy="233680"/>
          </a:xfrm>
          <a:prstGeom prst="rect">
            <a:avLst/>
          </a:prstGeom>
          <a:solidFill>
            <a:srgbClr val="332A6D"/>
          </a:solidFill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0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xmlns="" id="{D7C31817-5699-49A9-BD5F-DCAF91D952CD}"/>
              </a:ext>
            </a:extLst>
          </p:cNvPr>
          <p:cNvSpPr/>
          <p:nvPr/>
        </p:nvSpPr>
        <p:spPr>
          <a:xfrm flipV="1">
            <a:off x="4758552" y="-14436"/>
            <a:ext cx="7433447" cy="687243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Овал 15"/>
          <p:cNvSpPr/>
          <p:nvPr/>
        </p:nvSpPr>
        <p:spPr>
          <a:xfrm>
            <a:off x="8120821" y="4148316"/>
            <a:ext cx="2484339" cy="250754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9770511" y="1955072"/>
            <a:ext cx="2484339" cy="250754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7133772" y="1315770"/>
            <a:ext cx="2484339" cy="250754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82" name="Rectangle 32"/>
          <p:cNvSpPr>
            <a:spLocks noChangeArrowheads="1"/>
          </p:cNvSpPr>
          <p:nvPr/>
        </p:nvSpPr>
        <p:spPr bwMode="auto">
          <a:xfrm>
            <a:off x="352910" y="588709"/>
            <a:ext cx="4651131" cy="2088232"/>
          </a:xfrm>
          <a:prstGeom prst="rect">
            <a:avLst/>
          </a:prstGeom>
          <a:solidFill>
            <a:schemeClr val="bg1">
              <a:alpha val="4392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ru-RU" altLang="ru-RU" sz="2400" b="1" u="sng" dirty="0">
                <a:solidFill>
                  <a:srgbClr val="332A6D"/>
                </a:solidFill>
                <a:latin typeface="Sitka Banner" panose="02000505000000020004" pitchFamily="2" charset="0"/>
              </a:rPr>
              <a:t>НАПРАВЛЕНИЯ</a:t>
            </a:r>
            <a:r>
              <a:rPr lang="ru-RU" altLang="ru-RU" sz="2400" b="1" u="sng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:</a:t>
            </a:r>
            <a:endParaRPr lang="ru-RU" altLang="ru-RU" sz="2400" b="1" dirty="0" smtClean="0">
              <a:solidFill>
                <a:srgbClr val="332A6D"/>
              </a:solidFill>
              <a:latin typeface="Sitka Banner" panose="02000505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 smtClean="0">
                <a:latin typeface="Sitka Banner" panose="02000505000000020004" pitchFamily="2" charset="0"/>
              </a:rPr>
              <a:t>Образование </a:t>
            </a:r>
            <a:r>
              <a:rPr lang="ru-RU" altLang="ru-RU" sz="2400" b="1" dirty="0">
                <a:latin typeface="Sitka Banner" panose="02000505000000020004" pitchFamily="2" charset="0"/>
              </a:rPr>
              <a:t>и знание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latin typeface="Sitka Banner" panose="02000505000000020004" pitchFamily="2" charset="0"/>
              </a:rPr>
              <a:t>Волонтерство и добровольчество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latin typeface="Sitka Banner" panose="02000505000000020004" pitchFamily="2" charset="0"/>
              </a:rPr>
              <a:t>Культура и искусство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latin typeface="Sitka Banner" panose="02000505000000020004" pitchFamily="2" charset="0"/>
              </a:rPr>
              <a:t>Патриотизм и историческая память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latin typeface="Sitka Banner" panose="02000505000000020004" pitchFamily="2" charset="0"/>
              </a:rPr>
              <a:t>Спорт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latin typeface="Sitka Banner" panose="02000505000000020004" pitchFamily="2" charset="0"/>
              </a:rPr>
              <a:t>Медиа и коммуникация</a:t>
            </a:r>
          </a:p>
        </p:txBody>
      </p:sp>
      <p:sp>
        <p:nvSpPr>
          <p:cNvPr id="20483" name="Text Box 33"/>
          <p:cNvSpPr txBox="1">
            <a:spLocks noChangeArrowheads="1"/>
          </p:cNvSpPr>
          <p:nvPr/>
        </p:nvSpPr>
        <p:spPr bwMode="auto">
          <a:xfrm>
            <a:off x="6770406" y="111758"/>
            <a:ext cx="51851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ru-RU" altLang="ru-RU" sz="4000" b="1" dirty="0">
                <a:solidFill>
                  <a:srgbClr val="EB0B0B"/>
                </a:solidFill>
                <a:latin typeface="Sitka Banner" panose="02000505000000020004" pitchFamily="2" charset="0"/>
                <a:ea typeface="+mj-ea"/>
                <a:cs typeface="+mj-cs"/>
              </a:rPr>
              <a:t>Движение Первых в нашей школе </a:t>
            </a:r>
            <a:endParaRPr lang="en-US" altLang="ru-RU" sz="4000" b="1" dirty="0">
              <a:solidFill>
                <a:srgbClr val="EB0B0B"/>
              </a:solidFill>
              <a:latin typeface="Sitka Banner" panose="02000505000000020004" pitchFamily="2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790" y="3208845"/>
            <a:ext cx="704357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2A6D"/>
                </a:solidFill>
              </a:rPr>
              <a:t>Советники по воспитанию – работа с обучающимися: </a:t>
            </a:r>
          </a:p>
          <a:p>
            <a:r>
              <a:rPr lang="ru-RU" b="1" dirty="0"/>
              <a:t>Позитивная социализация и развитие личности через деятельность по направлениям: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Самоуправление</a:t>
            </a:r>
          </a:p>
          <a:p>
            <a:pPr marL="285750" indent="-285750">
              <a:buFontTx/>
              <a:buChar char="-"/>
            </a:pPr>
            <a:r>
              <a:rPr lang="ru-RU" dirty="0"/>
              <a:t>Детские общественные объединения</a:t>
            </a:r>
          </a:p>
          <a:p>
            <a:pPr marL="285750" indent="-285750">
              <a:buFontTx/>
              <a:buChar char="-"/>
            </a:pPr>
            <a:r>
              <a:rPr lang="ru-RU" dirty="0"/>
              <a:t>Федеральные и городские проекты</a:t>
            </a:r>
            <a:br>
              <a:rPr lang="ru-RU" dirty="0"/>
            </a:br>
            <a:endParaRPr lang="ru-RU" dirty="0"/>
          </a:p>
          <a:p>
            <a:r>
              <a:rPr lang="ru-RU" b="1" dirty="0"/>
              <a:t>Профилактика социальных рисков и негативных проявлений:</a:t>
            </a:r>
          </a:p>
          <a:p>
            <a:r>
              <a:rPr lang="ru-RU" dirty="0"/>
              <a:t>- Индивидуальная профилактическая работа с обучающимися группы риска</a:t>
            </a:r>
          </a:p>
          <a:p>
            <a:endParaRPr lang="ru-RU" dirty="0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xmlns="" id="{D7C31817-5699-49A9-BD5F-DCAF91D952CD}"/>
              </a:ext>
            </a:extLst>
          </p:cNvPr>
          <p:cNvSpPr/>
          <p:nvPr/>
        </p:nvSpPr>
        <p:spPr>
          <a:xfrm flipV="1">
            <a:off x="-81280" y="6677897"/>
            <a:ext cx="12354560" cy="251222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98" name="Picture 2" descr="Изображение логотип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40" y="133395"/>
            <a:ext cx="674406" cy="11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eb-tool.org/download/?tmpName=b8a236114ddd84c96cd351682ecd50f7&amp;name=5ux95Bpousg-round.png&amp;t=17090286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798" y="2088963"/>
            <a:ext cx="2299201" cy="22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eb-tool.org/download/?tmpName=b8a236114ddd84c96cd351682ecd50f7&amp;name=cEMABqQFQ78-round.png&amp;t=17090287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16" y="4291012"/>
            <a:ext cx="2223351" cy="222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eb-tool.org/download/?tmpName=b8a236114ddd84c96cd351682ecd50f7&amp;name=VRQDdF-rG-0-round.png&amp;t=17090288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565" y="1423167"/>
            <a:ext cx="2292751" cy="229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7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>
            <a:extLst>
              <a:ext uri="{FF2B5EF4-FFF2-40B4-BE49-F238E27FC236}">
                <a16:creationId xmlns:a16="http://schemas.microsoft.com/office/drawing/2014/main" xmlns="" id="{D7C31817-5699-49A9-BD5F-DCAF91D952CD}"/>
              </a:ext>
            </a:extLst>
          </p:cNvPr>
          <p:cNvSpPr/>
          <p:nvPr/>
        </p:nvSpPr>
        <p:spPr>
          <a:xfrm flipV="1">
            <a:off x="4758553" y="0"/>
            <a:ext cx="7433447" cy="687243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 descr="Изображение логотип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9" y="248285"/>
            <a:ext cx="4391214" cy="866715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2531" name="Text Box 33"/>
          <p:cNvSpPr txBox="1">
            <a:spLocks noChangeArrowheads="1"/>
          </p:cNvSpPr>
          <p:nvPr/>
        </p:nvSpPr>
        <p:spPr bwMode="auto">
          <a:xfrm>
            <a:off x="5237920" y="136525"/>
            <a:ext cx="66659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3600" b="1" dirty="0">
                <a:solidFill>
                  <a:srgbClr val="FF0000"/>
                </a:solidFill>
                <a:latin typeface="Sitka Banner" panose="02000505000000020004" pitchFamily="2" charset="0"/>
              </a:rPr>
              <a:t>Движение Первых в нашей школе </a:t>
            </a:r>
            <a:endParaRPr lang="en-US" altLang="ru-RU" sz="3600" b="1" dirty="0">
              <a:solidFill>
                <a:srgbClr val="FF0000"/>
              </a:solidFill>
              <a:latin typeface="Sitka Banner" panose="02000505000000020004" pitchFamily="2" charset="0"/>
            </a:endParaRPr>
          </a:p>
        </p:txBody>
      </p:sp>
      <p:sp>
        <p:nvSpPr>
          <p:cNvPr id="22536" name="AutoShape 5" descr="😄"/>
          <p:cNvSpPr>
            <a:spLocks noChangeAspect="1" noChangeArrowheads="1"/>
          </p:cNvSpPr>
          <p:nvPr/>
        </p:nvSpPr>
        <p:spPr bwMode="auto">
          <a:xfrm>
            <a:off x="5300663" y="-168275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8DC96B-3DA3-88CB-8A9D-9A6813CBE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112" y="1397181"/>
            <a:ext cx="5457327" cy="49322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Sitka Banner" panose="02000505000000020004" pitchFamily="2" charset="0"/>
              </a:rPr>
              <a:t>Актив движения – 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128</a:t>
            </a:r>
            <a:r>
              <a:rPr lang="ru-RU" sz="2000" b="1" dirty="0" smtClean="0">
                <a:solidFill>
                  <a:srgbClr val="C00000"/>
                </a:solidFill>
                <a:latin typeface="Sitka Banner" panose="02000505000000020004" pitchFamily="2" charset="0"/>
              </a:rPr>
              <a:t> человек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«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Школьная классика»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Фестиваль «Движения первых»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Академия первых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История в твоих карманах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Мы – граждане России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Школа безопасности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В гостях у ученого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Игра «Путь первых»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Акселератор проектов 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О!Идея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Конкурс «Глазами Первых»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Конкурс 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Стикерпак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 Первых»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Юнармия</a:t>
            </a:r>
          </a:p>
        </p:txBody>
      </p:sp>
      <p:pic>
        <p:nvPicPr>
          <p:cNvPr id="8" name="Рисунок 7" descr="Изображение выглядит как одежда, человек, улыбка, костюм&#10;&#10;Автоматически созданное описание">
            <a:extLst>
              <a:ext uri="{FF2B5EF4-FFF2-40B4-BE49-F238E27FC236}">
                <a16:creationId xmlns:a16="http://schemas.microsoft.com/office/drawing/2014/main" xmlns="" id="{B13C31BD-1D6F-78C1-D1CA-8D7868F74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68" y="1645503"/>
            <a:ext cx="3131447" cy="2149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 выглядит как одежда, человек, в помещении, женщ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3EA86E0-2C07-F940-AE8B-A9B11FD38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16" y="1719164"/>
            <a:ext cx="3317169" cy="192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Изображение выглядит как в помещении, мебель, одежда, сц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22A6C34-D4AB-3562-B6EB-6E600D56B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55" y="3980853"/>
            <a:ext cx="3284690" cy="2176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бражение выглядит как одежда, человек, улыбк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EA6FEA9-F46B-625E-0807-15EBA154B8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69" y="3980853"/>
            <a:ext cx="3131447" cy="2348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xmlns="" id="{D7C31817-5699-49A9-BD5F-DCAF91D952CD}"/>
              </a:ext>
            </a:extLst>
          </p:cNvPr>
          <p:cNvSpPr/>
          <p:nvPr/>
        </p:nvSpPr>
        <p:spPr>
          <a:xfrm flipV="1">
            <a:off x="-81280" y="6677897"/>
            <a:ext cx="12354560" cy="302022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3278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ch939u.mskobr.ru/files/Sportclublev/1%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95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843" y="7937"/>
            <a:ext cx="10106074" cy="70548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332A6D"/>
                </a:solidFill>
                <a:latin typeface="Sitka Banner" panose="02000505000000020004" pitchFamily="2" charset="0"/>
              </a:rPr>
              <a:t>Развитие массового любительского спорта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2360" y="3497614"/>
            <a:ext cx="6095880" cy="176248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2000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Городские </a:t>
            </a:r>
            <a:r>
              <a:rPr lang="ru-RU" sz="2000" b="1" dirty="0">
                <a:solidFill>
                  <a:srgbClr val="332A6D"/>
                </a:solidFill>
                <a:latin typeface="Sitka Banner" panose="02000505000000020004" pitchFamily="2" charset="0"/>
              </a:rPr>
              <a:t>мероприятия, в которых участвовала команды школы.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latin typeface="Sitka Banner" panose="02000505000000020004" pitchFamily="2" charset="0"/>
              </a:rPr>
              <a:t>Футбол в школе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latin typeface="Sitka Banner" panose="02000505000000020004" pitchFamily="2" charset="0"/>
              </a:rPr>
              <a:t>Турнир по шашкам среди обучающихся начальных классов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latin typeface="Sitka Banner" panose="02000505000000020004" pitchFamily="2" charset="0"/>
              </a:rPr>
              <a:t>Городской этап по волейболу среди </a:t>
            </a:r>
            <a:r>
              <a:rPr lang="ru-RU" sz="2000" b="1" dirty="0" smtClean="0">
                <a:latin typeface="Sitka Banner" panose="02000505000000020004" pitchFamily="2" charset="0"/>
              </a:rPr>
              <a:t>юношей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latin typeface="Sitka Banner" panose="02000505000000020004" pitchFamily="2" charset="0"/>
              </a:rPr>
              <a:t>Сдача нормативов ГТО</a:t>
            </a:r>
            <a:endParaRPr lang="ru-RU" sz="2000" b="1" dirty="0">
              <a:latin typeface="Sitka Banner" panose="02000505000000020004" pitchFamily="2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159988"/>
              </p:ext>
            </p:extLst>
          </p:nvPr>
        </p:nvGraphicFramePr>
        <p:xfrm>
          <a:off x="7284721" y="1032162"/>
          <a:ext cx="4289871" cy="1571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345">
                  <a:extLst>
                    <a:ext uri="{9D8B030D-6E8A-4147-A177-3AD203B41FA5}">
                      <a16:colId xmlns:a16="http://schemas.microsoft.com/office/drawing/2014/main" xmlns="" val="1299640760"/>
                    </a:ext>
                  </a:extLst>
                </a:gridCol>
                <a:gridCol w="1201164">
                  <a:extLst>
                    <a:ext uri="{9D8B030D-6E8A-4147-A177-3AD203B41FA5}">
                      <a16:colId xmlns:a16="http://schemas.microsoft.com/office/drawing/2014/main" xmlns="" val="177341721"/>
                    </a:ext>
                  </a:extLst>
                </a:gridCol>
                <a:gridCol w="1258362">
                  <a:extLst>
                    <a:ext uri="{9D8B030D-6E8A-4147-A177-3AD203B41FA5}">
                      <a16:colId xmlns:a16="http://schemas.microsoft.com/office/drawing/2014/main" xmlns="" val="2281106688"/>
                    </a:ext>
                  </a:extLst>
                </a:gridCol>
              </a:tblGrid>
              <a:tr h="9313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«Готов к труду и обороне»</a:t>
                      </a: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2021 – 2022 </a:t>
                      </a:r>
                      <a:r>
                        <a:rPr lang="ru-RU" sz="1800" dirty="0" err="1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уч.год</a:t>
                      </a:r>
                      <a:endParaRPr lang="ru-RU" sz="1800" dirty="0">
                        <a:solidFill>
                          <a:srgbClr val="332A6D"/>
                        </a:solidFill>
                        <a:latin typeface="Sitka Banner" panose="02000505000000020004" pitchFamily="2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2022 – 2023 </a:t>
                      </a:r>
                      <a:r>
                        <a:rPr lang="ru-RU" sz="1800" dirty="0" err="1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уч.год</a:t>
                      </a:r>
                      <a:endParaRPr lang="ru-RU" sz="1800" dirty="0">
                        <a:solidFill>
                          <a:srgbClr val="332A6D"/>
                        </a:solidFill>
                        <a:latin typeface="Sitka Banner" panose="02000505000000020004" pitchFamily="2" charset="0"/>
                      </a:endParaRPr>
                    </a:p>
                  </a:txBody>
                  <a:tcPr marL="68580" marR="6858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7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Sitka Banner" panose="02000505000000020004" pitchFamily="2" charset="0"/>
                        </a:rPr>
                        <a:t>Количество учащихся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Sitka Banner" panose="02000505000000020004" pitchFamily="2" charset="0"/>
                        </a:rPr>
                        <a:t>155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Sitka Banner" panose="02000505000000020004" pitchFamily="2" charset="0"/>
                        </a:rPr>
                        <a:t>210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855868119"/>
                  </a:ext>
                </a:extLst>
              </a:tr>
            </a:tbl>
          </a:graphicData>
        </a:graphic>
      </p:graphicFrame>
      <p:sp>
        <p:nvSpPr>
          <p:cNvPr id="6" name="AutoShape 2" descr="Школьный спортивный клуб Быстрее, выше, сильнее! &#10;&#10;Задачи: Привлечь учащихся школы, педагогов и родителей к систематическим занятиям физической культурой и спортом для укрепления их здоровья и формирования здорового стиля жизни!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605711" y="913540"/>
            <a:ext cx="41912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32A6D"/>
                </a:solidFill>
                <a:latin typeface="Sitka Banner" panose="02000505000000020004" pitchFamily="2" charset="0"/>
              </a:rPr>
              <a:t>Школьный спортивный клуб «ЛЕВ» </a:t>
            </a:r>
          </a:p>
          <a:p>
            <a:r>
              <a:rPr lang="ru-RU" b="1" dirty="0">
                <a:latin typeface="Sitka Banner" panose="02000505000000020004" pitchFamily="2" charset="0"/>
              </a:rPr>
              <a:t>Задачи: Привлечь учащихся школы, педагогов и родителей к систематическим занятиям физической культурой и спортом для укрепления их здоровья и формирования здорового стиля жизни!</a:t>
            </a:r>
          </a:p>
        </p:txBody>
      </p:sp>
      <p:pic>
        <p:nvPicPr>
          <p:cNvPr id="7" name="Рисунок 6" descr="Изображение выглядит как спорт, спортивная игра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F6D0EEC-CBC8-C69A-A8AD-FE42F5543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13" y="5084454"/>
            <a:ext cx="1953364" cy="1465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человек, футбол, на открытом воздухе, спортив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938A8ACA-6390-95DB-CFDB-8DFABA958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71" y="3310163"/>
            <a:ext cx="2475649" cy="16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Изображение выглядит как спорт, спортивная игра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xmlns="" id="{0C0C0E9E-0231-EE38-12CD-2AE683DB6B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4" y="3440447"/>
            <a:ext cx="1999732" cy="301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xmlns="" id="{6219FCE9-303D-4678-9F5B-BC3EB1227445}"/>
              </a:ext>
            </a:extLst>
          </p:cNvPr>
          <p:cNvSpPr/>
          <p:nvPr/>
        </p:nvSpPr>
        <p:spPr>
          <a:xfrm flipV="1">
            <a:off x="0" y="6669720"/>
            <a:ext cx="12191760" cy="18684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0" name="Picture 2" descr="https://sch939u.mskobr.ru/files/Sportclublev/sportclublev23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6" y="893650"/>
            <a:ext cx="2031325" cy="20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3920" y="985520"/>
            <a:ext cx="4389120" cy="1656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0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3"/>
          <p:cNvSpPr txBox="1">
            <a:spLocks noChangeArrowheads="1"/>
          </p:cNvSpPr>
          <p:nvPr/>
        </p:nvSpPr>
        <p:spPr bwMode="auto">
          <a:xfrm>
            <a:off x="1484060" y="33805"/>
            <a:ext cx="8858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4000" b="1" dirty="0">
                <a:solidFill>
                  <a:srgbClr val="332A6D"/>
                </a:solidFill>
                <a:latin typeface="Sitka Banner" panose="02000505000000020004" pitchFamily="2" charset="0"/>
                <a:ea typeface="+mj-ea"/>
                <a:cs typeface="+mj-cs"/>
              </a:rPr>
              <a:t>Школьный театр «Ювента»</a:t>
            </a:r>
            <a:endParaRPr lang="en-US" altLang="ru-RU" sz="4000" b="1" dirty="0">
              <a:solidFill>
                <a:srgbClr val="332A6D"/>
              </a:solidFill>
              <a:latin typeface="Sitka Banner" panose="02000505000000020004" pitchFamily="2" charset="0"/>
              <a:ea typeface="+mj-ea"/>
              <a:cs typeface="+mj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35280" y="3908088"/>
            <a:ext cx="5578189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000" b="1" dirty="0">
                <a:solidFill>
                  <a:srgbClr val="332A6D"/>
                </a:solidFill>
                <a:latin typeface="Sitka Banner" panose="02000505000000020004" pitchFamily="2" charset="0"/>
              </a:rPr>
              <a:t>Театральные занятия прекрасно развивают: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ru-RU" sz="1800" dirty="0">
                <a:latin typeface="Sitka Banner" panose="02000505000000020004" pitchFamily="2" charset="0"/>
              </a:rPr>
              <a:t>грамотную речь,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ru-RU" sz="1800" dirty="0">
                <a:latin typeface="Sitka Banner" panose="02000505000000020004" pitchFamily="2" charset="0"/>
              </a:rPr>
              <a:t>концентрацию и внимание,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ru-RU" sz="1800" dirty="0">
                <a:latin typeface="Sitka Banner" panose="02000505000000020004" pitchFamily="2" charset="0"/>
              </a:rPr>
              <a:t>память,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ru-RU" sz="1800" dirty="0">
                <a:latin typeface="Sitka Banner" panose="02000505000000020004" pitchFamily="2" charset="0"/>
              </a:rPr>
              <a:t>умение общаться, владеть собой,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ru-RU" sz="1800" dirty="0">
                <a:latin typeface="Sitka Banner" panose="02000505000000020004" pitchFamily="2" charset="0"/>
              </a:rPr>
              <a:t>фантазию и умение импровизировать,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ru-RU" sz="1800" dirty="0">
                <a:latin typeface="Sitka Banner" panose="02000505000000020004" pitchFamily="2" charset="0"/>
              </a:rPr>
              <a:t>управлять своими эмоциями в разных                      жизненных ситуациях</a:t>
            </a:r>
            <a:endParaRPr lang="ru-RU" altLang="ru-RU" sz="1800" dirty="0">
              <a:solidFill>
                <a:srgbClr val="191919"/>
              </a:solidFill>
              <a:latin typeface="Sitka Banner" panose="02000505000000020004" pitchFamily="2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B63F6EAD-7005-DCA1-08C3-016008639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960" y="912175"/>
            <a:ext cx="6766560" cy="3176098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latin typeface="Sitka Banner" panose="02000505000000020004" pitchFamily="2" charset="0"/>
              </a:rPr>
              <a:t>Театр </a:t>
            </a:r>
            <a:r>
              <a:rPr lang="ru-RU" altLang="ru-RU" sz="2000" b="1" dirty="0">
                <a:solidFill>
                  <a:srgbClr val="332A6D"/>
                </a:solidFill>
                <a:latin typeface="Sitka Banner" panose="02000505000000020004" pitchFamily="2" charset="0"/>
              </a:rPr>
              <a:t>«</a:t>
            </a:r>
            <a:r>
              <a:rPr lang="ru-RU" altLang="ru-RU" sz="2000" b="1" dirty="0" err="1">
                <a:solidFill>
                  <a:srgbClr val="332A6D"/>
                </a:solidFill>
                <a:latin typeface="Sitka Banner" panose="02000505000000020004" pitchFamily="2" charset="0"/>
              </a:rPr>
              <a:t>Ювента</a:t>
            </a:r>
            <a:r>
              <a:rPr lang="ru-RU" altLang="ru-RU" sz="2000" b="1" dirty="0">
                <a:solidFill>
                  <a:srgbClr val="332A6D"/>
                </a:solidFill>
                <a:latin typeface="Sitka Banner" panose="02000505000000020004" pitchFamily="2" charset="0"/>
              </a:rPr>
              <a:t>»</a:t>
            </a:r>
            <a:r>
              <a:rPr lang="ru-RU" altLang="ru-RU" sz="2000" dirty="0">
                <a:latin typeface="Sitka Banner" panose="02000505000000020004" pitchFamily="2" charset="0"/>
              </a:rPr>
              <a:t> является активным </a:t>
            </a:r>
            <a:r>
              <a:rPr lang="ru-RU" altLang="ru-RU" sz="2000" dirty="0" smtClean="0">
                <a:latin typeface="Sitka Banner" panose="02000505000000020004" pitchFamily="2" charset="0"/>
              </a:rPr>
              <a:t>участником </a:t>
            </a:r>
            <a:r>
              <a:rPr lang="ru-RU" altLang="ru-RU" sz="2000" b="1" dirty="0" smtClean="0">
                <a:solidFill>
                  <a:srgbClr val="C00000"/>
                </a:solidFill>
                <a:latin typeface="Sitka Banner" panose="02000505000000020004" pitchFamily="2" charset="0"/>
              </a:rPr>
              <a:t>Содружества </a:t>
            </a:r>
            <a:r>
              <a:rPr lang="ru-RU" altLang="ru-RU" sz="2000" b="1" dirty="0">
                <a:solidFill>
                  <a:srgbClr val="C00000"/>
                </a:solidFill>
                <a:latin typeface="Sitka Banner" panose="02000505000000020004" pitchFamily="2" charset="0"/>
              </a:rPr>
              <a:t>школьных театров</a:t>
            </a:r>
            <a:r>
              <a:rPr lang="ru-RU" altLang="ru-RU" sz="2000" b="1" dirty="0" smtClean="0">
                <a:solidFill>
                  <a:srgbClr val="C00000"/>
                </a:solidFill>
                <a:latin typeface="Sitka Banner" panose="02000505000000020004" pitchFamily="2" charset="0"/>
              </a:rPr>
              <a:t>.</a:t>
            </a:r>
          </a:p>
          <a:p>
            <a:pPr marL="0" indent="0">
              <a:spcBef>
                <a:spcPct val="0"/>
              </a:spcBef>
              <a:buNone/>
            </a:pPr>
            <a:endParaRPr lang="ru-RU" altLang="ru-RU" sz="2000" dirty="0">
              <a:latin typeface="Sitka Banner" panose="02000505000000020004" pitchFamily="2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latin typeface="Sitka Banner" panose="02000505000000020004" pitchFamily="2" charset="0"/>
              </a:rPr>
              <a:t>Участвует </a:t>
            </a:r>
            <a:r>
              <a:rPr lang="ru-RU" altLang="ru-RU" sz="2000" dirty="0">
                <a:latin typeface="Sitka Banner" panose="02000505000000020004" pitchFamily="2" charset="0"/>
              </a:rPr>
              <a:t>в </a:t>
            </a:r>
            <a:r>
              <a:rPr lang="ru-RU" altLang="ru-RU" sz="2000" dirty="0" smtClean="0">
                <a:latin typeface="Sitka Banner" panose="02000505000000020004" pitchFamily="2" charset="0"/>
              </a:rPr>
              <a:t>фестивале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2000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  «Живая </a:t>
            </a:r>
            <a:r>
              <a:rPr lang="ru-RU" altLang="ru-RU" sz="2000" b="1" dirty="0">
                <a:solidFill>
                  <a:srgbClr val="332A6D"/>
                </a:solidFill>
                <a:latin typeface="Sitka Banner" panose="02000505000000020004" pitchFamily="2" charset="0"/>
              </a:rPr>
              <a:t>сцена» </a:t>
            </a:r>
            <a:r>
              <a:rPr lang="ru-RU" altLang="ru-RU" sz="2000" dirty="0">
                <a:latin typeface="Sitka Banner" panose="02000505000000020004" pitchFamily="2" charset="0"/>
              </a:rPr>
              <a:t>и </a:t>
            </a:r>
            <a:r>
              <a:rPr lang="ru-RU" altLang="ru-RU" sz="2000" dirty="0" smtClean="0">
                <a:latin typeface="Sitka Banner" panose="02000505000000020004" pitchFamily="2" charset="0"/>
              </a:rPr>
              <a:t>проекте Движения </a:t>
            </a:r>
            <a:r>
              <a:rPr lang="ru-RU" altLang="ru-RU" sz="2000" dirty="0">
                <a:latin typeface="Sitka Banner" panose="02000505000000020004" pitchFamily="2" charset="0"/>
              </a:rPr>
              <a:t>первых </a:t>
            </a:r>
            <a:r>
              <a:rPr lang="ru-RU" altLang="ru-RU" sz="2000" dirty="0" smtClean="0">
                <a:latin typeface="Sitka Banner" panose="02000505000000020004" pitchFamily="2" charset="0"/>
              </a:rPr>
              <a:t>           </a:t>
            </a:r>
            <a:r>
              <a:rPr lang="ru-RU" altLang="ru-RU" sz="2000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«Школьная классика</a:t>
            </a:r>
            <a:r>
              <a:rPr lang="ru-RU" altLang="ru-RU" sz="2000" b="1" dirty="0">
                <a:solidFill>
                  <a:srgbClr val="332A6D"/>
                </a:solidFill>
                <a:latin typeface="Sitka Banner" panose="02000505000000020004" pitchFamily="2" charset="0"/>
              </a:rPr>
              <a:t>». </a:t>
            </a:r>
            <a:endParaRPr lang="ru-RU" altLang="ru-RU" sz="2000" b="1" dirty="0" smtClean="0">
              <a:solidFill>
                <a:srgbClr val="332A6D"/>
              </a:solidFill>
              <a:latin typeface="Sitka Banner" panose="02000505000000020004" pitchFamily="2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altLang="ru-RU" sz="2000" dirty="0">
              <a:latin typeface="Sitka Banner" panose="02000505000000020004" pitchFamily="2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latin typeface="Sitka Banner" panose="02000505000000020004" pitchFamily="2" charset="0"/>
              </a:rPr>
              <a:t>Проводит </a:t>
            </a:r>
            <a:r>
              <a:rPr lang="ru-RU" altLang="ru-RU" sz="2000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театральные представления 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2000" dirty="0" smtClean="0">
                <a:latin typeface="Sitka Banner" panose="02000505000000020004" pitchFamily="2" charset="0"/>
              </a:rPr>
              <a:t>    для обучающихся и родителей.</a:t>
            </a:r>
            <a:endParaRPr lang="ru-RU" altLang="ru-RU" sz="2000" dirty="0">
              <a:latin typeface="Sitka Banner" panose="02000505000000020004" pitchFamily="2" charset="0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xmlns="" id="{1F46EF43-CBEE-4797-BAA1-3907C3B024DA}"/>
              </a:ext>
            </a:extLst>
          </p:cNvPr>
          <p:cNvSpPr/>
          <p:nvPr/>
        </p:nvSpPr>
        <p:spPr>
          <a:xfrm flipV="1">
            <a:off x="0" y="6669720"/>
            <a:ext cx="12191760" cy="18684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22" name="Picture 2" descr="https://sun9-63.userapi.com/impg/pWKDGnYt8c2y8RI8z5roPqnTNB3-BoxTmV5fHQ/cyCYPUS-jNM.jpg?size=810x1440&amp;quality=95&amp;sign=87b1a59bf5f041f79d3e196ffd2fab2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10" y="1210768"/>
            <a:ext cx="2587377" cy="4599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s://sun9-71.userapi.com/impg/kdgrioR_796N3-gPtN3w8QLSOgVq188uPrQLOw/6EUfARXTNY4.jpg?size=1600x1200&amp;quality=95&amp;sign=16699bd5aead57e3b21c855526a8073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48" y="3654088"/>
            <a:ext cx="2875281" cy="2156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https://sun9-34.userapi.com/impg/bRWiWQfsDj3nG7bau-xKBmjWuzqgP-wUld2GFQ/De_LRss0JiU.jpg?size=1600x1200&amp;quality=95&amp;sign=afe44932c1b8d6711c27cc34494579a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49" y="1210767"/>
            <a:ext cx="2907852" cy="2180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28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>
            <a:extLst>
              <a:ext uri="{FF2B5EF4-FFF2-40B4-BE49-F238E27FC236}">
                <a16:creationId xmlns:a16="http://schemas.microsoft.com/office/drawing/2014/main" xmlns="" id="{D7C31817-5699-49A9-BD5F-DCAF91D952CD}"/>
              </a:ext>
            </a:extLst>
          </p:cNvPr>
          <p:cNvSpPr/>
          <p:nvPr/>
        </p:nvSpPr>
        <p:spPr>
          <a:xfrm flipV="1">
            <a:off x="4758313" y="-1"/>
            <a:ext cx="7433447" cy="676010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Прямоугольник 22"/>
          <p:cNvSpPr/>
          <p:nvPr/>
        </p:nvSpPr>
        <p:spPr>
          <a:xfrm>
            <a:off x="8026400" y="5343358"/>
            <a:ext cx="1574800" cy="797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69840" y="5361619"/>
            <a:ext cx="1574800" cy="797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06320" y="5303501"/>
            <a:ext cx="1574800" cy="7971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024" y="0"/>
            <a:ext cx="9113280" cy="132516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332A6D"/>
                </a:solidFill>
                <a:latin typeface="Sitka Banner" panose="02000505000000020004" pitchFamily="2" charset="0"/>
              </a:rPr>
              <a:t>Кадетское движение и </a:t>
            </a:r>
            <a:r>
              <a:rPr lang="ru-RU" sz="4000" b="1" dirty="0" err="1">
                <a:solidFill>
                  <a:srgbClr val="C00000"/>
                </a:solidFill>
                <a:latin typeface="Sitka Banner" panose="02000505000000020004" pitchFamily="2" charset="0"/>
              </a:rPr>
              <a:t>Юнармия</a:t>
            </a:r>
            <a:endParaRPr lang="ru-RU" sz="4000" b="1" dirty="0">
              <a:solidFill>
                <a:srgbClr val="C00000"/>
              </a:solidFill>
              <a:latin typeface="Sitka Banner" panose="02000505000000020004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3943" y="1591289"/>
            <a:ext cx="4881880" cy="1989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Sitka Banner" panose="02000505000000020004" pitchFamily="2" charset="0"/>
              </a:rPr>
              <a:t>Количество кадетских классов – </a:t>
            </a:r>
            <a:r>
              <a:rPr lang="ru-RU" sz="2400" b="1" dirty="0" smtClean="0">
                <a:latin typeface="Sitka Banner" panose="02000505000000020004" pitchFamily="2" charset="0"/>
              </a:rPr>
              <a:t>5 классов</a:t>
            </a:r>
            <a:endParaRPr lang="ru-RU" sz="2400" b="1" dirty="0">
              <a:latin typeface="Sitka Banner" panose="02000505000000020004" pitchFamily="2" charset="0"/>
            </a:endParaRPr>
          </a:p>
          <a:p>
            <a:pPr marL="0" indent="0">
              <a:buNone/>
            </a:pPr>
            <a:r>
              <a:rPr lang="ru-RU" sz="2400" b="1" dirty="0">
                <a:latin typeface="Sitka Banner" panose="02000505000000020004" pitchFamily="2" charset="0"/>
              </a:rPr>
              <a:t>Количество кадет – 135 человек</a:t>
            </a:r>
          </a:p>
          <a:p>
            <a:pPr marL="0" indent="0">
              <a:buNone/>
            </a:pPr>
            <a:r>
              <a:rPr lang="ru-RU" sz="2400" b="1" dirty="0">
                <a:latin typeface="Sitka Banner" panose="02000505000000020004" pitchFamily="2" charset="0"/>
              </a:rPr>
              <a:t>Юнармия – 1 отряд: 31 человек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5263347-AB38-CB18-05AA-C4B169C64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8320" y="1107450"/>
            <a:ext cx="5770880" cy="3089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Sitka Banner" panose="02000505000000020004" pitchFamily="2" charset="0"/>
              </a:rPr>
              <a:t>Мероприятия:</a:t>
            </a:r>
          </a:p>
          <a:p>
            <a:r>
              <a:rPr lang="ru-RU" sz="1800" b="1" dirty="0">
                <a:latin typeface="Sitka Banner" panose="02000505000000020004" pitchFamily="2" charset="0"/>
              </a:rPr>
              <a:t>Проект «Вера в Победу»</a:t>
            </a:r>
          </a:p>
          <a:p>
            <a:r>
              <a:rPr lang="ru-RU" sz="1800" b="1" dirty="0">
                <a:latin typeface="Sitka Banner" panose="02000505000000020004" pitchFamily="2" charset="0"/>
              </a:rPr>
              <a:t>Конкурс Памятных дат «Битва за Кавказ»</a:t>
            </a:r>
          </a:p>
          <a:p>
            <a:r>
              <a:rPr lang="ru-RU" sz="1800" b="1" dirty="0">
                <a:latin typeface="Sitka Banner" panose="02000505000000020004" pitchFamily="2" charset="0"/>
              </a:rPr>
              <a:t>Спартакиада кадет</a:t>
            </a:r>
          </a:p>
          <a:p>
            <a:r>
              <a:rPr lang="ru-RU" sz="1800" b="1" dirty="0">
                <a:latin typeface="Sitka Banner" panose="02000505000000020004" pitchFamily="2" charset="0"/>
              </a:rPr>
              <a:t>Бауманская школа будущих офицеров</a:t>
            </a:r>
          </a:p>
          <a:p>
            <a:r>
              <a:rPr lang="ru-RU" sz="1800" b="1" dirty="0">
                <a:latin typeface="Sitka Banner" panose="02000505000000020004" pitchFamily="2" charset="0"/>
              </a:rPr>
              <a:t>Первый Юнармейский бал «Герои нашей эпохи»</a:t>
            </a:r>
          </a:p>
          <a:p>
            <a:r>
              <a:rPr lang="ru-RU" sz="1800" b="1" dirty="0">
                <a:latin typeface="Sitka Banner" panose="02000505000000020004" pitchFamily="2" charset="0"/>
              </a:rPr>
              <a:t>Военно-спортивная игра «Победа»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xmlns="" id="{E2F60E62-A933-4782-B66B-A545D555A730}"/>
              </a:ext>
            </a:extLst>
          </p:cNvPr>
          <p:cNvSpPr/>
          <p:nvPr/>
        </p:nvSpPr>
        <p:spPr>
          <a:xfrm flipV="1">
            <a:off x="0" y="6669720"/>
            <a:ext cx="12191760" cy="35084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6CA6CC1E-65AF-0DEC-692F-842D7567E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43" y="87411"/>
            <a:ext cx="1375629" cy="13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Изображение логотип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288" y="168691"/>
            <a:ext cx="1479012" cy="155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eb-tool.org/download/?tmpName=b8a236114ddd84c96cd351682ecd50f7&amp;name=piRo9u78iH8-round.png&amp;t=17090280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3" y="4197278"/>
            <a:ext cx="2272785" cy="227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eb-tool.org/download/?tmpName=b8a236114ddd84c96cd351682ecd50f7&amp;name=x-m_xDwaY-8-round.png&amp;t=170902808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15" y="4196392"/>
            <a:ext cx="2313305" cy="231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eb-tool.org/download/?tmpName=b8a236114ddd84c96cd351682ecd50f7&amp;name=Vs-yX9xGj8I-round.png&amp;t=17090282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80" y="4196392"/>
            <a:ext cx="2293933" cy="229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eb-tool.org/download/?tmpName=b8a236114ddd84c96cd351682ecd50f7&amp;name=irOHh9RlTxo-round.png&amp;t=170902827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180" y="4167018"/>
            <a:ext cx="2333307" cy="233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81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360" y="0"/>
            <a:ext cx="10515240" cy="93472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332A6D"/>
                </a:solidFill>
                <a:latin typeface="Sitka Banner" panose="02000505000000020004" pitchFamily="2" charset="0"/>
              </a:rPr>
              <a:t>Конкурсы, олимпиады, </a:t>
            </a:r>
            <a:r>
              <a:rPr lang="ru-RU" sz="4000" b="1" dirty="0" err="1" smtClean="0">
                <a:solidFill>
                  <a:srgbClr val="332A6D"/>
                </a:solidFill>
                <a:latin typeface="Sitka Banner" panose="02000505000000020004" pitchFamily="2" charset="0"/>
              </a:rPr>
              <a:t>квизы</a:t>
            </a:r>
            <a:endParaRPr lang="ru-RU" sz="4000" b="1" dirty="0">
              <a:solidFill>
                <a:srgbClr val="332A6D"/>
              </a:solidFill>
              <a:latin typeface="Sitka Banner" panose="02000505000000020004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024" y="930746"/>
            <a:ext cx="10858296" cy="4906303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2A6D"/>
                </a:solidFill>
              </a:rPr>
              <a:t>Итоги 2023 года</a:t>
            </a:r>
            <a:r>
              <a:rPr lang="ru-RU" altLang="ru-RU" b="1" dirty="0" smtClean="0">
                <a:solidFill>
                  <a:srgbClr val="332A6D"/>
                </a:solidFill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dirty="0" smtClean="0">
              <a:solidFill>
                <a:srgbClr val="332A6D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 smtClean="0"/>
              <a:t>КВИЗ </a:t>
            </a:r>
            <a:r>
              <a:rPr lang="ru-RU" altLang="ru-RU" sz="2400" dirty="0"/>
              <a:t>в рамках проекта </a:t>
            </a:r>
            <a:r>
              <a:rPr lang="ru-RU" altLang="ru-RU" sz="2400" dirty="0">
                <a:solidFill>
                  <a:srgbClr val="C00000"/>
                </a:solidFill>
              </a:rPr>
              <a:t>«</a:t>
            </a:r>
            <a:r>
              <a:rPr lang="ru-RU" altLang="ru-RU" sz="2400" b="1" dirty="0">
                <a:solidFill>
                  <a:srgbClr val="C00000"/>
                </a:solidFill>
              </a:rPr>
              <a:t>Мой героический район</a:t>
            </a:r>
            <a:r>
              <a:rPr lang="ru-RU" altLang="ru-RU" sz="2400" dirty="0">
                <a:solidFill>
                  <a:srgbClr val="C00000"/>
                </a:solidFill>
              </a:rPr>
              <a:t>» </a:t>
            </a:r>
            <a:r>
              <a:rPr lang="ru-RU" altLang="ru-RU" sz="2400" dirty="0" smtClean="0"/>
              <a:t>– приняли участие 52 класса  </a:t>
            </a:r>
            <a:endParaRPr lang="ru-RU" altLang="ru-RU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/>
              <a:t>Олимпиада </a:t>
            </a:r>
            <a:r>
              <a:rPr lang="ru-RU" altLang="ru-RU" sz="2400" dirty="0">
                <a:solidFill>
                  <a:srgbClr val="C00000"/>
                </a:solidFill>
              </a:rPr>
              <a:t>«</a:t>
            </a:r>
            <a:r>
              <a:rPr lang="ru-RU" altLang="ru-RU" sz="2400" b="1" dirty="0">
                <a:solidFill>
                  <a:srgbClr val="C00000"/>
                </a:solidFill>
              </a:rPr>
              <a:t>Музеи. Парки. Усадьбы</a:t>
            </a:r>
            <a:r>
              <a:rPr lang="ru-RU" altLang="ru-RU" sz="2400" dirty="0">
                <a:solidFill>
                  <a:srgbClr val="C00000"/>
                </a:solidFill>
              </a:rPr>
              <a:t>» </a:t>
            </a:r>
            <a:r>
              <a:rPr lang="ru-RU" altLang="ru-RU" sz="2400" dirty="0" smtClean="0"/>
              <a:t>- призеры, победители</a:t>
            </a:r>
            <a:endParaRPr lang="ru-RU" altLang="ru-RU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/>
              <a:t>Олимпиада </a:t>
            </a:r>
            <a:r>
              <a:rPr lang="ru-RU" altLang="ru-RU" sz="2400" dirty="0">
                <a:solidFill>
                  <a:srgbClr val="C00000"/>
                </a:solidFill>
              </a:rPr>
              <a:t>«</a:t>
            </a:r>
            <a:r>
              <a:rPr lang="ru-RU" altLang="ru-RU" sz="2400" b="1" dirty="0">
                <a:solidFill>
                  <a:srgbClr val="C00000"/>
                </a:solidFill>
              </a:rPr>
              <a:t>Не прервется связь поколений</a:t>
            </a:r>
            <a:r>
              <a:rPr lang="ru-RU" altLang="ru-RU" sz="2400" dirty="0">
                <a:solidFill>
                  <a:srgbClr val="C00000"/>
                </a:solidFill>
              </a:rPr>
              <a:t>»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sz="2400" dirty="0"/>
              <a:t>- </a:t>
            </a:r>
            <a:r>
              <a:rPr lang="ru-RU" altLang="ru-RU" sz="2400" dirty="0" smtClean="0"/>
              <a:t>активные участники</a:t>
            </a:r>
            <a:endParaRPr lang="ru-RU" altLang="ru-RU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/>
              <a:t>Городской проект «</a:t>
            </a:r>
            <a:r>
              <a:rPr lang="ru-RU" altLang="ru-RU" sz="2400" b="1" dirty="0">
                <a:solidFill>
                  <a:srgbClr val="C00000"/>
                </a:solidFill>
              </a:rPr>
              <a:t>Московское кино в школе</a:t>
            </a:r>
            <a:r>
              <a:rPr lang="ru-RU" altLang="ru-RU" sz="2400" dirty="0">
                <a:solidFill>
                  <a:srgbClr val="C00000"/>
                </a:solidFill>
              </a:rPr>
              <a:t>»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sz="24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altLang="ru-RU" sz="2400" dirty="0" smtClean="0"/>
              <a:t>активные участники проекта</a:t>
            </a:r>
            <a:endParaRPr lang="ru-RU" altLang="ru-RU" sz="2400" dirty="0"/>
          </a:p>
          <a:p>
            <a:pPr>
              <a:spcBef>
                <a:spcPct val="0"/>
              </a:spcBef>
              <a:buFontTx/>
              <a:buNone/>
            </a:pPr>
            <a:endParaRPr lang="ru-RU" altLang="ru-RU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822611EA-1479-4772-8F53-7E61284B3101}"/>
              </a:ext>
            </a:extLst>
          </p:cNvPr>
          <p:cNvSpPr/>
          <p:nvPr/>
        </p:nvSpPr>
        <p:spPr>
          <a:xfrm flipV="1">
            <a:off x="0" y="6716560"/>
            <a:ext cx="12191760" cy="18684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62" name="Picture 2" descr="https://sun9-11.userapi.com/impg/vnwoZzIBQEKqpC5wXvPRc2hTQIjFqYUCDRoOPA/uhVCgsFrRnM.jpg?size=1024x768&amp;quality=95&amp;sign=000e15a534f9c46899cc9c401586833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5" y="3958588"/>
            <a:ext cx="3034665" cy="22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un9-49.userapi.com/impg/Ev8mfiBUJDFhLbBgM5TcFYOMNOXzWIZo6WDuWg/54oDk4gJT2k.jpg?size=1600x1200&amp;quality=95&amp;sign=bc481f0f142408cd7706709589c0dde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40" y="3972399"/>
            <a:ext cx="3037840" cy="2278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sun1-95.userapi.com/impg/kikrTqa--A1S2cYOtq8hbn-wHqD3l6MLlH4n1g/YapYWZQexC0.jpg?size=1280x960&amp;quality=95&amp;sign=aa600070dbcfced4b50c03ff101cfa0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20" y="3959777"/>
            <a:ext cx="3071494" cy="2303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5">
            <a:extLst>
              <a:ext uri="{FF2B5EF4-FFF2-40B4-BE49-F238E27FC236}">
                <a16:creationId xmlns:a16="http://schemas.microsoft.com/office/drawing/2014/main" xmlns="" id="{E8C24983-6DD3-461A-8F41-5986412254D0}"/>
              </a:ext>
            </a:extLst>
          </p:cNvPr>
          <p:cNvSpPr txBox="1">
            <a:spLocks/>
          </p:cNvSpPr>
          <p:nvPr/>
        </p:nvSpPr>
        <p:spPr>
          <a:xfrm>
            <a:off x="2551764" y="179563"/>
            <a:ext cx="7222629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332A6D"/>
                </a:solidFill>
              </a:rPr>
              <a:t>Патриотические акции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1674CB6-D4BE-4331-86C8-462A788BBD91}"/>
              </a:ext>
            </a:extLst>
          </p:cNvPr>
          <p:cNvSpPr txBox="1"/>
          <p:nvPr/>
        </p:nvSpPr>
        <p:spPr>
          <a:xfrm>
            <a:off x="457481" y="1131543"/>
            <a:ext cx="221686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677F0"/>
                </a:solidFill>
              </a:rPr>
              <a:t>Акция «Пишу тебе, Герой</a:t>
            </a:r>
            <a:r>
              <a:rPr lang="ru-RU" sz="1400" b="1" dirty="0" smtClean="0">
                <a:solidFill>
                  <a:srgbClr val="4677F0"/>
                </a:solidFill>
              </a:rPr>
              <a:t>»</a:t>
            </a:r>
          </a:p>
          <a:p>
            <a:pPr algn="ctr"/>
            <a:r>
              <a:rPr lang="ru-RU" sz="1400" b="1" dirty="0">
                <a:solidFill>
                  <a:srgbClr val="333333"/>
                </a:solidFill>
              </a:rPr>
              <a:t>Подготовка и отправка учащимися школы открыток и писем для участников СВО</a:t>
            </a:r>
            <a:endParaRPr lang="en-US" sz="1400" b="1" dirty="0">
              <a:solidFill>
                <a:srgbClr val="333333"/>
              </a:solidFill>
            </a:endParaRPr>
          </a:p>
          <a:p>
            <a:pPr algn="ctr"/>
            <a:endParaRPr lang="en-US" sz="2000" b="1" dirty="0">
              <a:solidFill>
                <a:srgbClr val="4677F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83F3A43-2457-45E5-87CC-EEDCB9023EA9}"/>
              </a:ext>
            </a:extLst>
          </p:cNvPr>
          <p:cNvSpPr txBox="1"/>
          <p:nvPr/>
        </p:nvSpPr>
        <p:spPr>
          <a:xfrm>
            <a:off x="-14419995" y="7740431"/>
            <a:ext cx="177215" cy="10864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Каникулярная смена «Каникулы с пользой»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83F3A43-2457-45E5-87CC-EEDCB9023EA9}"/>
              </a:ext>
            </a:extLst>
          </p:cNvPr>
          <p:cNvSpPr txBox="1"/>
          <p:nvPr/>
        </p:nvSpPr>
        <p:spPr>
          <a:xfrm>
            <a:off x="6371943" y="1073838"/>
            <a:ext cx="27415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677F0"/>
                </a:solidFill>
              </a:rPr>
              <a:t>Акция</a:t>
            </a:r>
          </a:p>
          <a:p>
            <a:pPr algn="ctr"/>
            <a:r>
              <a:rPr lang="ru-RU" sz="1400" b="1" dirty="0">
                <a:solidFill>
                  <a:srgbClr val="4677F0"/>
                </a:solidFill>
              </a:rPr>
              <a:t>«Красные гвоздики</a:t>
            </a:r>
            <a:r>
              <a:rPr lang="ru-RU" sz="1400" b="1" dirty="0" smtClean="0">
                <a:solidFill>
                  <a:srgbClr val="4677F0"/>
                </a:solidFill>
              </a:rPr>
              <a:t>»</a:t>
            </a:r>
            <a:endParaRPr lang="ru-RU" sz="1400" b="1" dirty="0" smtClean="0">
              <a:solidFill>
                <a:srgbClr val="333333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333333"/>
                </a:solidFill>
              </a:rPr>
              <a:t>Патриотическая </a:t>
            </a:r>
            <a:r>
              <a:rPr lang="ru-RU" sz="1400" b="1" dirty="0">
                <a:solidFill>
                  <a:srgbClr val="333333"/>
                </a:solidFill>
              </a:rPr>
              <a:t>акция в рамках городского образовательного проекта «Мой героический район»</a:t>
            </a:r>
            <a:endParaRPr lang="en-US" sz="1400" b="1" dirty="0">
              <a:solidFill>
                <a:srgbClr val="3333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9884" y="1147043"/>
            <a:ext cx="2376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677F0"/>
                </a:solidFill>
              </a:rPr>
              <a:t>«</a:t>
            </a:r>
            <a:r>
              <a:rPr lang="ru-RU" sz="1400" b="1" dirty="0">
                <a:solidFill>
                  <a:srgbClr val="4677F0"/>
                </a:solidFill>
              </a:rPr>
              <a:t>Москва в солдатской шинели</a:t>
            </a:r>
            <a:r>
              <a:rPr lang="ru-RU" sz="1400" b="1" dirty="0" smtClean="0">
                <a:solidFill>
                  <a:srgbClr val="4677F0"/>
                </a:solidFill>
              </a:rPr>
              <a:t>»</a:t>
            </a:r>
          </a:p>
          <a:p>
            <a:pPr algn="ctr"/>
            <a:r>
              <a:rPr lang="ru-RU" sz="1400" b="1" dirty="0"/>
              <a:t>Занятия и мероприятия в школьном музе</a:t>
            </a:r>
            <a:endParaRPr lang="ru-RU" sz="1400" b="1" dirty="0">
              <a:solidFill>
                <a:srgbClr val="4677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22340" y="1101196"/>
            <a:ext cx="19309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677F0"/>
                </a:solidFill>
              </a:rPr>
              <a:t>Уроки мужества</a:t>
            </a:r>
          </a:p>
          <a:p>
            <a:pPr algn="ctr"/>
            <a:r>
              <a:rPr lang="ru-RU" sz="1400" b="1" dirty="0" smtClean="0"/>
              <a:t>Встречи </a:t>
            </a:r>
            <a:r>
              <a:rPr lang="ru-RU" sz="1400" b="1" dirty="0"/>
              <a:t>с ветеранами войн и подразделений особого риска, концерты для ветеранов</a:t>
            </a: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xmlns="" id="{4FBCBBDD-B8B6-4C69-A675-248841118889}"/>
              </a:ext>
            </a:extLst>
          </p:cNvPr>
          <p:cNvSpPr/>
          <p:nvPr/>
        </p:nvSpPr>
        <p:spPr>
          <a:xfrm flipV="1">
            <a:off x="0" y="6669720"/>
            <a:ext cx="12191760" cy="18684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Прямоугольник 1"/>
          <p:cNvSpPr/>
          <p:nvPr/>
        </p:nvSpPr>
        <p:spPr>
          <a:xfrm>
            <a:off x="2875280" y="1624096"/>
            <a:ext cx="323516" cy="142240"/>
          </a:xfrm>
          <a:prstGeom prst="rect">
            <a:avLst/>
          </a:prstGeom>
          <a:solidFill>
            <a:srgbClr val="4677F0"/>
          </a:solidFill>
          <a:ln>
            <a:solidFill>
              <a:srgbClr val="467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677F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34122" y="1613936"/>
            <a:ext cx="323516" cy="142240"/>
          </a:xfrm>
          <a:prstGeom prst="rect">
            <a:avLst/>
          </a:prstGeom>
          <a:solidFill>
            <a:srgbClr val="4677F0"/>
          </a:solidFill>
          <a:ln>
            <a:solidFill>
              <a:srgbClr val="467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677F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287844" y="1613936"/>
            <a:ext cx="323516" cy="142240"/>
          </a:xfrm>
          <a:prstGeom prst="rect">
            <a:avLst/>
          </a:prstGeom>
          <a:solidFill>
            <a:srgbClr val="4677F0"/>
          </a:solidFill>
          <a:ln>
            <a:solidFill>
              <a:srgbClr val="467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677F0"/>
              </a:solidFill>
            </a:endParaRPr>
          </a:p>
        </p:txBody>
      </p:sp>
      <p:pic>
        <p:nvPicPr>
          <p:cNvPr id="10244" name="Picture 4" descr="https://web-tool.org/download/?tmpName=b8a236114ddd84c96cd351682ecd50f7&amp;name=sdgfedfg-round.png&amp;t=17090331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3" y="3492418"/>
            <a:ext cx="2686165" cy="26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eb-tool.org/download/?tmpName=b8a236114ddd84c96cd351682ecd50f7&amp;name=xAZMkAm0AX8-round.png&amp;t=17090332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963" y="3705778"/>
            <a:ext cx="2592268" cy="25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web-tool.org/download/?tmpName=b8a236114ddd84c96cd351682ecd50f7&amp;name=gZvCIV-QFLU-round.png&amp;t=17090333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42" y="3705778"/>
            <a:ext cx="2581562" cy="25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web-tool.org/download/?tmpName=b8a236114ddd84c96cd351682ecd50f7&amp;name=9WlUIx0RK-w-round.png&amp;t=17090334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602" y="3749627"/>
            <a:ext cx="2537714" cy="253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 rot="5400000">
            <a:off x="1347029" y="2884306"/>
            <a:ext cx="323516" cy="142240"/>
          </a:xfrm>
          <a:prstGeom prst="rect">
            <a:avLst/>
          </a:prstGeom>
          <a:solidFill>
            <a:srgbClr val="FF0000"/>
          </a:solidFill>
          <a:ln>
            <a:solidFill>
              <a:srgbClr val="EB0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4406339" y="2874948"/>
            <a:ext cx="323516" cy="142240"/>
          </a:xfrm>
          <a:prstGeom prst="rect">
            <a:avLst/>
          </a:prstGeom>
          <a:solidFill>
            <a:srgbClr val="FF0000"/>
          </a:solidFill>
          <a:ln>
            <a:solidFill>
              <a:srgbClr val="EB0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7561465" y="2874948"/>
            <a:ext cx="323516" cy="142240"/>
          </a:xfrm>
          <a:prstGeom prst="rect">
            <a:avLst/>
          </a:prstGeom>
          <a:solidFill>
            <a:srgbClr val="FF0000"/>
          </a:solidFill>
          <a:ln>
            <a:solidFill>
              <a:srgbClr val="EB0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5400000">
            <a:off x="10597162" y="2995402"/>
            <a:ext cx="323516" cy="142240"/>
          </a:xfrm>
          <a:prstGeom prst="rect">
            <a:avLst/>
          </a:prstGeom>
          <a:solidFill>
            <a:srgbClr val="FF0000"/>
          </a:solidFill>
          <a:ln>
            <a:solidFill>
              <a:srgbClr val="EB0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5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xmlns="" id="{D7C31817-5699-49A9-BD5F-DCAF91D952CD}"/>
              </a:ext>
            </a:extLst>
          </p:cNvPr>
          <p:cNvSpPr/>
          <p:nvPr/>
        </p:nvSpPr>
        <p:spPr>
          <a:xfrm flipV="1">
            <a:off x="4758553" y="-15875"/>
            <a:ext cx="7433447" cy="687243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120" y="0"/>
            <a:ext cx="10515240" cy="1325160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332A6D"/>
                </a:solidFill>
                <a:latin typeface="Sitka Banner" panose="02000505000000020004" pitchFamily="2" charset="0"/>
              </a:rPr>
              <a:t>О НАС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82ADA53-91B2-4724-890A-E36CDE53B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30" y="1471533"/>
            <a:ext cx="1662953" cy="1662953"/>
          </a:xfrm>
          <a:prstGeom prst="rect">
            <a:avLst/>
          </a:prstGeom>
        </p:spPr>
      </p:pic>
      <p:pic>
        <p:nvPicPr>
          <p:cNvPr id="6" name="Рисунок 5" descr="tild3334-3139-4031-b936-616161336538__screenshot_2020-07-0.png">
            <a:extLst>
              <a:ext uri="{FF2B5EF4-FFF2-40B4-BE49-F238E27FC236}">
                <a16:creationId xmlns:a16="http://schemas.microsoft.com/office/drawing/2014/main" xmlns="" id="{2C50C9FC-770B-4A55-81E2-393E2F4ECD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9069" y="1420871"/>
            <a:ext cx="1973988" cy="1764279"/>
          </a:xfrm>
          <a:prstGeom prst="rect">
            <a:avLst/>
          </a:prstGeom>
        </p:spPr>
      </p:pic>
      <p:pic>
        <p:nvPicPr>
          <p:cNvPr id="14" name="Picture 3" descr="C:\Users\Администратор.HP-8\Desktop\Без назван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6932" y="1369091"/>
            <a:ext cx="1709541" cy="1867838"/>
          </a:xfrm>
          <a:prstGeom prst="rect">
            <a:avLst/>
          </a:prstGeom>
          <a:noFill/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xmlns="" id="{822611EA-1479-4772-8F53-7E61284B3101}"/>
              </a:ext>
            </a:extLst>
          </p:cNvPr>
          <p:cNvSpPr/>
          <p:nvPr/>
        </p:nvSpPr>
        <p:spPr>
          <a:xfrm flipV="1">
            <a:off x="0" y="6686080"/>
            <a:ext cx="12191760" cy="186840"/>
          </a:xfrm>
          <a:prstGeom prst="rect">
            <a:avLst/>
          </a:prstGeom>
          <a:solidFill>
            <a:srgbClr val="332A6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TextBox 8"/>
          <p:cNvSpPr txBox="1"/>
          <p:nvPr/>
        </p:nvSpPr>
        <p:spPr>
          <a:xfrm>
            <a:off x="1025749" y="3185150"/>
            <a:ext cx="204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Sitka Banner" panose="02000505000000020004" pitchFamily="2" charset="0"/>
              </a:rPr>
              <a:t>VK</a:t>
            </a:r>
            <a:endParaRPr lang="ru-RU" b="1" dirty="0">
              <a:latin typeface="Sitka Banner" panose="020005050000000200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0739" y="3134486"/>
            <a:ext cx="204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Sitka Banner" panose="02000505000000020004" pitchFamily="2" charset="0"/>
              </a:rPr>
              <a:t>Telegram</a:t>
            </a:r>
            <a:endParaRPr lang="ru-RU" b="1" dirty="0">
              <a:latin typeface="Sitka Banner" panose="02000505000000020004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48049" y="3267320"/>
            <a:ext cx="204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itka Banner" panose="02000505000000020004" pitchFamily="2" charset="0"/>
              </a:rPr>
              <a:t>Сайт</a:t>
            </a:r>
            <a:endParaRPr lang="ru-RU" b="1" dirty="0">
              <a:latin typeface="Sitka Banner" panose="02000505000000020004" pitchFamily="2" charset="0"/>
            </a:endParaRPr>
          </a:p>
        </p:txBody>
      </p:sp>
      <p:pic>
        <p:nvPicPr>
          <p:cNvPr id="11266" name="Picture 2" descr="C:\Users\KuzinVS\Downloads\fa6f73f6a8a6bedebb61fbe7f3a5cbe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69" y="4076371"/>
            <a:ext cx="1918030" cy="19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uzinVS\Downloads\339a87e8b3c3b77f1af523682d90e83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89" y="3987801"/>
            <a:ext cx="20066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KuzinVS\Downloads\8a009bdd786f8d5b7170e01622b4dc4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43" y="4076371"/>
            <a:ext cx="1918030" cy="19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3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72BC6C53-1CA6-4663-963E-8F9E5BB109A2}"/>
              </a:ext>
            </a:extLst>
          </p:cNvPr>
          <p:cNvSpPr/>
          <p:nvPr/>
        </p:nvSpPr>
        <p:spPr>
          <a:xfrm flipV="1">
            <a:off x="5325712" y="0"/>
            <a:ext cx="6897832" cy="6669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70119642"/>
              </p:ext>
            </p:extLst>
          </p:nvPr>
        </p:nvGraphicFramePr>
        <p:xfrm>
          <a:off x="6441440" y="1280160"/>
          <a:ext cx="5750560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20" y="0"/>
            <a:ext cx="10515240" cy="78232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332A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Кадровый состав</a:t>
            </a:r>
            <a:endParaRPr lang="ru-RU" dirty="0">
              <a:solidFill>
                <a:srgbClr val="332A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216" y="1219200"/>
            <a:ext cx="7556944" cy="4936435"/>
          </a:xfrm>
        </p:spPr>
        <p:txBody>
          <a:bodyPr>
            <a:normAutofit lnSpcReduction="10000"/>
          </a:bodyPr>
          <a:lstStyle/>
          <a:p>
            <a:pPr fontAlgn="t">
              <a:buNone/>
            </a:pPr>
            <a:r>
              <a:rPr lang="ru-RU" sz="2400" b="1" dirty="0">
                <a:latin typeface="Sitka Banner" pitchFamily="2" charset="0"/>
              </a:rPr>
              <a:t>Всего сотрудников – 170 человек</a:t>
            </a:r>
          </a:p>
          <a:p>
            <a:pPr marL="0" indent="0" fontAlgn="t">
              <a:buNone/>
            </a:pPr>
            <a:r>
              <a:rPr lang="ru-RU" sz="2400" dirty="0">
                <a:latin typeface="Sitka Banner" pitchFamily="2" charset="0"/>
              </a:rPr>
              <a:t>Из них:</a:t>
            </a:r>
          </a:p>
          <a:p>
            <a:pPr fontAlgn="t"/>
            <a:r>
              <a:rPr lang="ru-RU" sz="2400" dirty="0">
                <a:latin typeface="Sitka Banner" pitchFamily="2" charset="0"/>
              </a:rPr>
              <a:t>Администрация </a:t>
            </a:r>
            <a:r>
              <a:rPr lang="ru-RU" sz="2400" b="1" dirty="0">
                <a:latin typeface="Sitka Banner" pitchFamily="2" charset="0"/>
              </a:rPr>
              <a:t>– </a:t>
            </a:r>
            <a:r>
              <a:rPr lang="ru-RU" sz="2400" b="1" dirty="0" smtClean="0">
                <a:latin typeface="Sitka Banner" pitchFamily="2" charset="0"/>
              </a:rPr>
              <a:t>5 человек</a:t>
            </a:r>
            <a:endParaRPr lang="ru-RU" sz="2400" b="1" dirty="0">
              <a:latin typeface="Sitka Banner" pitchFamily="2" charset="0"/>
            </a:endParaRPr>
          </a:p>
          <a:p>
            <a:pPr fontAlgn="t"/>
            <a:r>
              <a:rPr lang="ru-RU" sz="2400" dirty="0">
                <a:latin typeface="Sitka Banner" pitchFamily="2" charset="0"/>
              </a:rPr>
              <a:t>Педагогические работники – </a:t>
            </a:r>
            <a:r>
              <a:rPr lang="ru-RU" sz="2400" b="1" dirty="0">
                <a:latin typeface="Sitka Banner" pitchFamily="2" charset="0"/>
              </a:rPr>
              <a:t>125 человек</a:t>
            </a:r>
          </a:p>
          <a:p>
            <a:pPr fontAlgn="t"/>
            <a:r>
              <a:rPr lang="ru-RU" sz="2400" dirty="0">
                <a:latin typeface="Sitka Banner" pitchFamily="2" charset="0"/>
              </a:rPr>
              <a:t>Имеют высшее образование – </a:t>
            </a:r>
            <a:r>
              <a:rPr lang="ru-RU" sz="2400" b="1" dirty="0">
                <a:latin typeface="Sitka Banner" pitchFamily="2" charset="0"/>
              </a:rPr>
              <a:t>120 человек</a:t>
            </a:r>
          </a:p>
          <a:p>
            <a:pPr fontAlgn="t"/>
            <a:r>
              <a:rPr lang="ru-RU" sz="2400" dirty="0">
                <a:latin typeface="Sitka Banner" pitchFamily="2" charset="0"/>
              </a:rPr>
              <a:t>Из них:  </a:t>
            </a:r>
            <a:endParaRPr lang="ru-RU" sz="2400" dirty="0" smtClean="0">
              <a:latin typeface="Sitka Banner" pitchFamily="2" charset="0"/>
            </a:endParaRPr>
          </a:p>
          <a:p>
            <a:pPr marL="0" indent="0" fontAlgn="t">
              <a:buNone/>
            </a:pPr>
            <a:r>
              <a:rPr lang="ru-RU" sz="2400" dirty="0" smtClean="0">
                <a:latin typeface="Sitka Banner" pitchFamily="2" charset="0"/>
              </a:rPr>
              <a:t>имеют </a:t>
            </a:r>
            <a:r>
              <a:rPr lang="ru-RU" sz="2400" dirty="0">
                <a:latin typeface="Sitka Banner" pitchFamily="2" charset="0"/>
              </a:rPr>
              <a:t>высшую </a:t>
            </a:r>
            <a:r>
              <a:rPr lang="ru-RU" sz="2400" dirty="0" smtClean="0">
                <a:latin typeface="Sitka Banner" pitchFamily="2" charset="0"/>
              </a:rPr>
              <a:t>квалификационную </a:t>
            </a:r>
            <a:r>
              <a:rPr lang="ru-RU" sz="2400" dirty="0">
                <a:latin typeface="Sitka Banner" pitchFamily="2" charset="0"/>
              </a:rPr>
              <a:t>категорию – </a:t>
            </a:r>
            <a:r>
              <a:rPr lang="ru-RU" sz="2400" b="1" dirty="0">
                <a:latin typeface="Sitka Banner" pitchFamily="2" charset="0"/>
              </a:rPr>
              <a:t>38 человек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ru-RU" sz="2400" dirty="0">
                <a:latin typeface="Sitka Banner" pitchFamily="2" charset="0"/>
              </a:rPr>
              <a:t>Доля педагогов, прошедших ознакомительный тренинг МЦКО - </a:t>
            </a:r>
            <a:r>
              <a:rPr lang="ru-RU" sz="2400" b="1" dirty="0">
                <a:latin typeface="Sitka Banner" pitchFamily="2" charset="0"/>
              </a:rPr>
              <a:t>90%</a:t>
            </a:r>
          </a:p>
          <a:p>
            <a:pPr fontAlgn="t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Sitka Banner" pitchFamily="2" charset="0"/>
              </a:rPr>
              <a:t>Доля </a:t>
            </a:r>
            <a:r>
              <a:rPr lang="ru-RU" sz="2400" dirty="0">
                <a:latin typeface="Sitka Banner" pitchFamily="2" charset="0"/>
              </a:rPr>
              <a:t>воспитателей, прошедших ознакомительный тренинг  «Профессиональные компетенции воспитателя» - </a:t>
            </a:r>
            <a:r>
              <a:rPr lang="ru-RU" sz="2400" b="1" dirty="0">
                <a:latin typeface="Sitka Banner" pitchFamily="2" charset="0"/>
              </a:rPr>
              <a:t>100</a:t>
            </a:r>
            <a:r>
              <a:rPr lang="ru-RU" sz="2400" b="1" dirty="0" smtClean="0">
                <a:latin typeface="Sitka Banner" pitchFamily="2" charset="0"/>
              </a:rPr>
              <a:t>%</a:t>
            </a:r>
            <a:endParaRPr lang="ru-RU" sz="2400" dirty="0">
              <a:latin typeface="Sitka Banner" pitchFamily="2" charset="0"/>
            </a:endParaRPr>
          </a:p>
          <a:p>
            <a:pPr fontAlgn="t"/>
            <a:endParaRPr lang="ru-RU" dirty="0"/>
          </a:p>
          <a:p>
            <a:pPr fontAlgn="t"/>
            <a:endParaRPr lang="ru-RU" dirty="0"/>
          </a:p>
          <a:p>
            <a:endParaRPr lang="ru-RU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1310687B-D2D5-4119-B9CD-DC87FB3D7477}"/>
              </a:ext>
            </a:extLst>
          </p:cNvPr>
          <p:cNvSpPr/>
          <p:nvPr/>
        </p:nvSpPr>
        <p:spPr>
          <a:xfrm flipV="1">
            <a:off x="-81280" y="6669720"/>
            <a:ext cx="12273280" cy="28988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320" y="121200"/>
            <a:ext cx="10515240" cy="1026880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Звания и награды</a:t>
            </a:r>
            <a:endParaRPr lang="ru-RU" sz="4800" dirty="0">
              <a:solidFill>
                <a:srgbClr val="332A6D"/>
              </a:solidFill>
              <a:latin typeface="Sitka Banner" panose="02000505000000020004" pitchFamily="2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561504"/>
              </p:ext>
            </p:extLst>
          </p:nvPr>
        </p:nvGraphicFramePr>
        <p:xfrm>
          <a:off x="838200" y="1828800"/>
          <a:ext cx="10515600" cy="4257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3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02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064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Награда, звания</a:t>
                      </a:r>
                      <a:endParaRPr lang="ru-RU" sz="2800" b="1" dirty="0">
                        <a:solidFill>
                          <a:srgbClr val="332A6D"/>
                        </a:solidFill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Количество педагогов</a:t>
                      </a:r>
                      <a:endParaRPr lang="ru-RU" sz="2800" b="1" dirty="0">
                        <a:solidFill>
                          <a:srgbClr val="332A6D"/>
                        </a:solidFill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785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Sitka Banner" panose="02000505000000020004" pitchFamily="2" charset="0"/>
                        </a:rPr>
                        <a:t>Почетный работник общего образования</a:t>
                      </a:r>
                      <a:endParaRPr lang="ru-RU" sz="2000" dirty="0"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Sitka Banner" panose="02000505000000020004" pitchFamily="2" charset="0"/>
                        </a:rPr>
                        <a:t>8 человек</a:t>
                      </a:r>
                      <a:endParaRPr lang="ru-RU" sz="2000" dirty="0"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Sitka Banner" panose="02000505000000020004" pitchFamily="2" charset="0"/>
                        </a:rPr>
                        <a:t>Почетная грамота Министерства просвещения</a:t>
                      </a:r>
                      <a:endParaRPr lang="ru-RU" sz="2000" dirty="0"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Sitka Banner" panose="02000505000000020004" pitchFamily="2" charset="0"/>
                        </a:rPr>
                        <a:t>21 человек</a:t>
                      </a:r>
                      <a:endParaRPr lang="ru-RU" sz="2000" dirty="0"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531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Sitka Banner" panose="02000505000000020004" pitchFamily="2" charset="0"/>
                        </a:rPr>
                        <a:t>Кандидат педагогических наук </a:t>
                      </a:r>
                      <a:endParaRPr lang="ru-RU" sz="2000" dirty="0"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Sitka Banner" panose="02000505000000020004" pitchFamily="2" charset="0"/>
                        </a:rPr>
                        <a:t>2 человека</a:t>
                      </a:r>
                      <a:endParaRPr lang="ru-RU" sz="2000" dirty="0"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Sitka Banner" panose="02000505000000020004" pitchFamily="2" charset="0"/>
                        </a:rPr>
                        <a:t>Ветеран труда</a:t>
                      </a:r>
                      <a:endParaRPr lang="ru-RU" sz="2000" dirty="0"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Sitka Banner" panose="02000505000000020004" pitchFamily="2" charset="0"/>
                        </a:rPr>
                        <a:t>5 человек</a:t>
                      </a:r>
                      <a:endParaRPr lang="ru-RU" sz="2000" dirty="0"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9304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Sitka Banner" panose="02000505000000020004" pitchFamily="2" charset="0"/>
                        </a:rPr>
                        <a:t>Почетная грамота Департамента</a:t>
                      </a:r>
                      <a:r>
                        <a:rPr lang="ru-RU" sz="2000" baseline="0" dirty="0" smtClean="0">
                          <a:latin typeface="Sitka Banner" panose="02000505000000020004" pitchFamily="2" charset="0"/>
                        </a:rPr>
                        <a:t> образования и науки города Москвы</a:t>
                      </a:r>
                      <a:endParaRPr lang="ru-RU" sz="2000" dirty="0"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Sitka Banner" panose="02000505000000020004" pitchFamily="2" charset="0"/>
                        </a:rPr>
                        <a:t>64 человека</a:t>
                      </a:r>
                      <a:endParaRPr lang="ru-RU" sz="2000" dirty="0"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4044E15E-532B-4CC1-9B90-CF46698EE5CB}"/>
              </a:ext>
            </a:extLst>
          </p:cNvPr>
          <p:cNvSpPr/>
          <p:nvPr/>
        </p:nvSpPr>
        <p:spPr>
          <a:xfrm flipV="1">
            <a:off x="-81280" y="6669720"/>
            <a:ext cx="12354560" cy="26956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106" name="AutoShape 2" descr="Учителями славится Россия» - МКУК ЦБС города Челябинс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08" name="AutoShape 4" descr="Учителями славится Россия» - МКУК ЦБС города Челябинс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9" name="Picture 5" descr="D:\Home\Desktop\Без имен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127000"/>
            <a:ext cx="2286000" cy="128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23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160" y="0"/>
            <a:ext cx="10515240" cy="95504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Дошкольное образование</a:t>
            </a:r>
            <a:endParaRPr lang="ru-RU" sz="4000" b="1" dirty="0">
              <a:solidFill>
                <a:srgbClr val="332A6D"/>
              </a:solidFill>
              <a:latin typeface="Sitka Banner" panose="02000505000000020004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06320" y="786801"/>
            <a:ext cx="7932608" cy="594960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latin typeface="Sitka Banner" panose="02000505000000020004" pitchFamily="2" charset="0"/>
              </a:rPr>
              <a:t>% перехода в 1 класс школы - 69,3 %.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585274"/>
              </p:ext>
            </p:extLst>
          </p:nvPr>
        </p:nvGraphicFramePr>
        <p:xfrm>
          <a:off x="264160" y="1251992"/>
          <a:ext cx="11728009" cy="5279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1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353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907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8058"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Наименование городского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конкурса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Количество участников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Результат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2087"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Calibri"/>
                        </a:rPr>
                        <a:t>Олимпиада «Музеи. Парки. Усадьбы»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7 воспитанников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1 победитель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6 участники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7410"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Calibri"/>
                        </a:rPr>
                        <a:t>Фестиваль «Юный шашист» организатор «Патриот-Спорт»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4 воспитанника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Участники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7410"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Calibri"/>
                        </a:rPr>
                        <a:t>Образовательный проект «Дошкольник в мире STEM»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4 педагога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Дипломы участников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2087">
                <a:tc rowSpan="2"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Calibri"/>
                        </a:rPr>
                        <a:t>Конкурс детского творчества «Art-лидеры»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17 воспитанников, из них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«Изобразительное творчество» -3 воспитанника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1 дипломант I степени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2 дипломанта II степени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2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«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Calibri"/>
                        </a:rPr>
                        <a:t>Музыкально - литературная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Calibri"/>
                        </a:rPr>
                        <a:t>композиция» - 14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воспитанников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Участники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28379"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Calibri"/>
                        </a:rPr>
                        <a:t>Конкурс «Большая игротека»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8 педагогов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1 дипломант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28379"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Calibri"/>
                        </a:rPr>
                        <a:t>Фестиваль образовательных видеороликов «Новогодний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Calibri"/>
                        </a:rPr>
                        <a:t>видеоблог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Calibri"/>
                        </a:rPr>
                        <a:t>»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2 педагога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Диплом участника</a:t>
                      </a:r>
                      <a:endParaRPr lang="ru-RU" sz="1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1310687B-D2D5-4119-B9CD-DC87FB3D7477}"/>
              </a:ext>
            </a:extLst>
          </p:cNvPr>
          <p:cNvSpPr/>
          <p:nvPr/>
        </p:nvSpPr>
        <p:spPr>
          <a:xfrm flipV="1">
            <a:off x="0" y="6669720"/>
            <a:ext cx="12191760" cy="18684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98683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449" y="71120"/>
            <a:ext cx="11515880" cy="5791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Реализация городских проектов профильного и </a:t>
            </a:r>
            <a:r>
              <a:rPr lang="ru-RU" sz="2400" b="1" dirty="0" err="1" smtClean="0">
                <a:solidFill>
                  <a:srgbClr val="332A6D"/>
                </a:solidFill>
                <a:latin typeface="Sitka Banner" panose="02000505000000020004" pitchFamily="2" charset="0"/>
              </a:rPr>
              <a:t>предпрофессионального</a:t>
            </a:r>
            <a:r>
              <a:rPr lang="ru-RU" sz="2400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 образования</a:t>
            </a:r>
            <a:endParaRPr lang="ru-RU" sz="2400" dirty="0">
              <a:solidFill>
                <a:srgbClr val="332A6D"/>
              </a:solidFill>
              <a:latin typeface="Sitka Banner" panose="02000505000000020004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794" y="1147025"/>
            <a:ext cx="2049271" cy="204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853126"/>
              </p:ext>
            </p:extLst>
          </p:nvPr>
        </p:nvGraphicFramePr>
        <p:xfrm>
          <a:off x="0" y="751840"/>
          <a:ext cx="12192000" cy="610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614">
                  <a:extLst>
                    <a:ext uri="{9D8B030D-6E8A-4147-A177-3AD203B41FA5}">
                      <a16:colId xmlns="" xmlns:a16="http://schemas.microsoft.com/office/drawing/2014/main" val="642076440"/>
                    </a:ext>
                  </a:extLst>
                </a:gridCol>
                <a:gridCol w="9800386">
                  <a:extLst>
                    <a:ext uri="{9D8B030D-6E8A-4147-A177-3AD203B41FA5}">
                      <a16:colId xmlns="" xmlns:a16="http://schemas.microsoft.com/office/drawing/2014/main" val="406692994"/>
                    </a:ext>
                  </a:extLst>
                </a:gridCol>
              </a:tblGrid>
              <a:tr h="295079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Общее</a:t>
                      </a:r>
                      <a:r>
                        <a:rPr lang="ru-RU" sz="1600" baseline="0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 количество обучающихся – </a:t>
                      </a:r>
                      <a:r>
                        <a:rPr lang="en-US" sz="1600" baseline="0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78 </a:t>
                      </a:r>
                      <a:r>
                        <a:rPr lang="ru-RU" sz="1600" baseline="0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учеников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400" baseline="0" dirty="0" smtClean="0">
                        <a:solidFill>
                          <a:schemeClr val="tx1"/>
                        </a:solidFill>
                        <a:latin typeface="Sitka Banner" panose="02000505000000020004" pitchFamily="2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По итогам 2022-2023 учебного года все ученики 9 класса получили Сертификат об успешном завершении обучения по программе проекта «Математическая вертикаль», 5 человек – сертификаты об с отличием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400" baseline="0" dirty="0" smtClean="0">
                        <a:solidFill>
                          <a:schemeClr val="tx1"/>
                        </a:solidFill>
                        <a:latin typeface="Sitka Banner" panose="02000505000000020004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Углубленное изучение математики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Изучение учебных курсов - «Лабораторный практикум по физике», «Практикум по решению математических задач», «Черчение»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Реализация курсов внеурочной деятельности по математике и смежным наукам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Участие в олимпиадном движении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Участие в научно-практических конференциях «Инженеры будущего», «Наука для жизни»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15531174"/>
                  </a:ext>
                </a:extLst>
              </a:tr>
              <a:tr h="3155362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Общее количество</a:t>
                      </a:r>
                      <a:r>
                        <a:rPr lang="ru-RU" sz="1600" b="1" baseline="0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 обучающихся – </a:t>
                      </a:r>
                      <a:r>
                        <a:rPr lang="en-US" sz="1600" b="1" baseline="0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13</a:t>
                      </a:r>
                      <a:r>
                        <a:rPr lang="ru-RU" sz="1600" b="1" baseline="0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5</a:t>
                      </a:r>
                      <a:r>
                        <a:rPr lang="en-US" sz="1600" b="1" baseline="0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 </a:t>
                      </a:r>
                      <a:r>
                        <a:rPr lang="ru-RU" sz="1600" b="1" baseline="0" dirty="0" smtClean="0">
                          <a:solidFill>
                            <a:srgbClr val="332A6D"/>
                          </a:solidFill>
                          <a:latin typeface="Sitka Banner" panose="02000505000000020004" pitchFamily="2" charset="0"/>
                        </a:rPr>
                        <a:t>учеников</a:t>
                      </a:r>
                    </a:p>
                    <a:p>
                      <a:endParaRPr lang="ru-RU" sz="1400" b="1" baseline="0" dirty="0" smtClean="0">
                        <a:latin typeface="Sitka Banner" panose="02000505000000020004" pitchFamily="2" charset="0"/>
                      </a:endParaRPr>
                    </a:p>
                    <a:p>
                      <a:r>
                        <a:rPr lang="ru-RU" sz="1600" b="1" baseline="0" dirty="0" smtClean="0">
                          <a:latin typeface="Sitka Banner" panose="02000505000000020004" pitchFamily="2" charset="0"/>
                        </a:rPr>
                        <a:t>По итогам 2022-2023 года 10К и  11К классы – в рейтинге лучших кадетских классов города Москвы (ТОП-150)</a:t>
                      </a:r>
                      <a:endParaRPr lang="ru-RU" sz="1400" b="1" baseline="0" dirty="0" smtClean="0">
                        <a:latin typeface="Sitka Banner" panose="02000505000000020004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latin typeface="Sitka Banner" panose="02000505000000020004" pitchFamily="2" charset="0"/>
                        </a:rPr>
                        <a:t>Углубленное изучение истории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latin typeface="Sitka Banner" panose="02000505000000020004" pitchFamily="2" charset="0"/>
                        </a:rPr>
                        <a:t>Изучение учебных курсов – «Военная история», «Первая помощь»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latin typeface="Sitka Banner" panose="02000505000000020004" pitchFamily="2" charset="0"/>
                        </a:rPr>
                        <a:t>Реализация курса внеурочной деятельности  - «Основы военной службы»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latin typeface="Sitka Banner" panose="02000505000000020004" pitchFamily="2" charset="0"/>
                        </a:rPr>
                        <a:t>Участие в олимпиадном движении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latin typeface="Sitka Banner" panose="02000505000000020004" pitchFamily="2" charset="0"/>
                        </a:rPr>
                        <a:t>Участие в научно-практической конференции «Наука для жизни»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latin typeface="Sitka Banner" panose="02000505000000020004" pitchFamily="2" charset="0"/>
                        </a:rPr>
                        <a:t>Участие в демонстрационном экзамене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latin typeface="Sitka Banner" panose="02000505000000020004" pitchFamily="2" charset="0"/>
                        </a:rPr>
                        <a:t>Участие в конкурсе «Интеллектуальный мегаполис. Потенциал»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latin typeface="Sitka Banner" panose="02000505000000020004" pitchFamily="2" charset="0"/>
                        </a:rPr>
                        <a:t>Участие в мероприятиях кадетского движения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1" baseline="0" dirty="0" smtClean="0">
                          <a:latin typeface="Sitka Banner" panose="02000505000000020004" pitchFamily="2" charset="0"/>
                        </a:rPr>
                        <a:t>Участие в </a:t>
                      </a:r>
                      <a:r>
                        <a:rPr lang="ru-RU" sz="1400" b="0" i="0" u="sng" kern="1200" dirty="0" smtClean="0">
                          <a:solidFill>
                            <a:schemeClr val="dk1"/>
                          </a:solidFill>
                          <a:effectLst/>
                          <a:latin typeface="Sitka Banner" panose="02000505000000020004" pitchFamily="2" charset="0"/>
                          <a:ea typeface="+mn-ea"/>
                          <a:cs typeface="+mn-cs"/>
                        </a:rPr>
                        <a:t>ВФСК ГТО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86088837"/>
                  </a:ext>
                </a:extLst>
              </a:tr>
            </a:tbl>
          </a:graphicData>
        </a:graphic>
      </p:graphicFrame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6CA6CC1E-65AF-0DEC-692F-842D7567E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4" y="4161402"/>
            <a:ext cx="2049271" cy="204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7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720" y="496270"/>
            <a:ext cx="10281920" cy="5767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Школьные образовательные проекты и направления </a:t>
            </a:r>
            <a:endParaRPr lang="ru-RU" dirty="0">
              <a:solidFill>
                <a:srgbClr val="332A6D"/>
              </a:solidFill>
              <a:latin typeface="Sitka Banner" panose="02000505000000020004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3" y="1476400"/>
            <a:ext cx="11928647" cy="49063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5-6 классы</a:t>
            </a:r>
            <a:r>
              <a:rPr lang="ru-RU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: </a:t>
            </a:r>
            <a:r>
              <a:rPr lang="ru-RU" dirty="0" smtClean="0">
                <a:latin typeface="Sitka Banner" panose="02000505000000020004" pitchFamily="2" charset="0"/>
              </a:rPr>
              <a:t>реализация образовательных направлений через проект «</a:t>
            </a:r>
            <a:r>
              <a:rPr lang="ru-RU" b="1" dirty="0" smtClean="0">
                <a:latin typeface="Sitka Banner" panose="02000505000000020004" pitchFamily="2" charset="0"/>
              </a:rPr>
              <a:t>Подростковая школа»</a:t>
            </a:r>
            <a:r>
              <a:rPr lang="ru-RU" dirty="0" smtClean="0">
                <a:latin typeface="Sitka Banner" panose="02000505000000020004" pitchFamily="2" charset="0"/>
              </a:rPr>
              <a:t> (внеурочная деятельность и дополнительное образование)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7 -9 классы</a:t>
            </a:r>
            <a:r>
              <a:rPr lang="ru-RU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: </a:t>
            </a:r>
            <a:r>
              <a:rPr lang="ru-RU" dirty="0" smtClean="0">
                <a:latin typeface="Sitka Banner" panose="02000505000000020004" pitchFamily="2" charset="0"/>
              </a:rPr>
              <a:t>городской проект «</a:t>
            </a:r>
            <a:r>
              <a:rPr lang="ru-RU" b="1" dirty="0" smtClean="0">
                <a:latin typeface="Sitka Banner" panose="02000505000000020004" pitchFamily="2" charset="0"/>
              </a:rPr>
              <a:t>Математическая вертикаль»</a:t>
            </a:r>
            <a:r>
              <a:rPr lang="ru-RU" dirty="0" smtClean="0">
                <a:latin typeface="Sitka Banner" panose="02000505000000020004" pitchFamily="2" charset="0"/>
              </a:rPr>
              <a:t>,</a:t>
            </a:r>
            <a:r>
              <a:rPr lang="ru-RU" b="1" dirty="0" smtClean="0">
                <a:latin typeface="Sitka Banner" panose="02000505000000020004" pitchFamily="2" charset="0"/>
              </a:rPr>
              <a:t> </a:t>
            </a:r>
            <a:r>
              <a:rPr lang="ru-RU" dirty="0" smtClean="0">
                <a:latin typeface="Sitka Banner" panose="02000505000000020004" pitchFamily="2" charset="0"/>
              </a:rPr>
              <a:t>«</a:t>
            </a:r>
            <a:r>
              <a:rPr lang="ru-RU" b="1" dirty="0" smtClean="0">
                <a:latin typeface="Sitka Banner" panose="02000505000000020004" pitchFamily="2" charset="0"/>
              </a:rPr>
              <a:t>Кадетский класс в московской школе»</a:t>
            </a:r>
            <a:r>
              <a:rPr lang="en-US" b="1" dirty="0" smtClean="0">
                <a:latin typeface="Sitka Banner" panose="02000505000000020004" pitchFamily="2" charset="0"/>
              </a:rPr>
              <a:t> </a:t>
            </a:r>
            <a:r>
              <a:rPr lang="ru-RU" dirty="0" smtClean="0">
                <a:latin typeface="Sitka Banner" panose="02000505000000020004" pitchFamily="2" charset="0"/>
              </a:rPr>
              <a:t>и </a:t>
            </a:r>
            <a:r>
              <a:rPr lang="ru-RU" dirty="0" err="1" smtClean="0">
                <a:latin typeface="Sitka Banner" panose="02000505000000020004" pitchFamily="2" charset="0"/>
              </a:rPr>
              <a:t>предпрофильные</a:t>
            </a:r>
            <a:r>
              <a:rPr lang="ru-RU" dirty="0" smtClean="0">
                <a:latin typeface="Sitka Banner" panose="02000505000000020004" pitchFamily="2" charset="0"/>
              </a:rPr>
              <a:t> классы: </a:t>
            </a:r>
            <a:r>
              <a:rPr lang="ru-RU" b="1" dirty="0" smtClean="0">
                <a:latin typeface="Sitka Banner" panose="02000505000000020004" pitchFamily="2" charset="0"/>
              </a:rPr>
              <a:t>естественно – научный, лингвистический</a:t>
            </a:r>
            <a:r>
              <a:rPr lang="ru-RU" dirty="0" smtClean="0">
                <a:latin typeface="Sitka Banner" panose="02000505000000020004" pitchFamily="2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332A6D"/>
                </a:solidFill>
                <a:latin typeface="Sitka Banner" panose="02000505000000020004" pitchFamily="2" charset="0"/>
              </a:rPr>
              <a:t>10-11 классы:</a:t>
            </a:r>
            <a:r>
              <a:rPr lang="ru-RU" dirty="0" smtClean="0">
                <a:latin typeface="Sitka Banner" panose="02000505000000020004" pitchFamily="2" charset="0"/>
              </a:rPr>
              <a:t> городской проект «</a:t>
            </a:r>
            <a:r>
              <a:rPr lang="ru-RU" b="1" dirty="0" smtClean="0">
                <a:latin typeface="Sitka Banner" panose="02000505000000020004" pitchFamily="2" charset="0"/>
              </a:rPr>
              <a:t>Кадетский класс в московской школе»</a:t>
            </a:r>
            <a:r>
              <a:rPr lang="ru-RU" dirty="0" smtClean="0">
                <a:latin typeface="Sitka Banner" panose="02000505000000020004" pitchFamily="2" charset="0"/>
              </a:rPr>
              <a:t> и </a:t>
            </a:r>
          </a:p>
          <a:p>
            <a:pPr marL="0" indent="0">
              <a:buNone/>
            </a:pPr>
            <a:r>
              <a:rPr lang="ru-RU" dirty="0">
                <a:latin typeface="Sitka Banner" panose="02000505000000020004" pitchFamily="2" charset="0"/>
              </a:rPr>
              <a:t> </a:t>
            </a:r>
            <a:r>
              <a:rPr lang="ru-RU" dirty="0" smtClean="0">
                <a:latin typeface="Sitka Banner" panose="02000505000000020004" pitchFamily="2" charset="0"/>
              </a:rPr>
              <a:t>   обучение по профилям: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Sitka Banner" panose="02000505000000020004" pitchFamily="2" charset="0"/>
              </a:rPr>
              <a:t>Социально-экономический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Sitka Banner" panose="02000505000000020004" pitchFamily="2" charset="0"/>
              </a:rPr>
              <a:t>Гуманитарный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Sitka Banner" panose="02000505000000020004" pitchFamily="2" charset="0"/>
              </a:rPr>
              <a:t>Технологический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Sitka Banner" panose="02000505000000020004" pitchFamily="2" charset="0"/>
              </a:rPr>
              <a:t>Естественно - научный</a:t>
            </a:r>
          </a:p>
          <a:p>
            <a:endParaRPr lang="ru-RU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462062C7-363E-4336-9F29-9BEEF8064175}"/>
              </a:ext>
            </a:extLst>
          </p:cNvPr>
          <p:cNvSpPr/>
          <p:nvPr/>
        </p:nvSpPr>
        <p:spPr>
          <a:xfrm flipV="1">
            <a:off x="0" y="6669720"/>
            <a:ext cx="12191760" cy="18684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986" name="Picture 2" descr="D:\Home\Desktop\Без имен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5204" y="4074160"/>
            <a:ext cx="4440555" cy="2214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36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239440"/>
            <a:ext cx="10363200" cy="7794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332A6D"/>
                </a:solidFill>
                <a:latin typeface="Sitka Banner" panose="02000505000000020004" pitchFamily="2" charset="0"/>
              </a:rPr>
              <a:t>Обучающиеся </a:t>
            </a:r>
            <a:r>
              <a:rPr lang="ru-RU" sz="3600" b="1" dirty="0" err="1">
                <a:solidFill>
                  <a:srgbClr val="332A6D"/>
                </a:solidFill>
                <a:latin typeface="Sitka Banner" panose="02000505000000020004" pitchFamily="2" charset="0"/>
              </a:rPr>
              <a:t>предпрофильных</a:t>
            </a:r>
            <a:r>
              <a:rPr lang="ru-RU" sz="3600" b="1" dirty="0">
                <a:solidFill>
                  <a:srgbClr val="332A6D"/>
                </a:solidFill>
                <a:latin typeface="Sitka Banner" panose="02000505000000020004" pitchFamily="2" charset="0"/>
              </a:rPr>
              <a:t> и профильных классов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445609"/>
              </p:ext>
            </p:extLst>
          </p:nvPr>
        </p:nvGraphicFramePr>
        <p:xfrm>
          <a:off x="406660" y="1259840"/>
          <a:ext cx="9123420" cy="5231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3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9171"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Изучают на углубленном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 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 уровне профильные предметы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9171">
                <a:tc>
                  <a:txBody>
                    <a:bodyPr/>
                    <a:lstStyle/>
                    <a:p>
                      <a:pPr algn="l"/>
                      <a:r>
                        <a:rPr lang="ru-RU" sz="2400" b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Расширяют </a:t>
                      </a:r>
                      <a:r>
                        <a:rPr lang="ru-RU" sz="2400" b="0" smtClean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знания  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и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  совершенствуют навыки 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на спецкурсах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6508"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В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 рамках проекта «Профессиональное обучение без границ» осваивают азы 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профессий: </a:t>
                      </a:r>
                      <a:r>
                        <a:rPr lang="ru-RU" sz="2400" b="0" baseline="0" dirty="0" smtClean="0">
                          <a:solidFill>
                            <a:srgbClr val="FF0000"/>
                          </a:solidFill>
                          <a:latin typeface="Sitka Banner" panose="02000505000000020004" pitchFamily="2" charset="0"/>
                        </a:rPr>
                        <a:t>повар, оператор ЭВМ, консультант в области развития цифровой грамотности, полицейский, художник по костюму</a:t>
                      </a:r>
                      <a:endParaRPr lang="ru-RU" sz="2400" b="0" dirty="0">
                        <a:solidFill>
                          <a:srgbClr val="FF0000"/>
                        </a:solidFill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9171"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Посещают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 курсы внеурочной деятельности по профилям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9171">
                <a:tc>
                  <a:txBody>
                    <a:bodyPr/>
                    <a:lstStyle/>
                    <a:p>
                      <a:pPr algn="l"/>
                      <a:r>
                        <a:rPr lang="ru-RU" sz="2400" b="0" baseline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Выполняют  проекты на базе ВУЗов - партнеров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6508">
                <a:tc>
                  <a:txBody>
                    <a:bodyPr/>
                    <a:lstStyle/>
                    <a:p>
                      <a:pPr algn="l"/>
                      <a:r>
                        <a:rPr lang="ru-RU" sz="2400" b="0" baseline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Посещают экскурсии, встречи с профессионалами, Дни открытых дверей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911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baseline="0" dirty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Принимают участие 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latin typeface="Sitka Banner" panose="02000505000000020004" pitchFamily="2" charset="0"/>
                        </a:rPr>
                        <a:t>в </a:t>
                      </a:r>
                      <a:r>
                        <a:rPr lang="ru-RU" sz="2400" b="0" baseline="0" dirty="0" smtClean="0">
                          <a:latin typeface="Sitka Banner" panose="02000505000000020004" pitchFamily="2" charset="0"/>
                        </a:rPr>
                        <a:t>олимпиадах и научно-практических конференциях разного уровня</a:t>
                      </a:r>
                      <a:endParaRPr lang="ru-RU" sz="2400" b="0" baseline="0" dirty="0" smtClean="0">
                        <a:solidFill>
                          <a:schemeClr val="tx1"/>
                        </a:solidFill>
                        <a:latin typeface="Sitka Banner" panose="02000505000000020004" pitchFamily="2" charset="0"/>
                      </a:endParaRPr>
                    </a:p>
                    <a:p>
                      <a:pPr algn="l"/>
                      <a:endParaRPr lang="ru-RU" sz="2400" b="0" baseline="0" dirty="0">
                        <a:solidFill>
                          <a:schemeClr val="tx1"/>
                        </a:solidFill>
                        <a:latin typeface="Sitka Banner" panose="02000505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462062C7-363E-4336-9F29-9BEEF8064175}"/>
              </a:ext>
            </a:extLst>
          </p:cNvPr>
          <p:cNvSpPr/>
          <p:nvPr/>
        </p:nvSpPr>
        <p:spPr>
          <a:xfrm flipV="1">
            <a:off x="0" y="6669720"/>
            <a:ext cx="12191760" cy="18684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Стрелка вниз 7"/>
          <p:cNvSpPr/>
          <p:nvPr/>
        </p:nvSpPr>
        <p:spPr>
          <a:xfrm rot="10800000">
            <a:off x="10109200" y="4673601"/>
            <a:ext cx="802640" cy="1391920"/>
          </a:xfrm>
          <a:prstGeom prst="downArrow">
            <a:avLst/>
          </a:prstGeom>
          <a:noFill/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9" name="Стрелка вниз 8"/>
          <p:cNvSpPr/>
          <p:nvPr/>
        </p:nvSpPr>
        <p:spPr>
          <a:xfrm rot="10800000">
            <a:off x="10109200" y="3068321"/>
            <a:ext cx="802640" cy="1391920"/>
          </a:xfrm>
          <a:prstGeom prst="downArrow">
            <a:avLst/>
          </a:prstGeom>
          <a:noFill/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0800000">
            <a:off x="10109200" y="1513841"/>
            <a:ext cx="802640" cy="1391920"/>
          </a:xfrm>
          <a:prstGeom prst="downArrow">
            <a:avLst/>
          </a:prstGeom>
          <a:noFill/>
          <a:ln>
            <a:solidFill>
              <a:srgbClr val="332A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4156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https://sch939u.mskobr.ru/files/profshkola/finuni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0" y="1081357"/>
            <a:ext cx="2034010" cy="13232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72BC6C53-1CA6-4663-963E-8F9E5BB109A2}"/>
              </a:ext>
            </a:extLst>
          </p:cNvPr>
          <p:cNvSpPr/>
          <p:nvPr/>
        </p:nvSpPr>
        <p:spPr>
          <a:xfrm flipV="1">
            <a:off x="5325712" y="0"/>
            <a:ext cx="6897832" cy="6669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Овал 3"/>
          <p:cNvSpPr/>
          <p:nvPr/>
        </p:nvSpPr>
        <p:spPr>
          <a:xfrm>
            <a:off x="8589725" y="875683"/>
            <a:ext cx="1295119" cy="12526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2434" y="11045"/>
            <a:ext cx="3515188" cy="529205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332A6D"/>
                </a:solidFill>
                <a:latin typeface="Sitka Banner" panose="02000505000000020004" pitchFamily="2" charset="0"/>
              </a:rPr>
              <a:t>Вузы- партеры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C7C4F-39E3-4323-BD5A-4E3B1D97DC49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9" name="Picture 18" descr="https://tpeople.ru/upload/iblock/541/5415f0351ac6f36aa90fa70be04ec76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00" y="5465181"/>
            <a:ext cx="1405122" cy="84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0" y="2742919"/>
            <a:ext cx="985588" cy="785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34" y="5442799"/>
            <a:ext cx="988779" cy="11662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4" y="2805739"/>
            <a:ext cx="2100856" cy="65939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4792" y="3541929"/>
            <a:ext cx="42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Sitka Banner" panose="02000505000000020004" pitchFamily="2" charset="0"/>
              </a:rPr>
              <a:t>Естественно-научный профиль</a:t>
            </a:r>
            <a:endParaRPr lang="ru-RU" sz="1600" b="1" dirty="0">
              <a:latin typeface="Sitka Banner" panose="02000505000000020004" pitchFamily="2" charset="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xmlns="" id="{9895ACE2-ACA2-42BF-985A-08082E4C00DF}"/>
              </a:ext>
            </a:extLst>
          </p:cNvPr>
          <p:cNvSpPr/>
          <p:nvPr/>
        </p:nvSpPr>
        <p:spPr>
          <a:xfrm flipV="1">
            <a:off x="-71120" y="6669720"/>
            <a:ext cx="12262880" cy="269560"/>
          </a:xfrm>
          <a:prstGeom prst="rect">
            <a:avLst/>
          </a:prstGeom>
          <a:gradFill rotWithShape="0">
            <a:gsLst>
              <a:gs pos="0">
                <a:srgbClr val="1C1543"/>
              </a:gs>
              <a:gs pos="100000">
                <a:srgbClr val="271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314" name="Picture 2" descr="undefin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" y="4100701"/>
            <a:ext cx="788761" cy="84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undefin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03" y="2612938"/>
            <a:ext cx="1288160" cy="11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https://sch939u.mskobr.ru/files/profshkola/mgtugav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12" y="5442799"/>
            <a:ext cx="1153472" cy="115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sch939u.mskobr.ru/files/profshkola/voen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43" y="990587"/>
            <a:ext cx="1461550" cy="133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sch939u.mskobr.ru/files/profshkola/rgyp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" y="1136321"/>
            <a:ext cx="997992" cy="999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МФЮА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72" y="1121469"/>
            <a:ext cx="1323718" cy="86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Университет имени О.Е. Кутафина - МГЮА | Moscow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750" y="984791"/>
            <a:ext cx="1687116" cy="1516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C:\Users\afoninana-1\Desktop\Без названия.pn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84" y="3941982"/>
            <a:ext cx="2892459" cy="1251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s://sch939u.mskobr.ru/files/profshkola/mgpyjyr1.pn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73" y="2663019"/>
            <a:ext cx="1109410" cy="101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279" y="203702"/>
            <a:ext cx="1326644" cy="124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90" y="199833"/>
            <a:ext cx="1354204" cy="135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54792" y="5054747"/>
            <a:ext cx="42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Sitka Banner" panose="02000505000000020004" pitchFamily="2" charset="0"/>
              </a:rPr>
              <a:t>Технологический профиль</a:t>
            </a:r>
            <a:endParaRPr lang="ru-RU" sz="1600" b="1" dirty="0">
              <a:latin typeface="Sitka Banner" panose="02000505000000020004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4792" y="742804"/>
            <a:ext cx="42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Sitka Banner" panose="02000505000000020004" pitchFamily="2" charset="0"/>
              </a:rPr>
              <a:t>Социально-экономический профиль</a:t>
            </a:r>
            <a:endParaRPr lang="ru-RU" sz="1600" b="1" dirty="0">
              <a:latin typeface="Sitka Banner" panose="02000505000000020004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4792" y="2324465"/>
            <a:ext cx="42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Sitka Banner" panose="02000505000000020004" pitchFamily="2" charset="0"/>
              </a:rPr>
              <a:t>Гуманитарный профиль</a:t>
            </a:r>
            <a:endParaRPr lang="ru-RU" sz="1600" b="1" dirty="0">
              <a:latin typeface="Sitka Banner" panose="02000505000000020004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57158" y="3135435"/>
            <a:ext cx="42830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Sitka Banner" panose="02000505000000020004" pitchFamily="2" charset="0"/>
              </a:rPr>
              <a:t>Формы взаимодействия: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Sitka Banner" panose="02000505000000020004" pitchFamily="2" charset="0"/>
              </a:rPr>
              <a:t>конкурсы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Sitka Banner" panose="02000505000000020004" pitchFamily="2" charset="0"/>
              </a:rPr>
              <a:t>мастер-классы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Sitka Banner" panose="02000505000000020004" pitchFamily="2" charset="0"/>
              </a:rPr>
              <a:t>Олимпиады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Sitka Banner" panose="02000505000000020004" pitchFamily="2" charset="0"/>
              </a:rPr>
              <a:t>Занятия </a:t>
            </a:r>
            <a:r>
              <a:rPr lang="ru-RU" sz="2400" b="1" dirty="0">
                <a:latin typeface="Sitka Banner" panose="02000505000000020004" pitchFamily="2" charset="0"/>
              </a:rPr>
              <a:t>в </a:t>
            </a:r>
            <a:r>
              <a:rPr lang="ru-RU" sz="2400" b="1" dirty="0" smtClean="0">
                <a:latin typeface="Sitka Banner" panose="02000505000000020004" pitchFamily="2" charset="0"/>
              </a:rPr>
              <a:t>технопарке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err="1">
                <a:latin typeface="Sitka Banner" panose="02000505000000020004" pitchFamily="2" charset="0"/>
              </a:rPr>
              <a:t>профориентационные</a:t>
            </a:r>
            <a:r>
              <a:rPr lang="ru-RU" sz="2400" b="1" dirty="0">
                <a:latin typeface="Sitka Banner" panose="02000505000000020004" pitchFamily="2" charset="0"/>
              </a:rPr>
              <a:t> </a:t>
            </a:r>
            <a:r>
              <a:rPr lang="ru-RU" sz="2400" b="1" dirty="0" smtClean="0">
                <a:latin typeface="Sitka Banner" panose="02000505000000020004" pitchFamily="2" charset="0"/>
              </a:rPr>
              <a:t>мероприятия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Sitka Banner" panose="02000505000000020004" pitchFamily="2" charset="0"/>
              </a:rPr>
              <a:t>проектная деятельность.</a:t>
            </a:r>
          </a:p>
          <a:p>
            <a:endParaRPr lang="ru-RU" sz="2000" b="1" dirty="0">
              <a:latin typeface="Sitka Banner" panose="02000505000000020004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884844" y="1636188"/>
            <a:ext cx="2141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Sitka Banner" panose="02000505000000020004" pitchFamily="2" charset="0"/>
              </a:rPr>
              <a:t>Договор о сотрудничестве – подготовка к проекту «Предпринимательский класс»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57158" y="1743909"/>
            <a:ext cx="2465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Sitka Banner" panose="02000505000000020004" pitchFamily="2" charset="0"/>
              </a:rPr>
              <a:t>Ресурсный </a:t>
            </a:r>
            <a:endParaRPr lang="en-US" sz="1400" b="1" dirty="0" smtClean="0">
              <a:latin typeface="Sitka Banner" panose="02000505000000020004" pitchFamily="2" charset="0"/>
            </a:endParaRPr>
          </a:p>
          <a:p>
            <a:pPr algn="ctr"/>
            <a:r>
              <a:rPr lang="ru-RU" sz="1400" b="1" dirty="0" smtClean="0">
                <a:latin typeface="Sitka Banner" panose="02000505000000020004" pitchFamily="2" charset="0"/>
              </a:rPr>
              <a:t>центр проекта</a:t>
            </a:r>
            <a:endParaRPr lang="en-US" sz="1400" b="1" dirty="0" smtClean="0">
              <a:latin typeface="Sitka Banner" panose="02000505000000020004" pitchFamily="2" charset="0"/>
            </a:endParaRPr>
          </a:p>
          <a:p>
            <a:pPr algn="ctr"/>
            <a:r>
              <a:rPr lang="ru-RU" sz="1400" b="1" dirty="0" smtClean="0">
                <a:latin typeface="Sitka Banner" panose="02000505000000020004" pitchFamily="2" charset="0"/>
              </a:rPr>
              <a:t> </a:t>
            </a:r>
            <a:r>
              <a:rPr lang="ru-RU" sz="1400" b="1" dirty="0">
                <a:latin typeface="Sitka Banner" panose="02000505000000020004" pitchFamily="2" charset="0"/>
              </a:rPr>
              <a:t>«Математическая вертикаль»</a:t>
            </a:r>
          </a:p>
        </p:txBody>
      </p:sp>
    </p:spTree>
    <p:extLst>
      <p:ext uri="{BB962C8B-B14F-4D97-AF65-F5344CB8AC3E}">
        <p14:creationId xmlns:p14="http://schemas.microsoft.com/office/powerpoint/2010/main" val="1586543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2432</TotalTime>
  <Words>1408</Words>
  <Application>Microsoft Office PowerPoint</Application>
  <PresentationFormat>Произвольный</PresentationFormat>
  <Paragraphs>348</Paragraphs>
  <Slides>29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Информация об осуществлении  образовательной   деятельности ГБОУ Школа №939   за 2023</vt:lpstr>
      <vt:lpstr>Структура образовательной организации</vt:lpstr>
      <vt:lpstr>Кадровый состав</vt:lpstr>
      <vt:lpstr>Звания и награды</vt:lpstr>
      <vt:lpstr>Дошкольное образование</vt:lpstr>
      <vt:lpstr>Реализация городских проектов профильного и предпрофессионального образования</vt:lpstr>
      <vt:lpstr>Школьные образовательные проекты и направления </vt:lpstr>
      <vt:lpstr>Обучающиеся предпрофильных и профильных классов</vt:lpstr>
      <vt:lpstr>Вузы- партеры</vt:lpstr>
      <vt:lpstr>Учебные результаты: ОГЭ</vt:lpstr>
      <vt:lpstr>Учебные результаты: ЕГЭ</vt:lpstr>
      <vt:lpstr>Учебные результаты: ЕГЭ</vt:lpstr>
      <vt:lpstr>Учебные результаты: ЕГЭ</vt:lpstr>
      <vt:lpstr>Презентация PowerPoint</vt:lpstr>
      <vt:lpstr>Олимпиадное движение Московская олимпиада школьников </vt:lpstr>
      <vt:lpstr>Участие в научно-практических конференциях</vt:lpstr>
      <vt:lpstr>Профориентация и Предпрофессиональное образование  конкурсы от начальной школы – к старшеклассникам</vt:lpstr>
      <vt:lpstr>Результативность работы с детьми с ОВЗ</vt:lpstr>
      <vt:lpstr>Дополнительное 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массового любительского спорта</vt:lpstr>
      <vt:lpstr>Презентация PowerPoint</vt:lpstr>
      <vt:lpstr>Кадетское движение и Юнармия</vt:lpstr>
      <vt:lpstr>Конкурсы, олимпиады, квизы</vt:lpstr>
      <vt:lpstr>Презентация PowerPoint</vt:lpstr>
      <vt:lpstr>О НАС</vt:lpstr>
    </vt:vector>
  </TitlesOfParts>
  <Company>ГБОУ Школа 2025 зд.5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Обязательные публикации для подготовки контент-планов    По 1-2 публикации в неделю, рассчитанные на следующие целевые аудитории: - Родители дошкольников - Родители 1-4 классов - Родители 5-8 классов - Родители 9-11 классов - Родители СПО (если есть в учреждении)  (4-10 публикаций)</dc:title>
  <dc:creator>NB-2025</dc:creator>
  <cp:lastModifiedBy>User</cp:lastModifiedBy>
  <cp:revision>400</cp:revision>
  <dcterms:created xsi:type="dcterms:W3CDTF">2021-05-17T18:23:32Z</dcterms:created>
  <dcterms:modified xsi:type="dcterms:W3CDTF">2024-03-19T11:32:06Z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8</vt:i4>
  </property>
</Properties>
</file>