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7"/>
  </p:notesMasterIdLst>
  <p:sldIdLst>
    <p:sldId id="348" r:id="rId3"/>
    <p:sldId id="381" r:id="rId4"/>
    <p:sldId id="370" r:id="rId5"/>
    <p:sldId id="371" r:id="rId6"/>
    <p:sldId id="372" r:id="rId7"/>
    <p:sldId id="389" r:id="rId8"/>
    <p:sldId id="374" r:id="rId9"/>
    <p:sldId id="265" r:id="rId10"/>
    <p:sldId id="394" r:id="rId11"/>
    <p:sldId id="395" r:id="rId12"/>
    <p:sldId id="385" r:id="rId13"/>
    <p:sldId id="390" r:id="rId14"/>
    <p:sldId id="391" r:id="rId15"/>
    <p:sldId id="384" r:id="rId16"/>
    <p:sldId id="386" r:id="rId17"/>
    <p:sldId id="397" r:id="rId18"/>
    <p:sldId id="392" r:id="rId19"/>
    <p:sldId id="388" r:id="rId20"/>
    <p:sldId id="393" r:id="rId21"/>
    <p:sldId id="273" r:id="rId22"/>
    <p:sldId id="387" r:id="rId23"/>
    <p:sldId id="383" r:id="rId24"/>
    <p:sldId id="301" r:id="rId25"/>
    <p:sldId id="347" r:id="rId26"/>
  </p:sldIdLst>
  <p:sldSz cx="12192000" cy="6858000"/>
  <p:notesSz cx="6858000" cy="9144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40-stat" initials="1" lastIdx="0" clrIdx="0"/>
  <p:cmAuthor id="2" name="Олечка" initials="О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B856"/>
    <a:srgbClr val="FDDD51"/>
    <a:srgbClr val="81933D"/>
    <a:srgbClr val="C9D870"/>
    <a:srgbClr val="548235"/>
    <a:srgbClr val="6CB5FF"/>
    <a:srgbClr val="D77CDE"/>
    <a:srgbClr val="FFC000"/>
    <a:srgbClr val="990099"/>
    <a:srgbClr val="ACC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/>
    <p:restoredTop sz="96902" autoAdjust="0"/>
  </p:normalViewPr>
  <p:slideViewPr>
    <p:cSldViewPr snapToGrid="0">
      <p:cViewPr>
        <p:scale>
          <a:sx n="81" d="100"/>
          <a:sy n="81" d="100"/>
        </p:scale>
        <p:origin x="-32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6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7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988804566709027E-2"/>
          <c:y val="5.0925925925925923E-2"/>
          <c:w val="0.76270727339424549"/>
          <c:h val="0.89814814814814814"/>
        </c:manualLayout>
      </c:layout>
      <c:doughnutChart>
        <c:varyColors val="1"/>
        <c:ser>
          <c:idx val="0"/>
          <c:order val="0"/>
          <c:spPr>
            <a:solidFill>
              <a:srgbClr val="D77CDE"/>
            </a:solidFill>
          </c:spPr>
          <c:dPt>
            <c:idx val="0"/>
            <c:bubble3D val="0"/>
            <c:spPr>
              <a:solidFill>
                <a:srgbClr val="C9D87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32B-4236-8DE4-EC305B0028F5}"/>
              </c:ext>
            </c:extLst>
          </c:dPt>
          <c:dPt>
            <c:idx val="1"/>
            <c:bubble3D val="0"/>
            <c:spPr>
              <a:solidFill>
                <a:srgbClr val="D77CD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32B-4236-8DE4-EC305B0028F5}"/>
              </c:ext>
            </c:extLst>
          </c:dPt>
          <c:val>
            <c:numRef>
              <c:f>Лист1!$A$1:$A$2</c:f>
              <c:numCache>
                <c:formatCode>General</c:formatCode>
                <c:ptCount val="2"/>
                <c:pt idx="0">
                  <c:v>22740</c:v>
                </c:pt>
                <c:pt idx="1">
                  <c:v>25874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32B-4236-8DE4-EC305B002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600" b="1" i="0" u="none" strike="noStrike" kern="1200" spc="-1" baseline="0">
                <a:solidFill>
                  <a:srgbClr val="000000"/>
                </a:solidFill>
                <a:latin typeface="Roboto"/>
                <a:ea typeface="Roboto"/>
                <a:cs typeface="+mn-cs"/>
              </a:defRPr>
            </a:pPr>
            <a:r>
              <a:rPr lang="ru-RU" sz="1600" b="1" strike="noStrike" spc="-1">
                <a:solidFill>
                  <a:srgbClr val="000000"/>
                </a:solidFill>
                <a:latin typeface="Roboto"/>
                <a:ea typeface="Roboto"/>
              </a:rPr>
              <a:t>Средний мед. персонал</a:t>
            </a:r>
          </a:p>
        </c:rich>
      </c:tx>
      <c:layout>
        <c:manualLayout>
          <c:xMode val="edge"/>
          <c:yMode val="edge"/>
          <c:x val="0.14546519012463299"/>
          <c:y val="2.3646966201618502E-2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323371829979799"/>
          <c:y val="0.146309314586995"/>
          <c:w val="0.59757113942135998"/>
          <c:h val="0.65158172231985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898129525554146"/>
          <c:y val="2.5758969641214352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374430447601179"/>
          <c:y val="0.18150758575993198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Врачи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FC-4C98-B25E-7AD4FC0AEF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FC-4C98-B25E-7AD4FC0AEFEF}"/>
              </c:ext>
            </c:extLst>
          </c:dPt>
          <c:dLbls>
            <c:dLbl>
              <c:idx val="0"/>
              <c:layout>
                <c:manualLayout>
                  <c:x val="4.5564191905655305E-2"/>
                  <c:y val="-2.51708030576250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ru-RU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068861232871218"/>
                      <c:h val="8.64617085029417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EFC-4C98-B25E-7AD4FC0AEF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занято 87,7%</c:v>
                </c:pt>
                <c:pt idx="1">
                  <c:v>свободно 12,3%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136.75</c:v>
                </c:pt>
                <c:pt idx="1">
                  <c:v>19.25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FC-4C98-B25E-7AD4FC0AE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568995245200353"/>
          <c:y val="1.7368845086259549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374430447601179"/>
          <c:y val="0.18150758575993198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Средний мед. персонал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FC-4C98-B25E-7AD4FC0AEF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FC-4C98-B25E-7AD4FC0AEFEF}"/>
              </c:ext>
            </c:extLst>
          </c:dPt>
          <c:dLbls>
            <c:dLbl>
              <c:idx val="0"/>
              <c:layout>
                <c:manualLayout>
                  <c:x val="-0.16081479496113649"/>
                  <c:y val="6.2927007644062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821206448631063"/>
                      <c:h val="0.128413046932316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EFC-4C98-B25E-7AD4FC0AEF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занято 91,2%</c:v>
                </c:pt>
                <c:pt idx="1">
                  <c:v>свободно 8,8%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165</c:v>
                </c:pt>
                <c:pt idx="1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FC-4C98-B25E-7AD4FC0AE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568995245200353"/>
          <c:y val="1.7368845086259549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374430447601179"/>
          <c:y val="0.18150758575993198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Младший мед. персонал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FC-4C98-B25E-7AD4FC0AEF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FC-4C98-B25E-7AD4FC0AEFEF}"/>
              </c:ext>
            </c:extLst>
          </c:dPt>
          <c:dLbls>
            <c:dLbl>
              <c:idx val="0"/>
              <c:layout>
                <c:manualLayout>
                  <c:x val="-0.16081479496113649"/>
                  <c:y val="6.2927007644062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821206448631063"/>
                      <c:h val="0.128413046932316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EFC-4C98-B25E-7AD4FC0AEF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1">
                  <c:v>свободно 100%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1">
                  <c:v>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FC-4C98-B25E-7AD4FC0AE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898129525554146"/>
          <c:y val="2.5758969641214352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374430447601179"/>
          <c:y val="0.18150758575993198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Прочие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FC-4C98-B25E-7AD4FC0AEF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FC-4C98-B25E-7AD4FC0AEF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занято 80,8%</c:v>
                </c:pt>
                <c:pt idx="1">
                  <c:v>свободно 19,2%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70.5</c:v>
                </c:pt>
                <c:pt idx="1">
                  <c:v>16.75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FC-4C98-B25E-7AD4FC0AE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6889268075061497"/>
          <c:h val="0.8113185511263776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Педиатры/ВОП</c:v>
                </c:pt>
              </c:strCache>
            </c:strRef>
          </c:tx>
          <c:spPr>
            <a:ln w="28575" cap="rnd">
              <a:solidFill>
                <a:srgbClr val="6CB5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4994155083233317E-2"/>
                  <c:y val="3.5441542265004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7A-4532-AA4D-D05BCA5A00BD}"/>
                </c:ext>
              </c:extLst>
            </c:dLbl>
            <c:dLbl>
              <c:idx val="1"/>
              <c:layout>
                <c:manualLayout>
                  <c:x val="-3.5771860035996361E-2"/>
                  <c:y val="1.1590268934024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7A-4532-AA4D-D05BCA5A00BD}"/>
                </c:ext>
              </c:extLst>
            </c:dLbl>
            <c:dLbl>
              <c:idx val="2"/>
              <c:layout>
                <c:manualLayout>
                  <c:x val="-1.0160153556745346E-2"/>
                  <c:y val="1.22053921550062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7A-4532-AA4D-D05BCA5A00BD}"/>
                </c:ext>
              </c:extLst>
            </c:dLbl>
            <c:dLbl>
              <c:idx val="3"/>
              <c:layout>
                <c:manualLayout>
                  <c:x val="-7.5071240834215271E-3"/>
                  <c:y val="8.35818110893999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7A-4532-AA4D-D05BCA5A00BD}"/>
                </c:ext>
              </c:extLst>
            </c:dLbl>
            <c:dLbl>
              <c:idx val="4"/>
              <c:layout>
                <c:manualLayout>
                  <c:x val="-1.9518522616896079E-2"/>
                  <c:y val="2.8595456021380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7A-4532-AA4D-D05BCA5A00BD}"/>
                </c:ext>
              </c:extLst>
            </c:dLbl>
            <c:dLbl>
              <c:idx val="5"/>
              <c:layout>
                <c:manualLayout>
                  <c:x val="-3.0028496333686219E-2"/>
                  <c:y val="6.9166878783849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7A-4532-AA4D-D05BCA5A00BD}"/>
                </c:ext>
              </c:extLst>
            </c:dLbl>
            <c:dLbl>
              <c:idx val="6"/>
              <c:layout>
                <c:manualLayout>
                  <c:x val="0"/>
                  <c:y val="3.0922599120848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7A-4532-AA4D-D05BCA5A00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2022 г</c:v>
                </c:pt>
                <c:pt idx="1">
                  <c:v>2023г</c:v>
                </c:pt>
                <c:pt idx="2">
                  <c:v>2024 г</c:v>
                </c:pt>
                <c:pt idx="3">
                  <c:v>I квартал 2024 г</c:v>
                </c:pt>
                <c:pt idx="4">
                  <c:v>II квартал 2024 г</c:v>
                </c:pt>
                <c:pt idx="5">
                  <c:v>III квартал 2024 г</c:v>
                </c:pt>
                <c:pt idx="6">
                  <c:v>IV квартал 2024 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99.2</c:v>
                </c:pt>
                <c:pt idx="1">
                  <c:v>99.1</c:v>
                </c:pt>
                <c:pt idx="2">
                  <c:v>99.6</c:v>
                </c:pt>
                <c:pt idx="3">
                  <c:v>99.5</c:v>
                </c:pt>
                <c:pt idx="4">
                  <c:v>99.1</c:v>
                </c:pt>
                <c:pt idx="5">
                  <c:v>99.1</c:v>
                </c:pt>
                <c:pt idx="6">
                  <c:v>99.6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427A-4532-AA4D-D05BCA5A00B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Специалисты I уровня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1893771947993479E-2"/>
                  <c:y val="-2.0552012296085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7A-4532-AA4D-D05BCA5A00BD}"/>
                </c:ext>
              </c:extLst>
            </c:dLbl>
            <c:dLbl>
              <c:idx val="1"/>
              <c:layout>
                <c:manualLayout>
                  <c:x val="-1.9256187052469034E-2"/>
                  <c:y val="-5.73962188857977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7A-4532-AA4D-D05BCA5A00BD}"/>
                </c:ext>
              </c:extLst>
            </c:dLbl>
            <c:dLbl>
              <c:idx val="2"/>
              <c:layout>
                <c:manualLayout>
                  <c:x val="-8.6587287400610412E-3"/>
                  <c:y val="-3.9087831662740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27A-4532-AA4D-D05BCA5A00BD}"/>
                </c:ext>
              </c:extLst>
            </c:dLbl>
            <c:dLbl>
              <c:idx val="3"/>
              <c:layout>
                <c:manualLayout>
                  <c:x val="-3.3031345967054662E-2"/>
                  <c:y val="-2.6540992301790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27A-4532-AA4D-D05BCA5A00BD}"/>
                </c:ext>
              </c:extLst>
            </c:dLbl>
            <c:dLbl>
              <c:idx val="4"/>
              <c:layout>
                <c:manualLayout>
                  <c:x val="-5.2549868583950804E-2"/>
                  <c:y val="-1.5597539586846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27A-4532-AA4D-D05BCA5A00BD}"/>
                </c:ext>
              </c:extLst>
            </c:dLbl>
            <c:dLbl>
              <c:idx val="5"/>
              <c:layout>
                <c:manualLayout>
                  <c:x val="-3.0028496333686219E-2"/>
                  <c:y val="-3.4827216352151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27A-4532-AA4D-D05BCA5A00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2022 г</c:v>
                </c:pt>
                <c:pt idx="1">
                  <c:v>2023г</c:v>
                </c:pt>
                <c:pt idx="2">
                  <c:v>2024 г</c:v>
                </c:pt>
                <c:pt idx="3">
                  <c:v>I квартал 2024 г</c:v>
                </c:pt>
                <c:pt idx="4">
                  <c:v>II квартал 2024 г</c:v>
                </c:pt>
                <c:pt idx="5">
                  <c:v>III квартал 2024 г</c:v>
                </c:pt>
                <c:pt idx="6">
                  <c:v>IV квартал 2024 г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98.8</c:v>
                </c:pt>
                <c:pt idx="1">
                  <c:v>99.1</c:v>
                </c:pt>
                <c:pt idx="2">
                  <c:v>99.1</c:v>
                </c:pt>
                <c:pt idx="3">
                  <c:v>99.2</c:v>
                </c:pt>
                <c:pt idx="4">
                  <c:v>99.2</c:v>
                </c:pt>
                <c:pt idx="5">
                  <c:v>99.2</c:v>
                </c:pt>
                <c:pt idx="6">
                  <c:v>99.4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427A-4532-AA4D-D05BCA5A00B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Специалисты II уровня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7812104841539388E-2"/>
                  <c:y val="-2.9331969404895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27A-4532-AA4D-D05BCA5A00BD}"/>
                </c:ext>
              </c:extLst>
            </c:dLbl>
            <c:dLbl>
              <c:idx val="1"/>
              <c:layout>
                <c:manualLayout>
                  <c:x val="-6.7301781186366774E-2"/>
                  <c:y val="-1.914715537402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27A-4532-AA4D-D05BCA5A00BD}"/>
                </c:ext>
              </c:extLst>
            </c:dLbl>
            <c:dLbl>
              <c:idx val="2"/>
              <c:layout>
                <c:manualLayout>
                  <c:x val="-3.1180100990325678E-2"/>
                  <c:y val="-6.0742321773229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27A-4532-AA4D-D05BCA5A00BD}"/>
                </c:ext>
              </c:extLst>
            </c:dLbl>
            <c:dLbl>
              <c:idx val="3"/>
              <c:layout>
                <c:manualLayout>
                  <c:x val="9.0085489001058335E-3"/>
                  <c:y val="4.4559558020212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27A-4532-AA4D-D05BCA5A00BD}"/>
                </c:ext>
              </c:extLst>
            </c:dLbl>
            <c:dLbl>
              <c:idx val="4"/>
              <c:layout>
                <c:manualLayout>
                  <c:x val="-1.0509973716790138E-2"/>
                  <c:y val="-2.7096486379021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27A-4532-AA4D-D05BCA5A00BD}"/>
                </c:ext>
              </c:extLst>
            </c:dLbl>
            <c:dLbl>
              <c:idx val="5"/>
              <c:layout>
                <c:manualLayout>
                  <c:x val="-2.1019947433580276E-2"/>
                  <c:y val="2.5995832869067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27A-4532-AA4D-D05BCA5A00BD}"/>
                </c:ext>
              </c:extLst>
            </c:dLbl>
            <c:dLbl>
              <c:idx val="6"/>
              <c:layout>
                <c:manualLayout>
                  <c:x val="-4.504274450053026E-3"/>
                  <c:y val="3.7494810022402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27A-4532-AA4D-D05BCA5A00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2022 г</c:v>
                </c:pt>
                <c:pt idx="1">
                  <c:v>2023г</c:v>
                </c:pt>
                <c:pt idx="2">
                  <c:v>2024 г</c:v>
                </c:pt>
                <c:pt idx="3">
                  <c:v>I квартал 2024 г</c:v>
                </c:pt>
                <c:pt idx="4">
                  <c:v>II квартал 2024 г</c:v>
                </c:pt>
                <c:pt idx="5">
                  <c:v>III квартал 2024 г</c:v>
                </c:pt>
                <c:pt idx="6">
                  <c:v>IV квартал 2024 г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98.9</c:v>
                </c:pt>
                <c:pt idx="1">
                  <c:v>99.5</c:v>
                </c:pt>
                <c:pt idx="2">
                  <c:v>99.6</c:v>
                </c:pt>
                <c:pt idx="3">
                  <c:v>99.4</c:v>
                </c:pt>
                <c:pt idx="4">
                  <c:v>99.6</c:v>
                </c:pt>
                <c:pt idx="5">
                  <c:v>99.7</c:v>
                </c:pt>
                <c:pt idx="6">
                  <c:v>99.7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6-427A-4532-AA4D-D05BCA5A00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1781504"/>
        <c:axId val="171799680"/>
      </c:lineChart>
      <c:catAx>
        <c:axId val="17178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  <c:crossAx val="171799680"/>
        <c:crosses val="autoZero"/>
        <c:auto val="1"/>
        <c:lblAlgn val="ctr"/>
        <c:lblOffset val="100"/>
        <c:noMultiLvlLbl val="0"/>
      </c:catAx>
      <c:valAx>
        <c:axId val="1717996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178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5597154479753"/>
          <c:y val="0.24151695592104447"/>
          <c:w val="0.52738077725891297"/>
          <c:h val="0.46474214505759698"/>
        </c:manualLayout>
      </c:layout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explosion val="1"/>
          <c:dPt>
            <c:idx val="0"/>
            <c:bubble3D val="0"/>
            <c:spPr>
              <a:solidFill>
                <a:srgbClr val="A4B85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7B-4CFB-B619-24C9DC5020DF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7B-4CFB-B619-24C9DC5020DF}"/>
              </c:ext>
            </c:extLst>
          </c:dPt>
          <c:dLbls>
            <c:dLbl>
              <c:idx val="0"/>
              <c:layout>
                <c:manualLayout>
                  <c:x val="0.162192218437297"/>
                  <c:y val="-0.2531434737863573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0"/>
                  <a:lstStyle/>
                  <a:p>
                    <a:pPr algn="l">
                      <a:defRPr lang="ru-RU"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strike="noStrike" spc="-1" dirty="0">
                        <a:latin typeface="Arial" panose="020B0604020202020204"/>
                      </a:rPr>
                      <a:t>372877</a:t>
                    </a:r>
                  </a:p>
                  <a:p>
                    <a:pPr algn="l">
                      <a:defRPr lang="ru-RU"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0" strike="noStrike" spc="-1" dirty="0">
                        <a:latin typeface="Arial" panose="020B0604020202020204"/>
                      </a:rPr>
                      <a:t>по заболеванию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46609799847641536"/>
                      <c:h val="0.1685385452216260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C77B-4CFB-B619-24C9DC5020DF}"/>
                </c:ext>
              </c:extLst>
            </c:dLbl>
            <c:dLbl>
              <c:idx val="1"/>
              <c:layout>
                <c:manualLayout>
                  <c:x val="6.9033703140718772E-2"/>
                  <c:y val="0.26135539483985104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0"/>
                  <a:lstStyle/>
                  <a:p>
                    <a:pPr algn="l">
                      <a:defRPr lang="ru-RU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strike="noStrike" spc="-1" dirty="0">
                        <a:latin typeface="Arial" panose="020B0604020202020204"/>
                      </a:rPr>
                      <a:t>369559</a:t>
                    </a:r>
                  </a:p>
                  <a:p>
                    <a:pPr algn="l">
                      <a:defRPr lang="ru-RU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0" strike="noStrike" spc="-1" dirty="0">
                        <a:latin typeface="Arial" panose="020B0604020202020204"/>
                      </a:rPr>
                      <a:t>с</a:t>
                    </a:r>
                    <a:r>
                      <a:rPr lang="ru-RU" sz="1200" b="0" strike="noStrike" spc="-1" baseline="0" dirty="0">
                        <a:latin typeface="Arial" panose="020B0604020202020204"/>
                      </a:rPr>
                      <a:t> профилактической целью</a:t>
                    </a:r>
                    <a:endParaRPr lang="ru-RU" sz="1200" b="0" strike="noStrike" spc="-1" dirty="0">
                      <a:latin typeface="Arial" panose="020B0604020202020204"/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79229541774069123"/>
                      <c:h val="0.1349958258350871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C77B-4CFB-B619-24C9DC5020D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600" b="0" i="0" u="none" strike="noStrike" kern="1200" spc="-1" baseline="0">
                    <a:solidFill>
                      <a:srgbClr val="000000"/>
                    </a:solidFill>
                    <a:latin typeface="Roboto"/>
                    <a:ea typeface="Roboto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2"/>
                <c:pt idx="0">
                  <c:v>По заболеванию</c:v>
                </c:pt>
                <c:pt idx="1">
                  <c:v>С профилактической целью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389208</c:v>
                </c:pt>
                <c:pt idx="1">
                  <c:v>421632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77B-4CFB-B619-24C9DC502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96986139736974"/>
          <c:y val="6.1402239825916666E-2"/>
          <c:w val="0.61148282532625031"/>
          <c:h val="0.539542684987268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92-489B-9BB6-166125AF7642}"/>
              </c:ext>
            </c:extLst>
          </c:dPt>
          <c:dPt>
            <c:idx val="1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792-489B-9BB6-166125AF7642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792-489B-9BB6-166125AF7642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792-489B-9BB6-166125AF7642}"/>
              </c:ext>
            </c:extLst>
          </c:dPt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профилактический осмотр</c:v>
                </c:pt>
                <c:pt idx="1">
                  <c:v>диспансеризация</c:v>
                </c:pt>
                <c:pt idx="2">
                  <c:v>патронажи</c:v>
                </c:pt>
                <c:pt idx="3">
                  <c:v>прочие (справки, вакцинация)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369559</c:v>
                </c:pt>
                <c:pt idx="1">
                  <c:v>10268</c:v>
                </c:pt>
                <c:pt idx="2">
                  <c:v>3262</c:v>
                </c:pt>
                <c:pt idx="3">
                  <c:v>68987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792-489B-9BB6-166125AF764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41"/>
      </c:doughnut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36141256184451"/>
          <c:y val="4.5189181425660446E-2"/>
          <c:w val="0.59540451509335546"/>
          <c:h val="0.6754704176802721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771-4F78-9BF8-55566B602BA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71-4F78-9BF8-55566B602BA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771-4F78-9BF8-55566B602BA7}"/>
              </c:ext>
            </c:extLst>
          </c:dPt>
          <c:dLbls>
            <c:dLbl>
              <c:idx val="0"/>
              <c:layout>
                <c:manualLayout>
                  <c:x val="-0.17955801104972377"/>
                  <c:y val="-2.5109892933885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93%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771-4F78-9BF8-55566B602BA7}"/>
                </c:ext>
              </c:extLst>
            </c:dLbl>
            <c:dLbl>
              <c:idx val="1"/>
              <c:layout>
                <c:manualLayout>
                  <c:x val="-6.8333451494143438E-2"/>
                  <c:y val="-0.1034602970730347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71-4F78-9BF8-55566B602BA7}"/>
                </c:ext>
              </c:extLst>
            </c:dLbl>
            <c:dLbl>
              <c:idx val="2"/>
              <c:layout>
                <c:manualLayout>
                  <c:x val="8.0391551164474048E-3"/>
                  <c:y val="-0.1120866392931549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71-4F78-9BF8-55566B602B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по заболеванию</c:v>
                </c:pt>
                <c:pt idx="1">
                  <c:v>активные</c:v>
                </c:pt>
                <c:pt idx="2">
                  <c:v>по диспансерному наблюдению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372877</c:v>
                </c:pt>
                <c:pt idx="1">
                  <c:v>12610</c:v>
                </c:pt>
                <c:pt idx="2">
                  <c:v>8268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771-4F78-9BF8-55566B602BA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41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462914807743921"/>
          <c:y val="0.73930216066283072"/>
          <c:w val="0.68662423849577914"/>
          <c:h val="0.1740558881877182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ABDB7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1EA-4712-A093-3007A917FFEC}"/>
              </c:ext>
            </c:extLst>
          </c:dPt>
          <c:dPt>
            <c:idx val="1"/>
            <c:bubble3D val="0"/>
            <c:spPr>
              <a:solidFill>
                <a:srgbClr val="BF74D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1EA-4712-A093-3007A917FFEC}"/>
              </c:ext>
            </c:extLst>
          </c:dPt>
          <c:dLbls>
            <c:dLbl>
              <c:idx val="0"/>
              <c:layout>
                <c:manualLayout>
                  <c:x val="9.2187608315902128E-3"/>
                  <c:y val="-0.1435186323767473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1EA-4712-A093-3007A917FFE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122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1EA-4712-A093-3007A917F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Лист1!$A$1:$A$2</c:f>
              <c:numCache>
                <c:formatCode>General</c:formatCode>
                <c:ptCount val="2"/>
                <c:pt idx="0">
                  <c:v>201</c:v>
                </c:pt>
                <c:pt idx="1">
                  <c:v>130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1EA-4712-A093-3007A917F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Лист1!$A$2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0DC-432F-ABF3-AD155000228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0DC-432F-ABF3-AD1550002287}"/>
              </c:ext>
            </c:extLst>
          </c:dPt>
          <c:dPt>
            <c:idx val="2"/>
            <c:bubble3D val="0"/>
            <c:spPr>
              <a:solidFill>
                <a:srgbClr val="D77CD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0DC-432F-ABF3-AD15500022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0DC-432F-ABF3-AD1550002287}"/>
              </c:ext>
            </c:extLst>
          </c:dPt>
          <c:dPt>
            <c:idx val="4"/>
            <c:bubble3D val="0"/>
            <c:spPr>
              <a:solidFill>
                <a:srgbClr val="6CB5F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0DC-432F-ABF3-AD1550002287}"/>
              </c:ext>
            </c:extLst>
          </c:dPt>
          <c:cat>
            <c:strRef>
              <c:f>Лист1!$B$1:$F$1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</c:strCache>
            </c:strRef>
          </c:cat>
          <c:val>
            <c:numRef>
              <c:f>Лист1!$B$2:$F$2</c:f>
              <c:numCache>
                <c:formatCode>0.00%</c:formatCode>
                <c:ptCount val="5"/>
                <c:pt idx="0">
                  <c:v>5.3999999999999999E-2</c:v>
                </c:pt>
                <c:pt idx="1">
                  <c:v>0.41899999999999998</c:v>
                </c:pt>
                <c:pt idx="2" formatCode="0%">
                  <c:v>0.09</c:v>
                </c:pt>
                <c:pt idx="3" formatCode="General">
                  <c:v>0</c:v>
                </c:pt>
                <c:pt idx="4">
                  <c:v>0.437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0DC-432F-ABF3-AD15500022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154217412864202E-2"/>
          <c:y val="5.3665783505347564E-2"/>
          <c:w val="0.96990051549407053"/>
          <c:h val="0.81422463205133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674</c:v>
                </c:pt>
                <c:pt idx="1">
                  <c:v>73044</c:v>
                </c:pt>
                <c:pt idx="2">
                  <c:v>4061</c:v>
                </c:pt>
                <c:pt idx="3">
                  <c:v>4061</c:v>
                </c:pt>
                <c:pt idx="4">
                  <c:v>3017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24-4FE9-A380-077E4A42974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730</c:v>
                </c:pt>
                <c:pt idx="1">
                  <c:v>70250</c:v>
                </c:pt>
                <c:pt idx="2">
                  <c:v>4166</c:v>
                </c:pt>
                <c:pt idx="3">
                  <c:v>2551</c:v>
                </c:pt>
                <c:pt idx="4">
                  <c:v>3147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A24-4FE9-A380-077E4A4297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DDD5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927</c:v>
                </c:pt>
                <c:pt idx="1">
                  <c:v>65445</c:v>
                </c:pt>
                <c:pt idx="2">
                  <c:v>4267</c:v>
                </c:pt>
                <c:pt idx="3">
                  <c:v>2934</c:v>
                </c:pt>
                <c:pt idx="4">
                  <c:v>3054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A24-4FE9-A380-077E4A42974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Лист1!$E$2:$E$6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A24-4FE9-A380-077E4A42974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6"/>
        <c:axId val="140272768"/>
        <c:axId val="140274304"/>
      </c:barChart>
      <c:catAx>
        <c:axId val="1402727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274304"/>
        <c:crosses val="autoZero"/>
        <c:auto val="1"/>
        <c:lblAlgn val="ctr"/>
        <c:lblOffset val="100"/>
        <c:noMultiLvlLbl val="0"/>
      </c:catAx>
      <c:valAx>
        <c:axId val="14027430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40272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2BD-4355-8A64-260624A701DD}"/>
              </c:ext>
            </c:extLst>
          </c:dPt>
          <c:dPt>
            <c:idx val="1"/>
            <c:bubble3D val="0"/>
            <c:spPr>
              <a:solidFill>
                <a:srgbClr val="81933D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2BD-4355-8A64-260624A701DD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2BD-4355-8A64-260624A701D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2BD-4355-8A64-260624A701DD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2BD-4355-8A64-260624A701DD}"/>
              </c:ext>
            </c:extLst>
          </c:dPt>
          <c:dLbls>
            <c:dLbl>
              <c:idx val="2"/>
              <c:layout>
                <c:manualLayout>
                  <c:x val="-1.9367378066215593E-2"/>
                  <c:y val="-6.60271220701117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BD-4355-8A64-260624A701DD}"/>
                </c:ext>
              </c:extLst>
            </c:dLbl>
            <c:dLbl>
              <c:idx val="3"/>
              <c:layout>
                <c:manualLayout>
                  <c:x val="-6.7785823231754624E-2"/>
                  <c:y val="-0.10894475141568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BD-4355-8A64-260624A701DD}"/>
                </c:ext>
              </c:extLst>
            </c:dLbl>
            <c:dLbl>
              <c:idx val="4"/>
              <c:layout>
                <c:manualLayout>
                  <c:x val="3.2278963443692654E-3"/>
                  <c:y val="-5.2821697656089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BD-4355-8A64-260624A701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 formatCode="0%">
                  <c:v>0.48099999999999998</c:v>
                </c:pt>
                <c:pt idx="1">
                  <c:v>0.45500000000000002</c:v>
                </c:pt>
                <c:pt idx="2" formatCode="0%">
                  <c:v>4.5999999999999999E-2</c:v>
                </c:pt>
                <c:pt idx="4">
                  <c:v>1.7999999999999999E-2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BD-4355-8A64-260624A701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BA6B5A-54F6-4891-9177-2100E04AA9A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>
              <a:buNone/>
            </a:pPr>
            <a:fld id="{9A0DB2DC-4C9A-4742-B13C-FB6460FD3503}" type="slidenum">
              <a:rPr lang="ru-RU" sz="1200" dirty="0">
                <a:latin typeface="Calibri" panose="020F0502020204030204" charset="0"/>
              </a:rPr>
              <a:t>‹#›</a:t>
            </a:fld>
            <a:endParaRPr lang="ru-RU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00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296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>
              <a:spcBef>
                <a:spcPct val="0"/>
              </a:spcBef>
            </a:pPr>
            <a:endParaRPr dirty="0"/>
          </a:p>
        </p:txBody>
      </p:sp>
      <p:sp>
        <p:nvSpPr>
          <p:cNvPr id="33796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ru-RU" sz="1200" dirty="0">
                <a:latin typeface="Calibri" panose="020F0502020204030204" charset="0"/>
              </a:rPr>
              <a:t>7</a:t>
            </a:fld>
            <a:endParaRPr lang="ru-RU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1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279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18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19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1200">
                <a:solidFill>
                  <a:srgbClr val="8B8B8B"/>
                </a:solidFill>
                <a:latin typeface="Calibri" panose="020F050202020403020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45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600" y="1604963"/>
            <a:ext cx="10972800" cy="39766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 panose="020F050202020403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 panose="020F0302020204030204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796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 panose="020F0502020204030204"/>
              </a:rPr>
              <a:t>Образец текста</a:t>
            </a:r>
          </a:p>
          <a:p>
            <a:pPr marL="685800" lvl="1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 panose="020F0502020204030204"/>
              </a:rPr>
              <a:t>Второй уровень</a:t>
            </a:r>
          </a:p>
          <a:p>
            <a:pPr marL="1143000" lvl="2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Третий уровень</a:t>
            </a:r>
          </a:p>
          <a:p>
            <a:pPr marL="1600200" lvl="3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Четвертый уровень</a:t>
            </a:r>
          </a:p>
          <a:p>
            <a:pPr marL="2057400" lvl="4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04.02.2025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1200">
                <a:solidFill>
                  <a:srgbClr val="8B8B8B"/>
                </a:solidFill>
                <a:latin typeface="Calibri" panose="020F050202020403020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6.jpe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38.jpe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12" Type="http://schemas.openxmlformats.org/officeDocument/2006/relationships/image" Target="../media/image4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43.jpeg"/><Relationship Id="rId5" Type="http://schemas.openxmlformats.org/officeDocument/2006/relationships/image" Target="../media/image11.png"/><Relationship Id="rId10" Type="http://schemas.openxmlformats.org/officeDocument/2006/relationships/image" Target="../media/image47.svg"/><Relationship Id="rId4" Type="http://schemas.openxmlformats.org/officeDocument/2006/relationships/image" Target="../media/image9.sv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7.png"/><Relationship Id="rId7" Type="http://schemas.openxmlformats.org/officeDocument/2006/relationships/image" Target="../media/image4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9.sv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chart" Target="../charts/chart10.xml"/><Relationship Id="rId7" Type="http://schemas.openxmlformats.org/officeDocument/2006/relationships/image" Target="../media/image48.png"/><Relationship Id="rId12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30.png"/><Relationship Id="rId5" Type="http://schemas.openxmlformats.org/officeDocument/2006/relationships/image" Target="../media/image7.png"/><Relationship Id="rId10" Type="http://schemas.openxmlformats.org/officeDocument/2006/relationships/chart" Target="../charts/chart14.xml"/><Relationship Id="rId4" Type="http://schemas.openxmlformats.org/officeDocument/2006/relationships/chart" Target="../charts/chart11.xml"/><Relationship Id="rId9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49.jpeg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7.png"/><Relationship Id="rId7" Type="http://schemas.openxmlformats.org/officeDocument/2006/relationships/image" Target="../media/image5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6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12" Type="http://schemas.openxmlformats.org/officeDocument/2006/relationships/image" Target="../media/image16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9.svg"/><Relationship Id="rId10" Type="http://schemas.openxmlformats.org/officeDocument/2006/relationships/image" Target="../media/image14.sv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5.png"/><Relationship Id="rId7" Type="http://schemas.openxmlformats.org/officeDocument/2006/relationships/image" Target="../media/image5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9.svg"/><Relationship Id="rId4" Type="http://schemas.openxmlformats.org/officeDocument/2006/relationships/image" Target="../media/image7.png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7.png"/><Relationship Id="rId7" Type="http://schemas.openxmlformats.org/officeDocument/2006/relationships/image" Target="../media/image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10" Type="http://schemas.openxmlformats.org/officeDocument/2006/relationships/image" Target="../media/image62.jpeg"/><Relationship Id="rId4" Type="http://schemas.openxmlformats.org/officeDocument/2006/relationships/image" Target="../media/image9.svg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jpeg"/><Relationship Id="rId3" Type="http://schemas.openxmlformats.org/officeDocument/2006/relationships/image" Target="../media/image16.png"/><Relationship Id="rId7" Type="http://schemas.openxmlformats.org/officeDocument/2006/relationships/image" Target="../media/image14.sv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54.png"/><Relationship Id="rId5" Type="http://schemas.openxmlformats.org/officeDocument/2006/relationships/image" Target="../media/image9.svg"/><Relationship Id="rId10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64.png"/><Relationship Id="rId1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71.jp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11" Type="http://schemas.openxmlformats.org/officeDocument/2006/relationships/image" Target="../media/image75.jpg"/><Relationship Id="rId5" Type="http://schemas.openxmlformats.org/officeDocument/2006/relationships/image" Target="../media/image69.jpg"/><Relationship Id="rId10" Type="http://schemas.openxmlformats.org/officeDocument/2006/relationships/image" Target="../media/image74.jpeg"/><Relationship Id="rId4" Type="http://schemas.openxmlformats.org/officeDocument/2006/relationships/image" Target="../media/image9.svg"/><Relationship Id="rId9" Type="http://schemas.openxmlformats.org/officeDocument/2006/relationships/image" Target="../media/image73.JPG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chart" Target="../charts/chart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chart" Target="../charts/chart2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openxmlformats.org/officeDocument/2006/relationships/chart" Target="../charts/chart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image" Target="../media/image18.png"/><Relationship Id="rId4" Type="http://schemas.openxmlformats.org/officeDocument/2006/relationships/chart" Target="../charts/chart3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hart" Target="../charts/chart6.xml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2.jpeg"/><Relationship Id="rId5" Type="http://schemas.openxmlformats.org/officeDocument/2006/relationships/image" Target="../media/image9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9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chart" Target="../charts/chart8.xml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2D7DF18-A0A5-4914-8580-CD53C4905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stomShape 1"/>
          <p:cNvSpPr/>
          <p:nvPr/>
        </p:nvSpPr>
        <p:spPr>
          <a:xfrm>
            <a:off x="713978" y="3814938"/>
            <a:ext cx="5716592" cy="2938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all" spc="-1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ГОДОВОЙ  ОТЧЕТ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all" spc="-1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202</a:t>
            </a:r>
            <a:r>
              <a:rPr kumimoji="0" lang="en-US" sz="3200" b="1" i="0" u="none" strike="noStrike" kern="1200" cap="all" spc="-1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4</a:t>
            </a:r>
            <a:r>
              <a:rPr kumimoji="0" lang="ru-RU" sz="3200" b="1" i="0" u="none" strike="noStrike" kern="1200" spc="-1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г.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3200" b="1" i="0" u="none" strike="noStrike" kern="1200" cap="all" spc="-1" normalizeH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+mj-lt"/>
              <a:ea typeface="+mn-ea"/>
              <a:cs typeface="Bookman Old Style" panose="0205060405050502020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ГБУЗ «ДГП № 12 ДЗМ»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главного врача Пронько Н.А.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 </a:t>
            </a:r>
          </a:p>
        </p:txBody>
      </p:sp>
      <p:pic>
        <p:nvPicPr>
          <p:cNvPr id="39944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771" y="4128676"/>
            <a:ext cx="1946999" cy="2713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4A6F5A1-AEAE-46F5-91C5-36D4A49DF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80174" y="3963436"/>
            <a:ext cx="297896" cy="3304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39BAEB5-BB9B-4858-9536-333E3D5C5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7" y="793189"/>
            <a:ext cx="3154547" cy="17671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3304DDF2-0013-4BE9-8C20-5A1FC8A24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xmlns="" id="{863F49D2-5157-49F6-921D-1994423F4C09}"/>
              </a:ext>
            </a:extLst>
          </p:cNvPr>
          <p:cNvSpPr/>
          <p:nvPr/>
        </p:nvSpPr>
        <p:spPr>
          <a:xfrm>
            <a:off x="596900" y="2473792"/>
            <a:ext cx="3285950" cy="2832715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4" name="CustomShape 5"/>
          <p:cNvSpPr/>
          <p:nvPr/>
        </p:nvSpPr>
        <p:spPr>
          <a:xfrm>
            <a:off x="2495550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6"/>
          <p:cNvSpPr/>
          <p:nvPr/>
        </p:nvSpPr>
        <p:spPr>
          <a:xfrm>
            <a:off x="2004925" y="2851913"/>
            <a:ext cx="180022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sz="1600" dirty="0">
                <a:solidFill>
                  <a:srgbClr val="000000"/>
                </a:solidFill>
                <a:cs typeface="Roboto" pitchFamily="2" charset="0"/>
              </a:rPr>
              <a:t>Число обращений </a:t>
            </a:r>
            <a:endParaRPr sz="1600" dirty="0"/>
          </a:p>
          <a:p>
            <a:pPr eaLnBrk="1" hangingPunct="1">
              <a:lnSpc>
                <a:spcPct val="90000"/>
              </a:lnSpc>
              <a:buNone/>
            </a:pPr>
            <a:r>
              <a:rPr sz="1600" dirty="0">
                <a:solidFill>
                  <a:srgbClr val="000000"/>
                </a:solidFill>
                <a:cs typeface="Roboto" pitchFamily="2" charset="0"/>
              </a:rPr>
              <a:t>за 20</a:t>
            </a:r>
            <a:r>
              <a:rPr lang="en-US" altLang="x-none" sz="1600" dirty="0">
                <a:solidFill>
                  <a:srgbClr val="000000"/>
                </a:solidFill>
                <a:cs typeface="Roboto" pitchFamily="2" charset="0"/>
              </a:rPr>
              <a:t>24</a:t>
            </a:r>
            <a:r>
              <a:rPr sz="1600" dirty="0">
                <a:solidFill>
                  <a:srgbClr val="000000"/>
                </a:solidFill>
                <a:cs typeface="Roboto" pitchFamily="2" charset="0"/>
              </a:rPr>
              <a:t> год</a:t>
            </a:r>
            <a:endParaRPr sz="1600" dirty="0"/>
          </a:p>
        </p:txBody>
      </p:sp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8"/>
          <p:cNvSpPr/>
          <p:nvPr/>
        </p:nvSpPr>
        <p:spPr>
          <a:xfrm>
            <a:off x="1984375" y="3421063"/>
            <a:ext cx="1438275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10"/>
          <p:cNvSpPr/>
          <p:nvPr/>
        </p:nvSpPr>
        <p:spPr>
          <a:xfrm>
            <a:off x="1017588" y="2800887"/>
            <a:ext cx="1117600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245</a:t>
            </a:r>
          </a:p>
        </p:txBody>
      </p:sp>
      <p:sp>
        <p:nvSpPr>
          <p:cNvPr id="241" name="CustomShape 11"/>
          <p:cNvSpPr/>
          <p:nvPr/>
        </p:nvSpPr>
        <p:spPr>
          <a:xfrm>
            <a:off x="4864100" y="1738314"/>
            <a:ext cx="4948238" cy="368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Все обращения рассматриваются в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индивидуальном порядке</a:t>
            </a:r>
            <a:endParaRPr kumimoji="0" lang="ru-RU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 случае негативного содержания обращения, специалисты поликлиники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вступают в диалог </a:t>
            </a: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 официальным представителем пациента и детализируют проблему для ее решения</a:t>
            </a:r>
            <a:endParaRPr kumimoji="0" lang="ru-RU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Изучаются предложения граждан по улучшению работы поликлиники, руководство использует обратную связь для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совершенствования оказания медицинской помощи</a:t>
            </a:r>
            <a:endParaRPr kumimoji="0" lang="ru-RU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37090" y="160338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Работа по рассмотрению жалоб и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обращений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граждан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34831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288" y="3090863"/>
            <a:ext cx="2484437" cy="368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C2A8CD6-AC2A-457E-A76B-51490ED9D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4503808" y="1831496"/>
            <a:ext cx="261425" cy="27291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A1BC9C6-5158-4446-8908-51CBF6A3A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4503808" y="2541931"/>
            <a:ext cx="261425" cy="27291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8D3E36CF-923D-4833-88FE-51B7FBC8A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4503808" y="4075808"/>
            <a:ext cx="261425" cy="2729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E33E41-CF0F-4217-81B1-9CADC0F422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19" y="1821634"/>
            <a:ext cx="1102070" cy="1191338"/>
          </a:xfrm>
          <a:prstGeom prst="rect">
            <a:avLst/>
          </a:prstGeom>
        </p:spPr>
      </p:pic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10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3" name="CustomShape 10">
            <a:extLst>
              <a:ext uri="{FF2B5EF4-FFF2-40B4-BE49-F238E27FC236}">
                <a16:creationId xmlns:a16="http://schemas.microsoft.com/office/drawing/2014/main" xmlns="" id="{395936DD-6FE1-4B1C-AEA9-87FFAD152D7A}"/>
              </a:ext>
            </a:extLst>
          </p:cNvPr>
          <p:cNvSpPr/>
          <p:nvPr/>
        </p:nvSpPr>
        <p:spPr>
          <a:xfrm>
            <a:off x="1226989" y="3629417"/>
            <a:ext cx="1117600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ea typeface="Roboto"/>
                <a:cs typeface="+mn-cs"/>
              </a:rPr>
              <a:t>67 </a:t>
            </a:r>
          </a:p>
        </p:txBody>
      </p:sp>
      <p:sp>
        <p:nvSpPr>
          <p:cNvPr id="24" name="CustomShape 10">
            <a:extLst>
              <a:ext uri="{FF2B5EF4-FFF2-40B4-BE49-F238E27FC236}">
                <a16:creationId xmlns:a16="http://schemas.microsoft.com/office/drawing/2014/main" xmlns="" id="{F0D02FDC-6EDB-4F71-99D1-E955864FCA56}"/>
              </a:ext>
            </a:extLst>
          </p:cNvPr>
          <p:cNvSpPr/>
          <p:nvPr/>
        </p:nvSpPr>
        <p:spPr>
          <a:xfrm>
            <a:off x="1226989" y="4115661"/>
            <a:ext cx="1117600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ea typeface="Roboto"/>
                <a:cs typeface="+mn-cs"/>
              </a:rPr>
              <a:t>102 </a:t>
            </a:r>
          </a:p>
        </p:txBody>
      </p:sp>
      <p:sp>
        <p:nvSpPr>
          <p:cNvPr id="29" name="CustomShape 10">
            <a:extLst>
              <a:ext uri="{FF2B5EF4-FFF2-40B4-BE49-F238E27FC236}">
                <a16:creationId xmlns:a16="http://schemas.microsoft.com/office/drawing/2014/main" xmlns="" id="{D521ED3D-860E-4B3C-A290-2FD4538689AF}"/>
              </a:ext>
            </a:extLst>
          </p:cNvPr>
          <p:cNvSpPr/>
          <p:nvPr/>
        </p:nvSpPr>
        <p:spPr>
          <a:xfrm>
            <a:off x="1226989" y="4609231"/>
            <a:ext cx="1117600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ea typeface="Roboto"/>
                <a:cs typeface="+mn-cs"/>
              </a:rPr>
              <a:t>76 </a:t>
            </a:r>
          </a:p>
        </p:txBody>
      </p:sp>
      <p:sp>
        <p:nvSpPr>
          <p:cNvPr id="30" name="CustomShape 6">
            <a:extLst>
              <a:ext uri="{FF2B5EF4-FFF2-40B4-BE49-F238E27FC236}">
                <a16:creationId xmlns:a16="http://schemas.microsoft.com/office/drawing/2014/main" xmlns="" id="{0685F9D6-3F7E-4438-921A-04DA01E27E93}"/>
              </a:ext>
            </a:extLst>
          </p:cNvPr>
          <p:cNvSpPr/>
          <p:nvPr/>
        </p:nvSpPr>
        <p:spPr>
          <a:xfrm>
            <a:off x="2259270" y="4201968"/>
            <a:ext cx="1291534" cy="3929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100" dirty="0">
                <a:solidFill>
                  <a:srgbClr val="000000"/>
                </a:solidFill>
                <a:cs typeface="Roboto" pitchFamily="2" charset="0"/>
              </a:rPr>
              <a:t>ДГП №12</a:t>
            </a:r>
            <a:endParaRPr lang="en-US" sz="1100" dirty="0">
              <a:solidFill>
                <a:srgbClr val="000000"/>
              </a:solidFill>
              <a:cs typeface="Roboto" pitchFamily="2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sz="1100" dirty="0">
                <a:solidFill>
                  <a:srgbClr val="000000"/>
                </a:solidFill>
              </a:rPr>
              <a:t>филиал</a:t>
            </a:r>
            <a:r>
              <a:rPr lang="en-US" sz="1100" dirty="0">
                <a:solidFill>
                  <a:srgbClr val="000000"/>
                </a:solidFill>
              </a:rPr>
              <a:t> 1</a:t>
            </a:r>
            <a:endParaRPr sz="1100" dirty="0"/>
          </a:p>
        </p:txBody>
      </p:sp>
      <p:sp>
        <p:nvSpPr>
          <p:cNvPr id="31" name="CustomShape 6">
            <a:extLst>
              <a:ext uri="{FF2B5EF4-FFF2-40B4-BE49-F238E27FC236}">
                <a16:creationId xmlns:a16="http://schemas.microsoft.com/office/drawing/2014/main" xmlns="" id="{37026295-8B05-4553-8395-DD39B7656FAE}"/>
              </a:ext>
            </a:extLst>
          </p:cNvPr>
          <p:cNvSpPr/>
          <p:nvPr/>
        </p:nvSpPr>
        <p:spPr>
          <a:xfrm>
            <a:off x="2259270" y="3698765"/>
            <a:ext cx="918039" cy="3929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100" dirty="0">
                <a:solidFill>
                  <a:srgbClr val="000000"/>
                </a:solidFill>
                <a:cs typeface="Roboto" pitchFamily="2" charset="0"/>
              </a:rPr>
              <a:t>ДГП №12 гл. здание</a:t>
            </a:r>
            <a:endParaRPr sz="1100" dirty="0"/>
          </a:p>
        </p:txBody>
      </p:sp>
      <p:sp>
        <p:nvSpPr>
          <p:cNvPr id="33" name="CustomShape 6">
            <a:extLst>
              <a:ext uri="{FF2B5EF4-FFF2-40B4-BE49-F238E27FC236}">
                <a16:creationId xmlns:a16="http://schemas.microsoft.com/office/drawing/2014/main" xmlns="" id="{594D77FA-3106-4F67-8E0A-E3E73605E3FC}"/>
              </a:ext>
            </a:extLst>
          </p:cNvPr>
          <p:cNvSpPr/>
          <p:nvPr/>
        </p:nvSpPr>
        <p:spPr>
          <a:xfrm>
            <a:off x="2259270" y="4676337"/>
            <a:ext cx="1291534" cy="3929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100" dirty="0">
                <a:solidFill>
                  <a:srgbClr val="000000"/>
                </a:solidFill>
                <a:cs typeface="Roboto" pitchFamily="2" charset="0"/>
              </a:rPr>
              <a:t>ДГП №12</a:t>
            </a:r>
            <a:endParaRPr lang="en-US" sz="1100" dirty="0">
              <a:solidFill>
                <a:srgbClr val="000000"/>
              </a:solidFill>
              <a:cs typeface="Roboto" pitchFamily="2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sz="1100" dirty="0">
                <a:solidFill>
                  <a:srgbClr val="000000"/>
                </a:solidFill>
              </a:rPr>
              <a:t>филиал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ru-RU" sz="1100" dirty="0">
                <a:solidFill>
                  <a:srgbClr val="000000"/>
                </a:solidFill>
              </a:rPr>
              <a:t>2</a:t>
            </a:r>
            <a:endParaRPr sz="1100" dirty="0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xmlns="" id="{C0C8AE5A-9E1E-4D1E-AF08-3317B45F5BB1}"/>
              </a:ext>
            </a:extLst>
          </p:cNvPr>
          <p:cNvSpPr/>
          <p:nvPr/>
        </p:nvSpPr>
        <p:spPr>
          <a:xfrm>
            <a:off x="1465403" y="3608897"/>
            <a:ext cx="1711906" cy="1472985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E062403F-E090-4481-A7FD-A1D041632D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54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8A6CD29-44CA-41B0-AAA9-5B8CC77C5A46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13C1B8-4C7B-4252-B7DF-9638D1829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A2F7E1-F80D-4653-AEB5-9A01FBC2179D}"/>
              </a:ext>
            </a:extLst>
          </p:cNvPr>
          <p:cNvSpPr txBox="1"/>
          <p:nvPr/>
        </p:nvSpPr>
        <p:spPr>
          <a:xfrm>
            <a:off x="1163345" y="368300"/>
            <a:ext cx="3263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DAC803-EFA8-402E-BDCD-FC11FC5E1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22F307-2D93-4D43-B094-11737A3AF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F2C508-23BA-4230-85B1-2ABAB5FE1159}"/>
              </a:ext>
            </a:extLst>
          </p:cNvPr>
          <p:cNvSpPr txBox="1"/>
          <p:nvPr/>
        </p:nvSpPr>
        <p:spPr>
          <a:xfrm>
            <a:off x="743410" y="1220436"/>
            <a:ext cx="825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Более 10 лет Москва занимается цифровизацией системы здравоохранения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7D4085E9-B70D-4D62-804B-2C6854584E69}"/>
              </a:ext>
            </a:extLst>
          </p:cNvPr>
          <p:cNvGrpSpPr/>
          <p:nvPr/>
        </p:nvGrpSpPr>
        <p:grpSpPr>
          <a:xfrm>
            <a:off x="600490" y="2280665"/>
            <a:ext cx="2840654" cy="1727106"/>
            <a:chOff x="663334" y="2268338"/>
            <a:chExt cx="2840654" cy="1727106"/>
          </a:xfrm>
        </p:grpSpPr>
        <p:sp>
          <p:nvSpPr>
            <p:cNvPr id="9" name="Шестиугольник 8">
              <a:extLst>
                <a:ext uri="{FF2B5EF4-FFF2-40B4-BE49-F238E27FC236}">
                  <a16:creationId xmlns:a16="http://schemas.microsoft.com/office/drawing/2014/main" xmlns="" id="{E6F7E7B7-F1FA-4089-A22F-6D9551B595A3}"/>
                </a:ext>
              </a:extLst>
            </p:cNvPr>
            <p:cNvSpPr/>
            <p:nvPr/>
          </p:nvSpPr>
          <p:spPr>
            <a:xfrm>
              <a:off x="663334" y="2288174"/>
              <a:ext cx="1980433" cy="170727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0245162-2ED1-40E4-AEA5-E9399559071E}"/>
                </a:ext>
              </a:extLst>
            </p:cNvPr>
            <p:cNvSpPr txBox="1"/>
            <p:nvPr/>
          </p:nvSpPr>
          <p:spPr>
            <a:xfrm>
              <a:off x="1168342" y="2268338"/>
              <a:ext cx="18685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80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86138FC-6B84-4958-9327-5E01BB6A1F16}"/>
                </a:ext>
              </a:extLst>
            </p:cNvPr>
            <p:cNvSpPr txBox="1"/>
            <p:nvPr/>
          </p:nvSpPr>
          <p:spPr>
            <a:xfrm>
              <a:off x="810126" y="2592350"/>
              <a:ext cx="3515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4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805F241-AF66-4B60-A912-14A9EAB4AD4B}"/>
                </a:ext>
              </a:extLst>
            </p:cNvPr>
            <p:cNvSpPr txBox="1"/>
            <p:nvPr/>
          </p:nvSpPr>
          <p:spPr>
            <a:xfrm>
              <a:off x="2321706" y="2808998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AF936AD-FC38-429F-8811-683D92787EC2}"/>
                </a:ext>
              </a:extLst>
            </p:cNvPr>
            <p:cNvSpPr txBox="1"/>
            <p:nvPr/>
          </p:nvSpPr>
          <p:spPr>
            <a:xfrm>
              <a:off x="1014509" y="3416881"/>
              <a:ext cx="2089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ЭМК в ЕМИАС</a:t>
              </a:r>
              <a:endParaRPr lang="ru-RU" sz="2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D12FFE45-220E-404A-838D-D2E71F0FCB9C}"/>
              </a:ext>
            </a:extLst>
          </p:cNvPr>
          <p:cNvGrpSpPr/>
          <p:nvPr/>
        </p:nvGrpSpPr>
        <p:grpSpPr>
          <a:xfrm>
            <a:off x="3907695" y="2004152"/>
            <a:ext cx="3589444" cy="461665"/>
            <a:chOff x="818627" y="5414129"/>
            <a:chExt cx="3589444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EA76B8D-EBD2-4A2B-9186-0CF88A77BE5C}"/>
                </a:ext>
              </a:extLst>
            </p:cNvPr>
            <p:cNvSpPr txBox="1"/>
            <p:nvPr/>
          </p:nvSpPr>
          <p:spPr>
            <a:xfrm>
              <a:off x="1173924" y="5414129"/>
              <a:ext cx="3234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100 млн раз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москвичи воспользовались онлайн-записью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F98107E7-2940-435A-B623-49DD79818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7712767">
              <a:off x="823854" y="5470399"/>
              <a:ext cx="237788" cy="248241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9DCD5578-55EE-4235-A203-F3C520AE5B71}"/>
              </a:ext>
            </a:extLst>
          </p:cNvPr>
          <p:cNvGrpSpPr/>
          <p:nvPr/>
        </p:nvGrpSpPr>
        <p:grpSpPr>
          <a:xfrm>
            <a:off x="3915789" y="2721496"/>
            <a:ext cx="3416684" cy="830997"/>
            <a:chOff x="4828818" y="5581107"/>
            <a:chExt cx="3416684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345115F-3F58-43B4-B04F-F205A1A9451C}"/>
                </a:ext>
              </a:extLst>
            </p:cNvPr>
            <p:cNvSpPr txBox="1"/>
            <p:nvPr/>
          </p:nvSpPr>
          <p:spPr>
            <a:xfrm>
              <a:off x="5184116" y="5581107"/>
              <a:ext cx="3061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Поставили </a:t>
              </a:r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9 млн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предварительных диагнозов </a:t>
              </a:r>
            </a:p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 помощью системы поддержки принятия врачебных решений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F978102A-6283-4D22-8638-E25F013EB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7712767">
              <a:off x="4834045" y="5637377"/>
              <a:ext cx="237788" cy="248241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0079283C-EB9F-48C1-9450-DC561E955BF9}"/>
              </a:ext>
            </a:extLst>
          </p:cNvPr>
          <p:cNvGrpSpPr/>
          <p:nvPr/>
        </p:nvGrpSpPr>
        <p:grpSpPr>
          <a:xfrm>
            <a:off x="3908766" y="3771525"/>
            <a:ext cx="3135904" cy="461665"/>
            <a:chOff x="8721723" y="5581107"/>
            <a:chExt cx="3371395" cy="46166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5227AFE-DD65-40E1-A669-C936F202EC2C}"/>
                </a:ext>
              </a:extLst>
            </p:cNvPr>
            <p:cNvSpPr txBox="1"/>
            <p:nvPr/>
          </p:nvSpPr>
          <p:spPr>
            <a:xfrm>
              <a:off x="9077020" y="5581107"/>
              <a:ext cx="3016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8 миллионов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исследований обработали ИИ-сервисы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400D3FE2-6DE5-4820-AAAE-4F33EED45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7712767">
              <a:off x="8726950" y="5637377"/>
              <a:ext cx="237788" cy="248241"/>
            </a:xfrm>
            <a:prstGeom prst="rect">
              <a:avLst/>
            </a:prstGeom>
          </p:spPr>
        </p:pic>
      </p:grp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C5F8DBF0-D6C4-4936-8398-721E145A2BA6}"/>
              </a:ext>
            </a:extLst>
          </p:cNvPr>
          <p:cNvSpPr/>
          <p:nvPr/>
        </p:nvSpPr>
        <p:spPr>
          <a:xfrm>
            <a:off x="743410" y="4843344"/>
            <a:ext cx="7892154" cy="154982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AEB4CE7A-3471-4D29-A939-673B8A379698}"/>
              </a:ext>
            </a:extLst>
          </p:cNvPr>
          <p:cNvSpPr/>
          <p:nvPr/>
        </p:nvSpPr>
        <p:spPr>
          <a:xfrm>
            <a:off x="570189" y="4612919"/>
            <a:ext cx="3410632" cy="476831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FD1EE2B-1756-43D0-AEDE-7C0F873E3DCB}"/>
              </a:ext>
            </a:extLst>
          </p:cNvPr>
          <p:cNvSpPr txBox="1"/>
          <p:nvPr/>
        </p:nvSpPr>
        <p:spPr>
          <a:xfrm>
            <a:off x="743411" y="4674611"/>
            <a:ext cx="3149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цифровом виде хранятся: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319D86CA-E90F-4E78-939A-2A8463DA97C1}"/>
              </a:ext>
            </a:extLst>
          </p:cNvPr>
          <p:cNvGrpSpPr/>
          <p:nvPr/>
        </p:nvGrpSpPr>
        <p:grpSpPr>
          <a:xfrm>
            <a:off x="941240" y="5252359"/>
            <a:ext cx="2109273" cy="945028"/>
            <a:chOff x="3929939" y="2403576"/>
            <a:chExt cx="2109273" cy="945028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F59A8291-357A-4B80-82EB-4AD3D903101C}"/>
                </a:ext>
              </a:extLst>
            </p:cNvPr>
            <p:cNvSpPr/>
            <p:nvPr/>
          </p:nvSpPr>
          <p:spPr>
            <a:xfrm>
              <a:off x="392993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E6AC7DE-6A4D-43AD-A7BB-6025A7999E3E}"/>
                </a:ext>
              </a:extLst>
            </p:cNvPr>
            <p:cNvSpPr txBox="1"/>
            <p:nvPr/>
          </p:nvSpPr>
          <p:spPr>
            <a:xfrm>
              <a:off x="415348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330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565FE93B-7D94-43F6-94AE-682FC10A7AFC}"/>
                </a:ext>
              </a:extLst>
            </p:cNvPr>
            <p:cNvSpPr txBox="1"/>
            <p:nvPr/>
          </p:nvSpPr>
          <p:spPr>
            <a:xfrm>
              <a:off x="393958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4FD6FE4-E39F-4B4D-BA0B-7BE4A2F850FB}"/>
                </a:ext>
              </a:extLst>
            </p:cNvPr>
            <p:cNvSpPr txBox="1"/>
            <p:nvPr/>
          </p:nvSpPr>
          <p:spPr>
            <a:xfrm>
              <a:off x="4856930" y="2492858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F8D535E-3545-4990-9613-736B7A3FF994}"/>
                </a:ext>
              </a:extLst>
            </p:cNvPr>
            <p:cNvSpPr txBox="1"/>
            <p:nvPr/>
          </p:nvSpPr>
          <p:spPr>
            <a:xfrm>
              <a:off x="4169382" y="2948494"/>
              <a:ext cx="1375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протоколов осмотров врачей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1EAB508A-98ED-49C8-95C1-5A7FEAA54A09}"/>
              </a:ext>
            </a:extLst>
          </p:cNvPr>
          <p:cNvGrpSpPr/>
          <p:nvPr/>
        </p:nvGrpSpPr>
        <p:grpSpPr>
          <a:xfrm>
            <a:off x="2840372" y="5252359"/>
            <a:ext cx="2125175" cy="898690"/>
            <a:chOff x="5968019" y="2403576"/>
            <a:chExt cx="2125175" cy="898690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409FFAB8-0735-4A5A-88AB-F2521EB843C2}"/>
                </a:ext>
              </a:extLst>
            </p:cNvPr>
            <p:cNvSpPr/>
            <p:nvPr/>
          </p:nvSpPr>
          <p:spPr>
            <a:xfrm>
              <a:off x="596801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999C1E66-CC24-4A8C-9A82-73839175AD64}"/>
                </a:ext>
              </a:extLst>
            </p:cNvPr>
            <p:cNvSpPr txBox="1"/>
            <p:nvPr/>
          </p:nvSpPr>
          <p:spPr>
            <a:xfrm>
              <a:off x="619156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143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8A6D2892-58BF-4C2B-970D-4ADC75B2246B}"/>
                </a:ext>
              </a:extLst>
            </p:cNvPr>
            <p:cNvSpPr txBox="1"/>
            <p:nvPr/>
          </p:nvSpPr>
          <p:spPr>
            <a:xfrm>
              <a:off x="597766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82B6FCF-EB2B-4044-8CE5-ECB750086EB8}"/>
                </a:ext>
              </a:extLst>
            </p:cNvPr>
            <p:cNvSpPr txBox="1"/>
            <p:nvPr/>
          </p:nvSpPr>
          <p:spPr>
            <a:xfrm>
              <a:off x="6910912" y="2500806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0543C48C-19E1-4B98-A972-A092F3620411}"/>
                </a:ext>
              </a:extLst>
            </p:cNvPr>
            <p:cNvSpPr txBox="1"/>
            <p:nvPr/>
          </p:nvSpPr>
          <p:spPr>
            <a:xfrm>
              <a:off x="6294929" y="2948494"/>
              <a:ext cx="11400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рецептов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1BD2D218-0B83-497C-8B7D-11F7CB6556D3}"/>
              </a:ext>
            </a:extLst>
          </p:cNvPr>
          <p:cNvGrpSpPr/>
          <p:nvPr/>
        </p:nvGrpSpPr>
        <p:grpSpPr>
          <a:xfrm>
            <a:off x="4742254" y="5252359"/>
            <a:ext cx="2125175" cy="945028"/>
            <a:chOff x="7948384" y="2445639"/>
            <a:chExt cx="2125175" cy="945028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xmlns="" id="{A4FDBF90-1C34-4CD4-A4C1-17233F785D03}"/>
                </a:ext>
              </a:extLst>
            </p:cNvPr>
            <p:cNvSpPr/>
            <p:nvPr/>
          </p:nvSpPr>
          <p:spPr>
            <a:xfrm>
              <a:off x="7948384" y="2534903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212249A-A3CA-4412-B426-FB946E748862}"/>
                </a:ext>
              </a:extLst>
            </p:cNvPr>
            <p:cNvSpPr txBox="1"/>
            <p:nvPr/>
          </p:nvSpPr>
          <p:spPr>
            <a:xfrm>
              <a:off x="8171929" y="2445639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320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11579F8D-6512-4DF4-B4E6-3643F2AE5903}"/>
                </a:ext>
              </a:extLst>
            </p:cNvPr>
            <p:cNvSpPr txBox="1"/>
            <p:nvPr/>
          </p:nvSpPr>
          <p:spPr>
            <a:xfrm>
              <a:off x="7958028" y="2543766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F3113C74-991A-4E89-BB1D-2E4351D7F3AE}"/>
                </a:ext>
              </a:extLst>
            </p:cNvPr>
            <p:cNvSpPr txBox="1"/>
            <p:nvPr/>
          </p:nvSpPr>
          <p:spPr>
            <a:xfrm>
              <a:off x="8891277" y="2519019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1C8E2B8-6211-44B6-902A-C862E62EE600}"/>
                </a:ext>
              </a:extLst>
            </p:cNvPr>
            <p:cNvSpPr txBox="1"/>
            <p:nvPr/>
          </p:nvSpPr>
          <p:spPr>
            <a:xfrm>
              <a:off x="8203733" y="2990557"/>
              <a:ext cx="11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результатов анализов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70520DF4-63B2-40E3-B543-1017A686F5B4}"/>
              </a:ext>
            </a:extLst>
          </p:cNvPr>
          <p:cNvGrpSpPr/>
          <p:nvPr/>
        </p:nvGrpSpPr>
        <p:grpSpPr>
          <a:xfrm>
            <a:off x="6598211" y="5252359"/>
            <a:ext cx="2196736" cy="945028"/>
            <a:chOff x="9907502" y="3382147"/>
            <a:chExt cx="2196736" cy="945028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xmlns="" id="{9FC71635-0226-4A6B-BC30-D76C82ED2182}"/>
                </a:ext>
              </a:extLst>
            </p:cNvPr>
            <p:cNvSpPr/>
            <p:nvPr/>
          </p:nvSpPr>
          <p:spPr>
            <a:xfrm>
              <a:off x="9907502" y="3471411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3D125A0C-84F0-4B56-9D64-E3F3DD124CFE}"/>
                </a:ext>
              </a:extLst>
            </p:cNvPr>
            <p:cNvSpPr txBox="1"/>
            <p:nvPr/>
          </p:nvSpPr>
          <p:spPr>
            <a:xfrm>
              <a:off x="10131047" y="3382147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11,7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86877E45-3696-45D7-A911-91ED0DA43BCE}"/>
                </a:ext>
              </a:extLst>
            </p:cNvPr>
            <p:cNvSpPr txBox="1"/>
            <p:nvPr/>
          </p:nvSpPr>
          <p:spPr>
            <a:xfrm>
              <a:off x="9917146" y="3480274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B9EB9F6-0123-4ED3-9349-2D6F3C9AD929}"/>
                </a:ext>
              </a:extLst>
            </p:cNvPr>
            <p:cNvSpPr txBox="1"/>
            <p:nvPr/>
          </p:nvSpPr>
          <p:spPr>
            <a:xfrm>
              <a:off x="10921956" y="3479380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5C3F32F0-AE5C-481B-A230-8F1DC76AD2A1}"/>
                </a:ext>
              </a:extLst>
            </p:cNvPr>
            <p:cNvSpPr txBox="1"/>
            <p:nvPr/>
          </p:nvSpPr>
          <p:spPr>
            <a:xfrm>
              <a:off x="10250314" y="3927065"/>
              <a:ext cx="1636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выписных эпикризов из стационаров</a:t>
              </a:r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FFDCE3FF-2830-41CF-96B7-13282C006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" r="23422" b="777"/>
          <a:stretch/>
        </p:blipFill>
        <p:spPr bwMode="auto">
          <a:xfrm>
            <a:off x="8062380" y="1530131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Шестиугольник 50">
            <a:extLst>
              <a:ext uri="{FF2B5EF4-FFF2-40B4-BE49-F238E27FC236}">
                <a16:creationId xmlns:a16="http://schemas.microsoft.com/office/drawing/2014/main" xmlns="" id="{A25B4459-9EFC-4BEA-A4BC-5F7218FEBDEE}"/>
              </a:ext>
            </a:extLst>
          </p:cNvPr>
          <p:cNvSpPr/>
          <p:nvPr/>
        </p:nvSpPr>
        <p:spPr>
          <a:xfrm>
            <a:off x="7232728" y="1775185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Шестиугольник 51">
            <a:extLst>
              <a:ext uri="{FF2B5EF4-FFF2-40B4-BE49-F238E27FC236}">
                <a16:creationId xmlns:a16="http://schemas.microsoft.com/office/drawing/2014/main" xmlns="" id="{C8070E88-28F4-4319-9DDE-74284EE674AA}"/>
              </a:ext>
            </a:extLst>
          </p:cNvPr>
          <p:cNvSpPr/>
          <p:nvPr/>
        </p:nvSpPr>
        <p:spPr>
          <a:xfrm>
            <a:off x="10654671" y="4344672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39CC8678-0CCA-47CB-B505-0A354FAA7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1357" r="2059" b="54236"/>
          <a:stretch/>
        </p:blipFill>
        <p:spPr bwMode="auto">
          <a:xfrm>
            <a:off x="8766848" y="4891780"/>
            <a:ext cx="1798175" cy="1550151"/>
          </a:xfrm>
          <a:custGeom>
            <a:avLst/>
            <a:gdLst>
              <a:gd name="connsiteX0" fmla="*/ 387538 w 1798175"/>
              <a:gd name="connsiteY0" fmla="*/ 0 h 1550151"/>
              <a:gd name="connsiteX1" fmla="*/ 1410637 w 1798175"/>
              <a:gd name="connsiteY1" fmla="*/ 0 h 1550151"/>
              <a:gd name="connsiteX2" fmla="*/ 1798175 w 1798175"/>
              <a:gd name="connsiteY2" fmla="*/ 775076 h 1550151"/>
              <a:gd name="connsiteX3" fmla="*/ 1410637 w 1798175"/>
              <a:gd name="connsiteY3" fmla="*/ 1550151 h 1550151"/>
              <a:gd name="connsiteX4" fmla="*/ 387538 w 1798175"/>
              <a:gd name="connsiteY4" fmla="*/ 1550151 h 1550151"/>
              <a:gd name="connsiteX5" fmla="*/ 0 w 1798175"/>
              <a:gd name="connsiteY5" fmla="*/ 775076 h 1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175" h="1550151">
                <a:moveTo>
                  <a:pt x="387538" y="0"/>
                </a:moveTo>
                <a:lnTo>
                  <a:pt x="1410637" y="0"/>
                </a:lnTo>
                <a:lnTo>
                  <a:pt x="1798175" y="775076"/>
                </a:lnTo>
                <a:lnTo>
                  <a:pt x="1410637" y="1550151"/>
                </a:lnTo>
                <a:lnTo>
                  <a:pt x="387538" y="1550151"/>
                </a:lnTo>
                <a:lnTo>
                  <a:pt x="0" y="77507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ustomShape 7">
            <a:extLst>
              <a:ext uri="{FF2B5EF4-FFF2-40B4-BE49-F238E27FC236}">
                <a16:creationId xmlns:a16="http://schemas.microsoft.com/office/drawing/2014/main" xmlns="" id="{A29CDE1D-0DD4-4ED7-BE37-0EE5903C3ED8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11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596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3688960B-EDDA-4F06-96F7-51791BB53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xmlns="" id="{A98E87CC-A9B1-47BC-B947-21D615D36928}"/>
              </a:ext>
            </a:extLst>
          </p:cNvPr>
          <p:cNvSpPr/>
          <p:nvPr/>
        </p:nvSpPr>
        <p:spPr>
          <a:xfrm>
            <a:off x="976708" y="1488207"/>
            <a:ext cx="5829042" cy="4615011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8A6CD29-44CA-41B0-AAA9-5B8CC77C5A46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A2F7E1-F80D-4653-AEB5-9A01FBC2179D}"/>
              </a:ext>
            </a:extLst>
          </p:cNvPr>
          <p:cNvSpPr txBox="1"/>
          <p:nvPr/>
        </p:nvSpPr>
        <p:spPr>
          <a:xfrm>
            <a:off x="1163345" y="368300"/>
            <a:ext cx="8857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Оборудование поликлиники тяжелое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DAC803-EFA8-402E-BDCD-FC11FC5E1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FFDCE3FF-2830-41CF-96B7-13282C006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" b="4032"/>
          <a:stretch/>
        </p:blipFill>
        <p:spPr bwMode="auto">
          <a:xfrm>
            <a:off x="8203431" y="2011650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Шестиугольник 50">
            <a:extLst>
              <a:ext uri="{FF2B5EF4-FFF2-40B4-BE49-F238E27FC236}">
                <a16:creationId xmlns:a16="http://schemas.microsoft.com/office/drawing/2014/main" xmlns="" id="{A25B4459-9EFC-4BEA-A4BC-5F7218FEBDEE}"/>
              </a:ext>
            </a:extLst>
          </p:cNvPr>
          <p:cNvSpPr/>
          <p:nvPr/>
        </p:nvSpPr>
        <p:spPr>
          <a:xfrm>
            <a:off x="7665609" y="1925964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Шестиугольник 51">
            <a:extLst>
              <a:ext uri="{FF2B5EF4-FFF2-40B4-BE49-F238E27FC236}">
                <a16:creationId xmlns:a16="http://schemas.microsoft.com/office/drawing/2014/main" xmlns="" id="{C8070E88-28F4-4319-9DDE-74284EE674AA}"/>
              </a:ext>
            </a:extLst>
          </p:cNvPr>
          <p:cNvSpPr/>
          <p:nvPr/>
        </p:nvSpPr>
        <p:spPr>
          <a:xfrm>
            <a:off x="10795722" y="4826191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CustomShape 7">
            <a:extLst>
              <a:ext uri="{FF2B5EF4-FFF2-40B4-BE49-F238E27FC236}">
                <a16:creationId xmlns:a16="http://schemas.microsoft.com/office/drawing/2014/main" xmlns="" id="{A29CDE1D-0DD4-4ED7-BE37-0EE5903C3ED8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graphicFrame>
        <p:nvGraphicFramePr>
          <p:cNvPr id="56" name="Таблица 55">
            <a:extLst>
              <a:ext uri="{FF2B5EF4-FFF2-40B4-BE49-F238E27FC236}">
                <a16:creationId xmlns:a16="http://schemas.microsoft.com/office/drawing/2014/main" xmlns="" id="{2B3EEE7B-0D48-4638-B3A3-F7653B7AA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918466"/>
              </p:ext>
            </p:extLst>
          </p:nvPr>
        </p:nvGraphicFramePr>
        <p:xfrm>
          <a:off x="1091843" y="1724812"/>
          <a:ext cx="5461357" cy="4256487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947610">
                  <a:extLst>
                    <a:ext uri="{9D8B030D-6E8A-4147-A177-3AD203B41FA5}">
                      <a16:colId xmlns:a16="http://schemas.microsoft.com/office/drawing/2014/main" xmlns="" val="992220926"/>
                    </a:ext>
                  </a:extLst>
                </a:gridCol>
                <a:gridCol w="1513747">
                  <a:extLst>
                    <a:ext uri="{9D8B030D-6E8A-4147-A177-3AD203B41FA5}">
                      <a16:colId xmlns:a16="http://schemas.microsoft.com/office/drawing/2014/main" xmlns="" val="33887166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16000" algn="l" rtl="0" fontAlgn="ctr"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ЭЭГ                          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1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xmlns="" val="4071090282"/>
                  </a:ext>
                </a:extLst>
              </a:tr>
              <a:tr h="453203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Рентгены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2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60607032"/>
                  </a:ext>
                </a:extLst>
              </a:tr>
              <a:tr h="224759">
                <a:tc>
                  <a:txBody>
                    <a:bodyPr/>
                    <a:lstStyle/>
                    <a:p>
                      <a:pPr marL="216000" algn="l" rtl="0" fontAlgn="ctr"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УЗИ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10 ед.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xmlns="" val="2233648836"/>
                  </a:ext>
                </a:extLst>
              </a:tr>
              <a:tr h="228828">
                <a:tc>
                  <a:txBody>
                    <a:bodyPr/>
                    <a:lstStyle/>
                    <a:p>
                      <a:pPr marL="216000" algn="l" rtl="0" fontAlgn="ctr"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</a:pPr>
                      <a:r>
                        <a:rPr lang="ru-RU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Холтер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4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23779472"/>
                  </a:ext>
                </a:extLst>
              </a:tr>
              <a:tr h="453203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СМАД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12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xmlns="" val="1411279059"/>
                  </a:ext>
                </a:extLst>
              </a:tr>
              <a:tr h="453203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Рабочее место </a:t>
                      </a: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офтальмолога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3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79119365"/>
                  </a:ext>
                </a:extLst>
              </a:tr>
              <a:tr h="677579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Офтальмологические бесконтактные </a:t>
                      </a: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компьютерные</a:t>
                      </a:r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тонометры</a:t>
                      </a:r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3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xmlns="" val="4184830074"/>
                  </a:ext>
                </a:extLst>
              </a:tr>
              <a:tr h="228828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Периметры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4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57089907"/>
                  </a:ext>
                </a:extLst>
              </a:tr>
              <a:tr h="453203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ЛОР - Комбайны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4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xmlns="" val="2066076139"/>
                  </a:ext>
                </a:extLst>
              </a:tr>
              <a:tr h="768964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effectLst/>
                        </a:rPr>
                        <a:t>.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0340005"/>
                  </a:ext>
                </a:extLst>
              </a:tr>
            </a:tbl>
          </a:graphicData>
        </a:graphic>
      </p:graphicFrame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D5AD0E04-D1F7-4A7A-919E-FE58A75D94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222BF69D-1635-4DFC-977C-BD8AF6281D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07" y="4757654"/>
            <a:ext cx="1249683" cy="163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64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4D5D588-2DEF-4F24-B8CB-50EE97ED3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11"/>
          <p:cNvSpPr/>
          <p:nvPr/>
        </p:nvSpPr>
        <p:spPr>
          <a:xfrm>
            <a:off x="1112641" y="2202845"/>
            <a:ext cx="4855502" cy="42955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anchor="b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педиатрия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офтальмология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оториноларингология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хирургия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гинекология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эндокринология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ортопедия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физиотерапия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неврология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аллергология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гастроэнтерология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лабораторно- диагностическая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ru-RU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функциональная диагностика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 кардиология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ЛФК и спортивная медицина</a:t>
            </a:r>
          </a:p>
        </p:txBody>
      </p:sp>
      <p:sp>
        <p:nvSpPr>
          <p:cNvPr id="17" name="TextShape 3"/>
          <p:cNvSpPr txBox="1"/>
          <p:nvPr/>
        </p:nvSpPr>
        <p:spPr>
          <a:xfrm>
            <a:off x="1017588" y="656512"/>
            <a:ext cx="8477023" cy="44328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Медицинская организация оказывает помощь</a:t>
            </a:r>
          </a:p>
          <a:p>
            <a:pPr eaLnBrk="1" hangingPunct="1">
              <a:buNone/>
            </a:pP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80091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5688479-014F-4213-A457-DD7FB366290A}"/>
              </a:ext>
            </a:extLst>
          </p:cNvPr>
          <p:cNvSpPr txBox="1"/>
          <p:nvPr/>
        </p:nvSpPr>
        <p:spPr>
          <a:xfrm>
            <a:off x="1017588" y="943532"/>
            <a:ext cx="620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ru-RU" sz="1800" b="1" dirty="0">
                <a:solidFill>
                  <a:srgbClr val="548235"/>
                </a:solidFill>
                <a:cs typeface="Arial" panose="020B0604020202020204" pitchFamily="34" charset="0"/>
              </a:rPr>
              <a:t>по различным профилям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3D6C2E09-78A8-46B7-8CAB-85A19CB07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" b="507"/>
          <a:stretch/>
        </p:blipFill>
        <p:spPr bwMode="auto">
          <a:xfrm>
            <a:off x="6633822" y="2202845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xmlns="" id="{9C4AFE35-F6FF-4E0B-9440-CD607429D82B}"/>
              </a:ext>
            </a:extLst>
          </p:cNvPr>
          <p:cNvSpPr/>
          <p:nvPr/>
        </p:nvSpPr>
        <p:spPr>
          <a:xfrm>
            <a:off x="6096000" y="2117159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естиугольник 38">
            <a:extLst>
              <a:ext uri="{FF2B5EF4-FFF2-40B4-BE49-F238E27FC236}">
                <a16:creationId xmlns:a16="http://schemas.microsoft.com/office/drawing/2014/main" xmlns="" id="{FD63241C-5F72-4CDF-9917-4B7AB5EE94EA}"/>
              </a:ext>
            </a:extLst>
          </p:cNvPr>
          <p:cNvSpPr/>
          <p:nvPr/>
        </p:nvSpPr>
        <p:spPr>
          <a:xfrm>
            <a:off x="9226113" y="501738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CFF11D19-1A81-4D56-95FA-74FD99425A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1605F3-97BB-40B8-B60B-4EE874AF0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34" y="3112368"/>
            <a:ext cx="1961950" cy="3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3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208173B-9A90-4DF3-A50F-281B3F67072A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FCA5757-3090-4DF2-8A7E-434F2E6CD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60CADC-F38F-4EB0-BA88-472D459F66F4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Льготное лекарственное обеспечение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4707E55-820B-4A62-8DD2-0E7F52F2D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E9CE854-51C3-4CE3-B478-CC540D060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361A3C41-09B7-4473-9665-A4DC8A73774B}"/>
              </a:ext>
            </a:extLst>
          </p:cNvPr>
          <p:cNvSpPr/>
          <p:nvPr/>
        </p:nvSpPr>
        <p:spPr>
          <a:xfrm>
            <a:off x="707822" y="1471225"/>
            <a:ext cx="5713562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A1ECC1-5B01-4193-AB60-2E7FB98F98E5}"/>
              </a:ext>
            </a:extLst>
          </p:cNvPr>
          <p:cNvSpPr txBox="1"/>
          <p:nvPr/>
        </p:nvSpPr>
        <p:spPr>
          <a:xfrm>
            <a:off x="1616069" y="1685997"/>
            <a:ext cx="373698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по </a:t>
            </a:r>
            <a:r>
              <a:rPr lang="en-US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коду 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9595B39F-234F-4CCB-95FD-6E4CC2FFF462}"/>
              </a:ext>
            </a:extLst>
          </p:cNvPr>
          <p:cNvSpPr/>
          <p:nvPr/>
        </p:nvSpPr>
        <p:spPr>
          <a:xfrm>
            <a:off x="599542" y="1209205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25C100EF-98DD-4434-A9F2-AF4C9D616C77}"/>
              </a:ext>
            </a:extLst>
          </p:cNvPr>
          <p:cNvSpPr/>
          <p:nvPr/>
        </p:nvSpPr>
        <p:spPr>
          <a:xfrm>
            <a:off x="6700607" y="4121150"/>
            <a:ext cx="4948638" cy="2268392"/>
          </a:xfrm>
          <a:prstGeom prst="roundRect">
            <a:avLst>
              <a:gd name="adj" fmla="val 9858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1EFB6F-556C-4331-B0DD-C089D42AC3A7}"/>
              </a:ext>
            </a:extLst>
          </p:cNvPr>
          <p:cNvSpPr txBox="1"/>
          <p:nvPr/>
        </p:nvSpPr>
        <p:spPr>
          <a:xfrm>
            <a:off x="7180579" y="4475284"/>
            <a:ext cx="40927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Общественные слушания по закупке лекарств 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11C93053-051E-4AF2-BD20-DE94895367A4}"/>
              </a:ext>
            </a:extLst>
          </p:cNvPr>
          <p:cNvSpPr/>
          <p:nvPr/>
        </p:nvSpPr>
        <p:spPr>
          <a:xfrm>
            <a:off x="715737" y="2657502"/>
            <a:ext cx="5704111" cy="1904392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DB33EEB-34E7-41C3-934A-FF801E2ECDC8}"/>
              </a:ext>
            </a:extLst>
          </p:cNvPr>
          <p:cNvSpPr txBox="1"/>
          <p:nvPr/>
        </p:nvSpPr>
        <p:spPr>
          <a:xfrm>
            <a:off x="1578036" y="2782184"/>
            <a:ext cx="456042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в коммерческих аптеках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7EF75023-A0CF-4374-8A7C-C51679D99E10}"/>
              </a:ext>
            </a:extLst>
          </p:cNvPr>
          <p:cNvSpPr/>
          <p:nvPr/>
        </p:nvSpPr>
        <p:spPr>
          <a:xfrm>
            <a:off x="607457" y="2395481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8732B6-817F-4601-8C22-A5AB1E8CA4BA}"/>
              </a:ext>
            </a:extLst>
          </p:cNvPr>
          <p:cNvSpPr txBox="1"/>
          <p:nvPr/>
        </p:nvSpPr>
        <p:spPr>
          <a:xfrm>
            <a:off x="1701764" y="3501962"/>
            <a:ext cx="4394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2023 года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льготные лекарства</a:t>
            </a:r>
            <a:r>
              <a:rPr lang="ru-RU" sz="12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можно получить в коммерческих аптеках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2CC8CF1-A336-45A5-841B-FCA62CE08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327254" y="3540280"/>
            <a:ext cx="237788" cy="24824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5B8D948-B4BB-4416-938C-7E61155E3F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0" y="2537963"/>
            <a:ext cx="584874" cy="584874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984DC437-F3D5-49F4-9CA5-23539BDB3393}"/>
              </a:ext>
            </a:extLst>
          </p:cNvPr>
          <p:cNvSpPr/>
          <p:nvPr/>
        </p:nvSpPr>
        <p:spPr>
          <a:xfrm>
            <a:off x="1791806" y="4002266"/>
            <a:ext cx="3376916" cy="3486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9BC458F-C460-4297-8538-8FE35611E65B}"/>
              </a:ext>
            </a:extLst>
          </p:cNvPr>
          <p:cNvSpPr txBox="1"/>
          <p:nvPr/>
        </p:nvSpPr>
        <p:spPr>
          <a:xfrm>
            <a:off x="2219770" y="4032251"/>
            <a:ext cx="2517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бесплатно или с доплатой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E0104BD-B79F-47F8-8BDB-F662FD5151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8" y="1314896"/>
            <a:ext cx="682907" cy="682907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6B4EFE6A-B494-48F9-9E0B-FD87734EC07D}"/>
              </a:ext>
            </a:extLst>
          </p:cNvPr>
          <p:cNvSpPr/>
          <p:nvPr/>
        </p:nvSpPr>
        <p:spPr>
          <a:xfrm>
            <a:off x="715738" y="4933923"/>
            <a:ext cx="5704110" cy="145561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81366CE-F2B8-4B64-83FA-5A8C73513641}"/>
              </a:ext>
            </a:extLst>
          </p:cNvPr>
          <p:cNvSpPr txBox="1"/>
          <p:nvPr/>
        </p:nvSpPr>
        <p:spPr>
          <a:xfrm>
            <a:off x="1578036" y="5058606"/>
            <a:ext cx="368407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Неснижаемые остатки на складах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91550695-526C-4E6C-9C80-E95BE052E556}"/>
              </a:ext>
            </a:extLst>
          </p:cNvPr>
          <p:cNvSpPr/>
          <p:nvPr/>
        </p:nvSpPr>
        <p:spPr>
          <a:xfrm>
            <a:off x="607457" y="4671903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92C2335-7D0C-499D-973E-5C04261E7532}"/>
              </a:ext>
            </a:extLst>
          </p:cNvPr>
          <p:cNvSpPr txBox="1"/>
          <p:nvPr/>
        </p:nvSpPr>
        <p:spPr>
          <a:xfrm>
            <a:off x="1701764" y="5747800"/>
            <a:ext cx="471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ДЗМ регулярно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отслеживает обеспечение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пациентов необходимыми лекарственными препаратами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5ECD01D-A117-45C1-AAD0-A64EA7AAD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359059" y="5778165"/>
            <a:ext cx="237788" cy="2482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FB60BAC-D359-49FF-9B6C-F9A85427ECF5}"/>
              </a:ext>
            </a:extLst>
          </p:cNvPr>
          <p:cNvSpPr txBox="1"/>
          <p:nvPr/>
        </p:nvSpPr>
        <p:spPr>
          <a:xfrm>
            <a:off x="7637514" y="5183792"/>
            <a:ext cx="4092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Проводятся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ежегодно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совместно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профессиональным, </a:t>
            </a:r>
            <a:r>
              <a:rPr lang="ru-RU" sz="1200" b="1" i="0" u="none" strike="noStrike" dirty="0" err="1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пациентским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1200" b="1" i="0" u="none" strike="noStrike" dirty="0">
              <a:solidFill>
                <a:srgbClr val="A4B85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фармацевтическим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сообществами для определения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потребности</a:t>
            </a:r>
            <a:r>
              <a:rPr lang="en-US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необходимом количестве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препаратов</a:t>
            </a:r>
            <a:endParaRPr lang="ru-RU" sz="1200" b="1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23AB14DA-2051-4BC6-9E9C-D46E61AEF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7224628" y="5243445"/>
            <a:ext cx="237788" cy="2482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1F41671A-FEDB-405E-88BC-90E5811B54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24881" y="4815679"/>
            <a:ext cx="553464" cy="5971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ED47F83-94F7-416F-B135-58A4860B7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590" r="9981" b="8101"/>
          <a:stretch/>
        </p:blipFill>
        <p:spPr bwMode="auto">
          <a:xfrm>
            <a:off x="6084968" y="1241148"/>
            <a:ext cx="3644432" cy="3132586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531C5991-3142-4B91-9302-963046BE5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8" t="18895" r="1892" b="19128"/>
          <a:stretch>
            <a:fillRect/>
          </a:stretch>
        </p:blipFill>
        <p:spPr bwMode="auto">
          <a:xfrm>
            <a:off x="9517559" y="1282400"/>
            <a:ext cx="2167335" cy="1868392"/>
          </a:xfrm>
          <a:custGeom>
            <a:avLst/>
            <a:gdLst>
              <a:gd name="connsiteX0" fmla="*/ 467098 w 2167335"/>
              <a:gd name="connsiteY0" fmla="*/ 0 h 1868392"/>
              <a:gd name="connsiteX1" fmla="*/ 1700237 w 2167335"/>
              <a:gd name="connsiteY1" fmla="*/ 0 h 1868392"/>
              <a:gd name="connsiteX2" fmla="*/ 2167335 w 2167335"/>
              <a:gd name="connsiteY2" fmla="*/ 934196 h 1868392"/>
              <a:gd name="connsiteX3" fmla="*/ 1700237 w 2167335"/>
              <a:gd name="connsiteY3" fmla="*/ 1868392 h 1868392"/>
              <a:gd name="connsiteX4" fmla="*/ 467098 w 2167335"/>
              <a:gd name="connsiteY4" fmla="*/ 1868392 h 1868392"/>
              <a:gd name="connsiteX5" fmla="*/ 0 w 2167335"/>
              <a:gd name="connsiteY5" fmla="*/ 934196 h 186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7335" h="1868392">
                <a:moveTo>
                  <a:pt x="467098" y="0"/>
                </a:moveTo>
                <a:lnTo>
                  <a:pt x="1700237" y="0"/>
                </a:lnTo>
                <a:lnTo>
                  <a:pt x="2167335" y="934196"/>
                </a:lnTo>
                <a:lnTo>
                  <a:pt x="1700237" y="1868392"/>
                </a:lnTo>
                <a:lnTo>
                  <a:pt x="467098" y="1868392"/>
                </a:lnTo>
                <a:lnTo>
                  <a:pt x="0" y="9341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Шестиугольник 32">
            <a:extLst>
              <a:ext uri="{FF2B5EF4-FFF2-40B4-BE49-F238E27FC236}">
                <a16:creationId xmlns:a16="http://schemas.microsoft.com/office/drawing/2014/main" xmlns="" id="{DDD21C66-ACAE-4A65-977B-CFDA2466BC99}"/>
              </a:ext>
            </a:extLst>
          </p:cNvPr>
          <p:cNvSpPr/>
          <p:nvPr/>
        </p:nvSpPr>
        <p:spPr>
          <a:xfrm>
            <a:off x="11043530" y="2856182"/>
            <a:ext cx="743720" cy="64113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Шестиугольник 33">
            <a:extLst>
              <a:ext uri="{FF2B5EF4-FFF2-40B4-BE49-F238E27FC236}">
                <a16:creationId xmlns:a16="http://schemas.microsoft.com/office/drawing/2014/main" xmlns="" id="{E2032921-6971-4151-A446-1B54DBC821BD}"/>
              </a:ext>
            </a:extLst>
          </p:cNvPr>
          <p:cNvSpPr/>
          <p:nvPr/>
        </p:nvSpPr>
        <p:spPr>
          <a:xfrm>
            <a:off x="8985775" y="3073400"/>
            <a:ext cx="1090573" cy="940150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CustomShape 7">
            <a:extLst>
              <a:ext uri="{FF2B5EF4-FFF2-40B4-BE49-F238E27FC236}">
                <a16:creationId xmlns:a16="http://schemas.microsoft.com/office/drawing/2014/main" xmlns="" id="{B7D7F880-DFE2-4AE1-B6E8-49E95E334022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14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599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2731233-35DE-40AD-84BE-393EF75518B4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86CFA6-4D7A-44C4-8E03-08708D66B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850817-B1BC-49F9-93A1-C7BD6D79F2CB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54A7B9-B02A-4A6A-9E97-668CEC09A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BA9648-DADC-49FD-8DF2-53353F0EF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0313C781-7C3C-4066-9BB5-0445A2C9D40D}"/>
              </a:ext>
            </a:extLst>
          </p:cNvPr>
          <p:cNvSpPr/>
          <p:nvPr/>
        </p:nvSpPr>
        <p:spPr>
          <a:xfrm>
            <a:off x="702904" y="154488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2DA4CE7-04CA-4522-9D30-A7A5180854AD}"/>
              </a:ext>
            </a:extLst>
          </p:cNvPr>
          <p:cNvSpPr txBox="1"/>
          <p:nvPr/>
        </p:nvSpPr>
        <p:spPr>
          <a:xfrm>
            <a:off x="933863" y="2431806"/>
            <a:ext cx="191295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Кадровый центр -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3190BA-05BA-4B7C-9CED-580B765E1966}"/>
              </a:ext>
            </a:extLst>
          </p:cNvPr>
          <p:cNvSpPr txBox="1"/>
          <p:nvPr/>
        </p:nvSpPr>
        <p:spPr>
          <a:xfrm>
            <a:off x="950367" y="3079237"/>
            <a:ext cx="3135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уникальная площадка, которая дает возможность специалистам получать теоретические и практические навыки и знания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xmlns="" id="{18875AB0-3AA5-482F-BE92-7DE7D47104A3}"/>
              </a:ext>
            </a:extLst>
          </p:cNvPr>
          <p:cNvSpPr/>
          <p:nvPr/>
        </p:nvSpPr>
        <p:spPr>
          <a:xfrm>
            <a:off x="1045782" y="4522485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A76C56C-8074-44EC-8162-CD246EAE99B0}"/>
              </a:ext>
            </a:extLst>
          </p:cNvPr>
          <p:cNvSpPr txBox="1"/>
          <p:nvPr/>
        </p:nvSpPr>
        <p:spPr>
          <a:xfrm>
            <a:off x="1180985" y="4578059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1100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единиц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7051A1-C4E2-489E-9C19-F57AE47B8EBB}"/>
              </a:ext>
            </a:extLst>
          </p:cNvPr>
          <p:cNvSpPr txBox="1"/>
          <p:nvPr/>
        </p:nvSpPr>
        <p:spPr>
          <a:xfrm>
            <a:off x="1442335" y="4935123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современного медицинского и </a:t>
            </a:r>
            <a:r>
              <a:rPr lang="ru-RU" sz="12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симуляционного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оборудования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1AE2C132-FC4E-4E13-AAB7-70AC396AC9A8}"/>
              </a:ext>
            </a:extLst>
          </p:cNvPr>
          <p:cNvSpPr/>
          <p:nvPr/>
        </p:nvSpPr>
        <p:spPr>
          <a:xfrm>
            <a:off x="4352948" y="153097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2B2A50D-7965-433A-8AB4-5D7382B209E1}"/>
              </a:ext>
            </a:extLst>
          </p:cNvPr>
          <p:cNvSpPr txBox="1"/>
          <p:nvPr/>
        </p:nvSpPr>
        <p:spPr>
          <a:xfrm>
            <a:off x="4480836" y="2431806"/>
            <a:ext cx="268524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F37604A-8558-4B6E-BE13-C481F53BA23A}"/>
              </a:ext>
            </a:extLst>
          </p:cNvPr>
          <p:cNvSpPr txBox="1"/>
          <p:nvPr/>
        </p:nvSpPr>
        <p:spPr>
          <a:xfrm>
            <a:off x="4488869" y="2813342"/>
            <a:ext cx="313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профессиональных компетенций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Шестиугольник 15">
            <a:extLst>
              <a:ext uri="{FF2B5EF4-FFF2-40B4-BE49-F238E27FC236}">
                <a16:creationId xmlns:a16="http://schemas.microsoft.com/office/drawing/2014/main" xmlns="" id="{6C12D258-1909-4F38-AA1D-373E44FD8DFE}"/>
              </a:ext>
            </a:extLst>
          </p:cNvPr>
          <p:cNvSpPr/>
          <p:nvPr/>
        </p:nvSpPr>
        <p:spPr>
          <a:xfrm>
            <a:off x="4498376" y="3646048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0E41D97-38C5-4889-92C3-9474CE9D5B49}"/>
              </a:ext>
            </a:extLst>
          </p:cNvPr>
          <p:cNvSpPr txBox="1"/>
          <p:nvPr/>
        </p:nvSpPr>
        <p:spPr>
          <a:xfrm>
            <a:off x="4435683" y="3685715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19,5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7062B31-46A9-4328-ADEB-228E7D045A74}"/>
              </a:ext>
            </a:extLst>
          </p:cNvPr>
          <p:cNvSpPr txBox="1"/>
          <p:nvPr/>
        </p:nvSpPr>
        <p:spPr>
          <a:xfrm>
            <a:off x="4601497" y="4074588"/>
            <a:ext cx="158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уже прошли оценку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33753CCE-4002-4B1E-8206-55038933D957}"/>
              </a:ext>
            </a:extLst>
          </p:cNvPr>
          <p:cNvSpPr/>
          <p:nvPr/>
        </p:nvSpPr>
        <p:spPr>
          <a:xfrm>
            <a:off x="8003511" y="1517063"/>
            <a:ext cx="3460225" cy="4217206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F46F7A-C556-42E1-B6B6-8BCACB7DE616}"/>
              </a:ext>
            </a:extLst>
          </p:cNvPr>
          <p:cNvSpPr txBox="1"/>
          <p:nvPr/>
        </p:nvSpPr>
        <p:spPr>
          <a:xfrm>
            <a:off x="8166002" y="2431806"/>
            <a:ext cx="289066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начала</a:t>
            </a:r>
          </a:p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 года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9C815D6-E105-49C7-9F67-58D979274901}"/>
              </a:ext>
            </a:extLst>
          </p:cNvPr>
          <p:cNvSpPr txBox="1"/>
          <p:nvPr/>
        </p:nvSpPr>
        <p:spPr>
          <a:xfrm>
            <a:off x="8162920" y="3062047"/>
            <a:ext cx="3135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разработано более 40 новых образовательных программ и тренингов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xmlns="" id="{0D5CFFAA-F668-4A4D-80A4-DB20230F3761}"/>
              </a:ext>
            </a:extLst>
          </p:cNvPr>
          <p:cNvSpPr/>
          <p:nvPr/>
        </p:nvSpPr>
        <p:spPr>
          <a:xfrm>
            <a:off x="5537851" y="4677116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F5D7C7C-4F2C-48AA-B2E7-21B21181D02F}"/>
              </a:ext>
            </a:extLst>
          </p:cNvPr>
          <p:cNvSpPr txBox="1"/>
          <p:nvPr/>
        </p:nvSpPr>
        <p:spPr>
          <a:xfrm>
            <a:off x="5461572" y="4716783"/>
            <a:ext cx="10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50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ABA4CE3-F361-4896-8B2E-E2EF637C0137}"/>
              </a:ext>
            </a:extLst>
          </p:cNvPr>
          <p:cNvSpPr txBox="1"/>
          <p:nvPr/>
        </p:nvSpPr>
        <p:spPr>
          <a:xfrm>
            <a:off x="5722923" y="5105656"/>
            <a:ext cx="1580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специальностей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Шестиугольник 24">
            <a:extLst>
              <a:ext uri="{FF2B5EF4-FFF2-40B4-BE49-F238E27FC236}">
                <a16:creationId xmlns:a16="http://schemas.microsoft.com/office/drawing/2014/main" xmlns="" id="{EDA6621B-D8BA-4399-91E7-80DD78941335}"/>
              </a:ext>
            </a:extLst>
          </p:cNvPr>
          <p:cNvSpPr/>
          <p:nvPr/>
        </p:nvSpPr>
        <p:spPr>
          <a:xfrm>
            <a:off x="6302240" y="3642204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DA8B1E1-BA0A-407D-962E-299B0C021182}"/>
              </a:ext>
            </a:extLst>
          </p:cNvPr>
          <p:cNvSpPr txBox="1"/>
          <p:nvPr/>
        </p:nvSpPr>
        <p:spPr>
          <a:xfrm>
            <a:off x="6239547" y="3681871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52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54495D-F41C-4FC0-864D-15CE355FD180}"/>
              </a:ext>
            </a:extLst>
          </p:cNvPr>
          <p:cNvSpPr txBox="1"/>
          <p:nvPr/>
        </p:nvSpPr>
        <p:spPr>
          <a:xfrm>
            <a:off x="6419009" y="4070744"/>
            <a:ext cx="142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оценочных процедур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Шестиугольник 27">
            <a:extLst>
              <a:ext uri="{FF2B5EF4-FFF2-40B4-BE49-F238E27FC236}">
                <a16:creationId xmlns:a16="http://schemas.microsoft.com/office/drawing/2014/main" xmlns="" id="{E2BEF891-6A9D-4753-8E7F-6C7D4C5E31B0}"/>
              </a:ext>
            </a:extLst>
          </p:cNvPr>
          <p:cNvSpPr/>
          <p:nvPr/>
        </p:nvSpPr>
        <p:spPr>
          <a:xfrm>
            <a:off x="8289949" y="4526348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8B935CF-9037-41A6-B073-5440ADE75AAE}"/>
              </a:ext>
            </a:extLst>
          </p:cNvPr>
          <p:cNvSpPr txBox="1"/>
          <p:nvPr/>
        </p:nvSpPr>
        <p:spPr>
          <a:xfrm>
            <a:off x="8193136" y="4581922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270B92-9852-4796-AC18-E3494DA4F8F3}"/>
              </a:ext>
            </a:extLst>
          </p:cNvPr>
          <p:cNvSpPr txBox="1"/>
          <p:nvPr/>
        </p:nvSpPr>
        <p:spPr>
          <a:xfrm>
            <a:off x="8454486" y="4938986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общей практики проходят повышение квалификации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5CF7E74C-D5C7-4C9D-A2D4-BBE1D15E2E39}"/>
              </a:ext>
            </a:extLst>
          </p:cNvPr>
          <p:cNvGrpSpPr/>
          <p:nvPr/>
        </p:nvGrpSpPr>
        <p:grpSpPr>
          <a:xfrm>
            <a:off x="9589995" y="3901163"/>
            <a:ext cx="1885153" cy="874303"/>
            <a:chOff x="8279128" y="4718627"/>
            <a:chExt cx="1885153" cy="874303"/>
          </a:xfrm>
        </p:grpSpPr>
        <p:sp>
          <p:nvSpPr>
            <p:cNvPr id="32" name="Шестиугольник 31">
              <a:extLst>
                <a:ext uri="{FF2B5EF4-FFF2-40B4-BE49-F238E27FC236}">
                  <a16:creationId xmlns:a16="http://schemas.microsoft.com/office/drawing/2014/main" xmlns="" id="{2D987D9A-C1CF-44CC-A22F-4597B171DF5C}"/>
                </a:ext>
              </a:extLst>
            </p:cNvPr>
            <p:cNvSpPr/>
            <p:nvPr/>
          </p:nvSpPr>
          <p:spPr>
            <a:xfrm>
              <a:off x="8279128" y="4718627"/>
              <a:ext cx="1013608" cy="87380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5A23BBC0-BA2C-4ADE-9A3F-10AD7AE62787}"/>
                </a:ext>
              </a:extLst>
            </p:cNvPr>
            <p:cNvSpPr txBox="1"/>
            <p:nvPr/>
          </p:nvSpPr>
          <p:spPr>
            <a:xfrm>
              <a:off x="8351548" y="4774201"/>
              <a:ext cx="618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13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FFC522FF-C844-4F49-B92C-FC0A10BAF3F3}"/>
                </a:ext>
              </a:extLst>
            </p:cNvPr>
            <p:cNvSpPr txBox="1"/>
            <p:nvPr/>
          </p:nvSpPr>
          <p:spPr>
            <a:xfrm>
              <a:off x="8430019" y="5131265"/>
              <a:ext cx="17342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образовательных модулей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BC9E87E-3F16-4FDF-9CCF-8C34F220831F}"/>
              </a:ext>
            </a:extLst>
          </p:cNvPr>
          <p:cNvSpPr txBox="1"/>
          <p:nvPr/>
        </p:nvSpPr>
        <p:spPr>
          <a:xfrm>
            <a:off x="951492" y="5934156"/>
            <a:ext cx="990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Всего Центр аккредитован по </a:t>
            </a:r>
            <a:r>
              <a:rPr lang="ru-RU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89 врачебным специальностям</a:t>
            </a:r>
            <a:endParaRPr lang="ru-RU" b="1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AD3016D1-1A03-4EBF-851F-A506852E0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6170" r="26543" b="13913"/>
          <a:stretch>
            <a:fillRect/>
          </a:stretch>
        </p:blipFill>
        <p:spPr bwMode="auto">
          <a:xfrm>
            <a:off x="2477620" y="115906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B7B49D8-EF94-4EAA-A28A-98EAA815A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204" r="12482" b="1781"/>
          <a:stretch>
            <a:fillRect/>
          </a:stretch>
        </p:blipFill>
        <p:spPr bwMode="auto">
          <a:xfrm>
            <a:off x="610588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3ED5C86F-7557-43CF-86EC-7F59E4038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8416" r="31419" b="39871"/>
          <a:stretch/>
        </p:blipFill>
        <p:spPr bwMode="auto">
          <a:xfrm>
            <a:off x="979897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ustomShape 7">
            <a:extLst>
              <a:ext uri="{FF2B5EF4-FFF2-40B4-BE49-F238E27FC236}">
                <a16:creationId xmlns:a16="http://schemas.microsoft.com/office/drawing/2014/main" xmlns="" id="{265BAAA7-C38A-4D9D-A9B5-138C2455E2B4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15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82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6C3243CB-6A10-4301-9683-04667AA29CCF}"/>
              </a:ext>
            </a:extLst>
          </p:cNvPr>
          <p:cNvSpPr/>
          <p:nvPr/>
        </p:nvSpPr>
        <p:spPr>
          <a:xfrm>
            <a:off x="8455997" y="1269090"/>
            <a:ext cx="2447550" cy="3087182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B5A19729-AE25-4326-A262-D820E0329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106" y="0"/>
            <a:ext cx="12275890" cy="6905188"/>
          </a:xfrm>
          <a:prstGeom prst="rect">
            <a:avLst/>
          </a:prstGeom>
        </p:spPr>
      </p:pic>
      <p:graphicFrame>
        <p:nvGraphicFramePr>
          <p:cNvPr id="260" name="Диаграмма 15"/>
          <p:cNvGraphicFramePr/>
          <p:nvPr/>
        </p:nvGraphicFramePr>
        <p:xfrm>
          <a:off x="3080632" y="1325907"/>
          <a:ext cx="3023280" cy="3027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4" name="CustomShape 6"/>
          <p:cNvSpPr/>
          <p:nvPr/>
        </p:nvSpPr>
        <p:spPr>
          <a:xfrm>
            <a:off x="3664967" y="5303158"/>
            <a:ext cx="8125129" cy="10295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ru-RU" sz="20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31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человек</a:t>
            </a:r>
            <a:r>
              <a:rPr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принято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 на должность врачей и СМП</a:t>
            </a:r>
            <a:endParaRPr sz="1600" dirty="0">
              <a:latin typeface="+mj-lt"/>
            </a:endParaRPr>
          </a:p>
          <a:p>
            <a:pPr eaLnBrk="1" hangingPunct="1">
              <a:spcBef>
                <a:spcPts val="600"/>
              </a:spcBef>
            </a:pPr>
            <a:r>
              <a:rPr lang="ru-RU" sz="20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271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работника 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прошли п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овышение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квалификаци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и </a:t>
            </a:r>
            <a:r>
              <a:rPr lang="ru-RU"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и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 61 человек прошли периодическую аккредитацию.</a:t>
            </a:r>
            <a:endParaRPr sz="1600" dirty="0">
              <a:latin typeface="+mj-lt"/>
            </a:endParaRPr>
          </a:p>
        </p:txBody>
      </p:sp>
      <p:sp>
        <p:nvSpPr>
          <p:cNvPr id="26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16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711382" y="1325966"/>
          <a:ext cx="2369185" cy="302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F17ED03-A798-4828-BE6E-98BFBA548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C6CF09D-2DBD-4607-A28C-C3439882D177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Shape 3">
            <a:extLst>
              <a:ext uri="{FF2B5EF4-FFF2-40B4-BE49-F238E27FC236}">
                <a16:creationId xmlns:a16="http://schemas.microsoft.com/office/drawing/2014/main" xmlns="" id="{38DE4723-2D4D-49FE-A055-F561A8611E51}"/>
              </a:ext>
            </a:extLst>
          </p:cNvPr>
          <p:cNvSpPr txBox="1"/>
          <p:nvPr/>
        </p:nvSpPr>
        <p:spPr>
          <a:xfrm>
            <a:off x="1036045" y="461202"/>
            <a:ext cx="4827747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Кадры 202</a:t>
            </a:r>
            <a:r>
              <a:rPr lang="en-US" sz="2400" b="1" dirty="0">
                <a:solidFill>
                  <a:srgbClr val="1B2E51"/>
                </a:solidFill>
                <a:cs typeface="Arial" panose="020B0604020202020204" pitchFamily="34" charset="0"/>
              </a:rPr>
              <a:t>4</a:t>
            </a: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 года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79D7B57-F099-4E1E-A615-A1C380862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25" y="5121201"/>
            <a:ext cx="2196570" cy="1266258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EBBFEA17-1193-4F69-8D83-C40E1396B8E0}"/>
              </a:ext>
            </a:extLst>
          </p:cNvPr>
          <p:cNvSpPr/>
          <p:nvPr/>
        </p:nvSpPr>
        <p:spPr>
          <a:xfrm>
            <a:off x="645082" y="1269090"/>
            <a:ext cx="2447550" cy="3087182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FF19D754-8F3A-4A08-9D2B-16E3D1391384}"/>
              </a:ext>
            </a:extLst>
          </p:cNvPr>
          <p:cNvSpPr/>
          <p:nvPr/>
        </p:nvSpPr>
        <p:spPr>
          <a:xfrm>
            <a:off x="3258445" y="1269090"/>
            <a:ext cx="2447550" cy="308419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3CBF5EBF-9DC0-49F3-8A34-C145C71E7BF3}"/>
              </a:ext>
            </a:extLst>
          </p:cNvPr>
          <p:cNvSpPr/>
          <p:nvPr/>
        </p:nvSpPr>
        <p:spPr>
          <a:xfrm>
            <a:off x="5865083" y="1269090"/>
            <a:ext cx="2447550" cy="3087182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A51AF71-4631-42B9-97AF-CE7135970F9E}"/>
              </a:ext>
            </a:extLst>
          </p:cNvPr>
          <p:cNvSpPr txBox="1"/>
          <p:nvPr/>
        </p:nvSpPr>
        <p:spPr>
          <a:xfrm>
            <a:off x="914400" y="4649396"/>
            <a:ext cx="2447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  <a:buNone/>
            </a:pPr>
            <a:r>
              <a:rPr lang="ru-RU" dirty="0">
                <a:solidFill>
                  <a:srgbClr val="000000"/>
                </a:solidFill>
                <a:latin typeface="+mj-lt"/>
                <a:cs typeface="Roboto" pitchFamily="2" charset="0"/>
              </a:rPr>
              <a:t>За 202</a:t>
            </a:r>
            <a:r>
              <a:rPr lang="en-US" dirty="0">
                <a:solidFill>
                  <a:srgbClr val="000000"/>
                </a:solidFill>
                <a:latin typeface="+mj-lt"/>
                <a:cs typeface="Roboto" pitchFamily="2" charset="0"/>
              </a:rPr>
              <a:t>4</a:t>
            </a:r>
            <a:r>
              <a:rPr lang="ru-RU" dirty="0">
                <a:solidFill>
                  <a:srgbClr val="000000"/>
                </a:solidFill>
                <a:latin typeface="+mj-lt"/>
                <a:cs typeface="Roboto" pitchFamily="2" charset="0"/>
              </a:rPr>
              <a:t> год: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345497BB-7E88-4A97-8017-020041F1B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3353191" y="5387714"/>
            <a:ext cx="261425" cy="27291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0139B9E-2B05-4D61-991C-8527F7EFD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3353191" y="5757851"/>
            <a:ext cx="261425" cy="272918"/>
          </a:xfrm>
          <a:prstGeom prst="rect">
            <a:avLst/>
          </a:prstGeom>
        </p:spPr>
      </p:pic>
      <p:sp>
        <p:nvSpPr>
          <p:cNvPr id="38" name="CustomShape 5">
            <a:extLst>
              <a:ext uri="{FF2B5EF4-FFF2-40B4-BE49-F238E27FC236}">
                <a16:creationId xmlns:a16="http://schemas.microsoft.com/office/drawing/2014/main" xmlns="" id="{902DBE4E-AF5E-4539-A699-E1BA867488EF}"/>
              </a:ext>
            </a:extLst>
          </p:cNvPr>
          <p:cNvSpPr/>
          <p:nvPr/>
        </p:nvSpPr>
        <p:spPr>
          <a:xfrm>
            <a:off x="1378278" y="2616200"/>
            <a:ext cx="1035391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156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ставок всего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9" name="Диаграмма 38">
            <a:extLst>
              <a:ext uri="{FF2B5EF4-FFF2-40B4-BE49-F238E27FC236}">
                <a16:creationId xmlns:a16="http://schemas.microsoft.com/office/drawing/2014/main" xmlns="" id="{B236BFA8-E3DE-435B-B317-AC19D9D8DBAC}"/>
              </a:ext>
            </a:extLst>
          </p:cNvPr>
          <p:cNvGraphicFramePr/>
          <p:nvPr/>
        </p:nvGraphicFramePr>
        <p:xfrm>
          <a:off x="3315170" y="1325966"/>
          <a:ext cx="2369185" cy="302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0" name="CustomShape 5">
            <a:extLst>
              <a:ext uri="{FF2B5EF4-FFF2-40B4-BE49-F238E27FC236}">
                <a16:creationId xmlns:a16="http://schemas.microsoft.com/office/drawing/2014/main" xmlns="" id="{B5FBDC34-13A0-4E93-9CA2-7D02AB927298}"/>
              </a:ext>
            </a:extLst>
          </p:cNvPr>
          <p:cNvSpPr/>
          <p:nvPr/>
        </p:nvSpPr>
        <p:spPr>
          <a:xfrm>
            <a:off x="3848101" y="2524125"/>
            <a:ext cx="1320006" cy="904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spc="-1" dirty="0">
                <a:solidFill>
                  <a:schemeClr val="accent2">
                    <a:lumMod val="75000"/>
                  </a:schemeClr>
                </a:solidFill>
                <a:latin typeface="Arial" panose="020B0604020202020204"/>
              </a:rPr>
              <a:t>181</a:t>
            </a:r>
            <a:endParaRPr kumimoji="0" lang="ru-RU" sz="28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ставок всего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xmlns="" id="{6F35600B-30FB-4B8C-A664-E85C02C502AC}"/>
              </a:ext>
            </a:extLst>
          </p:cNvPr>
          <p:cNvGraphicFramePr/>
          <p:nvPr/>
        </p:nvGraphicFramePr>
        <p:xfrm>
          <a:off x="5883781" y="1325966"/>
          <a:ext cx="2369185" cy="302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3" name="CustomShape 5">
            <a:extLst>
              <a:ext uri="{FF2B5EF4-FFF2-40B4-BE49-F238E27FC236}">
                <a16:creationId xmlns:a16="http://schemas.microsoft.com/office/drawing/2014/main" xmlns="" id="{6A818F08-D01C-4497-B6AE-F3B1510F4014}"/>
              </a:ext>
            </a:extLst>
          </p:cNvPr>
          <p:cNvSpPr/>
          <p:nvPr/>
        </p:nvSpPr>
        <p:spPr>
          <a:xfrm>
            <a:off x="6550677" y="2616200"/>
            <a:ext cx="1035391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spc="-1" dirty="0">
                <a:solidFill>
                  <a:schemeClr val="accent2">
                    <a:lumMod val="75000"/>
                  </a:schemeClr>
                </a:solidFill>
                <a:latin typeface="Arial" panose="020B0604020202020204"/>
              </a:rPr>
              <a:t>6</a:t>
            </a: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,5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ставок всего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4" name="Диаграмма 43">
            <a:extLst>
              <a:ext uri="{FF2B5EF4-FFF2-40B4-BE49-F238E27FC236}">
                <a16:creationId xmlns:a16="http://schemas.microsoft.com/office/drawing/2014/main" xmlns="" id="{ECB25B3B-B572-4A31-B079-37502FCD52ED}"/>
              </a:ext>
            </a:extLst>
          </p:cNvPr>
          <p:cNvGraphicFramePr/>
          <p:nvPr/>
        </p:nvGraphicFramePr>
        <p:xfrm>
          <a:off x="8474256" y="1325966"/>
          <a:ext cx="2369185" cy="302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5" name="CustomShape 5">
            <a:extLst>
              <a:ext uri="{FF2B5EF4-FFF2-40B4-BE49-F238E27FC236}">
                <a16:creationId xmlns:a16="http://schemas.microsoft.com/office/drawing/2014/main" xmlns="" id="{D597345F-CDBD-4032-A7CD-81B661AE38BB}"/>
              </a:ext>
            </a:extLst>
          </p:cNvPr>
          <p:cNvSpPr/>
          <p:nvPr/>
        </p:nvSpPr>
        <p:spPr>
          <a:xfrm>
            <a:off x="9111073" y="2616200"/>
            <a:ext cx="1035391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spc="-1" dirty="0">
                <a:solidFill>
                  <a:schemeClr val="accent2">
                    <a:lumMod val="75000"/>
                  </a:schemeClr>
                </a:solidFill>
                <a:latin typeface="Arial" panose="020B0604020202020204"/>
              </a:rPr>
              <a:t>87,25</a:t>
            </a:r>
            <a:endParaRPr kumimoji="0" lang="ru-RU" sz="28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ставок всего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22538E1-97A1-47FB-ADD9-2A9DE32949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1643" y="4075561"/>
            <a:ext cx="1861727" cy="254444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F761B7C2-AC7F-4A7F-962C-1939735745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4D5D588-2DEF-4F24-B8CB-50EE97ED3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11"/>
          <p:cNvSpPr/>
          <p:nvPr/>
        </p:nvSpPr>
        <p:spPr>
          <a:xfrm>
            <a:off x="2139193" y="1656604"/>
            <a:ext cx="3716336" cy="38755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0" numCol="1" anchor="t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День здоровья                          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Европейская неделя иммунизации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День города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ru-RU" sz="20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Всемирный день борьбы против рака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Всемирный день борьбы с туберкулезом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 Всемирный день борьбы с курением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ru-RU" sz="20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«Медицинский класс в Московской школе»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17588" y="451521"/>
            <a:ext cx="8477023" cy="44328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Участие в массовых акциях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80091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17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3D6C2E09-78A8-46B7-8CAB-85A19CB07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" b="1796"/>
          <a:stretch/>
        </p:blipFill>
        <p:spPr bwMode="auto">
          <a:xfrm>
            <a:off x="6633822" y="2202845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xmlns="" id="{9C4AFE35-F6FF-4E0B-9440-CD607429D82B}"/>
              </a:ext>
            </a:extLst>
          </p:cNvPr>
          <p:cNvSpPr/>
          <p:nvPr/>
        </p:nvSpPr>
        <p:spPr>
          <a:xfrm>
            <a:off x="6096000" y="2117159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естиугольник 38">
            <a:extLst>
              <a:ext uri="{FF2B5EF4-FFF2-40B4-BE49-F238E27FC236}">
                <a16:creationId xmlns:a16="http://schemas.microsoft.com/office/drawing/2014/main" xmlns="" id="{FD63241C-5F72-4CDF-9917-4B7AB5EE94EA}"/>
              </a:ext>
            </a:extLst>
          </p:cNvPr>
          <p:cNvSpPr/>
          <p:nvPr/>
        </p:nvSpPr>
        <p:spPr>
          <a:xfrm>
            <a:off x="9226113" y="501738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CFF11D19-1A81-4D56-95FA-74FD99425A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B2FC86-0EA4-477D-B243-0667C39139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19" y="1653471"/>
            <a:ext cx="2197161" cy="537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40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FA4AB83-AA39-4C3B-8E72-CCBF9D27DB6E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9AACA9-B340-4B9B-85AE-0C6E1EFCD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8E2533-4E5B-403D-808C-AE464B068E4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 err="1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Пациентоориентированный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подход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141C42-BC64-44E4-BFDA-0992B6712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5132A46-D4C2-43DD-BB5D-75C0686A8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92CFD710-3CC2-409B-92B8-54336D643874}"/>
              </a:ext>
            </a:extLst>
          </p:cNvPr>
          <p:cNvSpPr/>
          <p:nvPr/>
        </p:nvSpPr>
        <p:spPr>
          <a:xfrm>
            <a:off x="976707" y="1383227"/>
            <a:ext cx="5087490" cy="302554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AD19A4-1DD6-4827-9C2C-3035D725D3C5}"/>
              </a:ext>
            </a:extLst>
          </p:cNvPr>
          <p:cNvSpPr txBox="1"/>
          <p:nvPr/>
        </p:nvSpPr>
        <p:spPr>
          <a:xfrm>
            <a:off x="1106024" y="1359374"/>
            <a:ext cx="4958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Обновленные городские поликлиники -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D2E8F9-2C19-4896-A20E-6BB9B682F952}"/>
              </a:ext>
            </a:extLst>
          </p:cNvPr>
          <p:cNvSpPr txBox="1"/>
          <p:nvPr/>
        </p:nvSpPr>
        <p:spPr>
          <a:xfrm>
            <a:off x="996010" y="1718358"/>
            <a:ext cx="5068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более современный подход к оказанию медицинских услуг, в основе которого - доброжелательность и </a:t>
            </a:r>
            <a:r>
              <a:rPr lang="ru-RU" sz="14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пациентоориентированность</a:t>
            </a:r>
            <a:endParaRPr lang="ru-RU" sz="14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6D28A3CA-14FE-4CAF-8816-E6EBE109EE5F}"/>
              </a:ext>
            </a:extLst>
          </p:cNvPr>
          <p:cNvSpPr/>
          <p:nvPr/>
        </p:nvSpPr>
        <p:spPr>
          <a:xfrm>
            <a:off x="996009" y="2742721"/>
            <a:ext cx="5694921" cy="1930578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B9314C7B-B609-4D6D-8BBB-E5DE18D0AF10}"/>
              </a:ext>
            </a:extLst>
          </p:cNvPr>
          <p:cNvSpPr/>
          <p:nvPr/>
        </p:nvSpPr>
        <p:spPr>
          <a:xfrm>
            <a:off x="1248632" y="2879333"/>
            <a:ext cx="1041470" cy="1041470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DB70FE8-2B14-45CE-B0FC-AA8724C79226}"/>
              </a:ext>
            </a:extLst>
          </p:cNvPr>
          <p:cNvSpPr txBox="1"/>
          <p:nvPr/>
        </p:nvSpPr>
        <p:spPr>
          <a:xfrm>
            <a:off x="1793325" y="3057461"/>
            <a:ext cx="4430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Реализовать такой подход помогает персонал центров госуслуг «Мои документы»</a:t>
            </a:r>
            <a:endParaRPr lang="ru-RU" sz="14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2031B9-0DAA-4D3F-B9D7-723140B5B43C}"/>
              </a:ext>
            </a:extLst>
          </p:cNvPr>
          <p:cNvSpPr txBox="1"/>
          <p:nvPr/>
        </p:nvSpPr>
        <p:spPr>
          <a:xfrm>
            <a:off x="1383250" y="2921027"/>
            <a:ext cx="437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2F38819-C121-4E91-AB38-2FA2DD54F894}"/>
              </a:ext>
            </a:extLst>
          </p:cNvPr>
          <p:cNvSpPr txBox="1"/>
          <p:nvPr/>
        </p:nvSpPr>
        <p:spPr>
          <a:xfrm>
            <a:off x="3728169" y="3858373"/>
            <a:ext cx="264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сотрудников МФЦ работают администраторами </a:t>
            </a:r>
          </a:p>
          <a:p>
            <a:r>
              <a:rPr lang="ru-RU" sz="1200" b="0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поликлиниках </a:t>
            </a:r>
            <a:endParaRPr lang="ru-RU" sz="1200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1F0094-E200-4F4A-A4A9-8E62D1E03416}"/>
              </a:ext>
            </a:extLst>
          </p:cNvPr>
          <p:cNvSpPr txBox="1"/>
          <p:nvPr/>
        </p:nvSpPr>
        <p:spPr>
          <a:xfrm>
            <a:off x="2255479" y="3873379"/>
            <a:ext cx="83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ru-RU" sz="36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1208FB-4D95-4AFC-9C0C-3D04A4A62642}"/>
              </a:ext>
            </a:extLst>
          </p:cNvPr>
          <p:cNvSpPr txBox="1"/>
          <p:nvPr/>
        </p:nvSpPr>
        <p:spPr>
          <a:xfrm>
            <a:off x="2041578" y="3971506"/>
            <a:ext cx="45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24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AD9ECDD-74FD-452F-8AC5-A297F872B270}"/>
              </a:ext>
            </a:extLst>
          </p:cNvPr>
          <p:cNvSpPr txBox="1"/>
          <p:nvPr/>
        </p:nvSpPr>
        <p:spPr>
          <a:xfrm>
            <a:off x="2963304" y="4003467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24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A7A3A4C-6E0D-41BD-9539-B544CDA64E06}"/>
              </a:ext>
            </a:extLst>
          </p:cNvPr>
          <p:cNvSpPr txBox="1"/>
          <p:nvPr/>
        </p:nvSpPr>
        <p:spPr>
          <a:xfrm>
            <a:off x="746247" y="4992330"/>
            <a:ext cx="8033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Ознакомиться с ценностями и принципами работы поликлиник пациенты могут: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6B5AE23-C9F0-44C5-A79C-CA3DF21586F1}"/>
              </a:ext>
            </a:extLst>
          </p:cNvPr>
          <p:cNvSpPr txBox="1"/>
          <p:nvPr/>
        </p:nvSpPr>
        <p:spPr>
          <a:xfrm>
            <a:off x="1363767" y="5527345"/>
            <a:ext cx="249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стендах в поликлиниках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F0BB097-9758-46AE-8D11-B160B2416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013696" y="5583615"/>
            <a:ext cx="237788" cy="2482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2A856E7-5E3A-4985-9B07-497D592C9BAB}"/>
              </a:ext>
            </a:extLst>
          </p:cNvPr>
          <p:cNvSpPr txBox="1"/>
          <p:nvPr/>
        </p:nvSpPr>
        <p:spPr>
          <a:xfrm>
            <a:off x="1370824" y="6023393"/>
            <a:ext cx="4136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специальных информационных буклетах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FC8E899-CBF4-4C0B-BAAA-43C8CA6FE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020755" y="6089036"/>
            <a:ext cx="237788" cy="2482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589A6D9-AE96-4A92-A2A9-9BBE1BA0DB21}"/>
              </a:ext>
            </a:extLst>
          </p:cNvPr>
          <p:cNvSpPr txBox="1"/>
          <p:nvPr/>
        </p:nvSpPr>
        <p:spPr>
          <a:xfrm>
            <a:off x="4580388" y="5527345"/>
            <a:ext cx="2110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электронных письмах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106C30B-DB4F-4AD8-A4D1-228A4C93C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4230319" y="5583615"/>
            <a:ext cx="237788" cy="2482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B291A8C-F007-4C98-A630-CDFCE3E74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357" r="21160" b="11512"/>
          <a:stretch/>
        </p:blipFill>
        <p:spPr bwMode="auto">
          <a:xfrm>
            <a:off x="8059465" y="2680919"/>
            <a:ext cx="3996110" cy="3444920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Шестиугольник 25">
            <a:extLst>
              <a:ext uri="{FF2B5EF4-FFF2-40B4-BE49-F238E27FC236}">
                <a16:creationId xmlns:a16="http://schemas.microsoft.com/office/drawing/2014/main" xmlns="" id="{66C37005-7B81-44C7-8ABC-DC8C31E5B176}"/>
              </a:ext>
            </a:extLst>
          </p:cNvPr>
          <p:cNvSpPr/>
          <p:nvPr/>
        </p:nvSpPr>
        <p:spPr>
          <a:xfrm>
            <a:off x="7227969" y="3604803"/>
            <a:ext cx="1372840" cy="1183482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>
            <a:extLst>
              <a:ext uri="{FF2B5EF4-FFF2-40B4-BE49-F238E27FC236}">
                <a16:creationId xmlns:a16="http://schemas.microsoft.com/office/drawing/2014/main" xmlns="" id="{86E7C523-2F4E-48B1-8B67-3348C7008F01}"/>
              </a:ext>
            </a:extLst>
          </p:cNvPr>
          <p:cNvSpPr/>
          <p:nvPr/>
        </p:nvSpPr>
        <p:spPr>
          <a:xfrm>
            <a:off x="9511225" y="194570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08DBBBFD-91A0-4B42-93AD-BF6ECFC6F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t="1350" r="24753" b="16532"/>
          <a:stretch/>
        </p:blipFill>
        <p:spPr bwMode="auto">
          <a:xfrm>
            <a:off x="6848591" y="1169968"/>
            <a:ext cx="2257201" cy="1945863"/>
          </a:xfrm>
          <a:custGeom>
            <a:avLst/>
            <a:gdLst>
              <a:gd name="connsiteX0" fmla="*/ 486466 w 2257201"/>
              <a:gd name="connsiteY0" fmla="*/ 0 h 1945863"/>
              <a:gd name="connsiteX1" fmla="*/ 1770735 w 2257201"/>
              <a:gd name="connsiteY1" fmla="*/ 0 h 1945863"/>
              <a:gd name="connsiteX2" fmla="*/ 2257201 w 2257201"/>
              <a:gd name="connsiteY2" fmla="*/ 972932 h 1945863"/>
              <a:gd name="connsiteX3" fmla="*/ 1770735 w 2257201"/>
              <a:gd name="connsiteY3" fmla="*/ 1945863 h 1945863"/>
              <a:gd name="connsiteX4" fmla="*/ 486466 w 2257201"/>
              <a:gd name="connsiteY4" fmla="*/ 1945863 h 1945863"/>
              <a:gd name="connsiteX5" fmla="*/ 0 w 2257201"/>
              <a:gd name="connsiteY5" fmla="*/ 972932 h 194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7201" h="1945863">
                <a:moveTo>
                  <a:pt x="486466" y="0"/>
                </a:moveTo>
                <a:lnTo>
                  <a:pt x="1770735" y="0"/>
                </a:lnTo>
                <a:lnTo>
                  <a:pt x="2257201" y="972932"/>
                </a:lnTo>
                <a:lnTo>
                  <a:pt x="1770735" y="1945863"/>
                </a:lnTo>
                <a:lnTo>
                  <a:pt x="486466" y="1945863"/>
                </a:lnTo>
                <a:lnTo>
                  <a:pt x="0" y="9729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stomShape 7">
            <a:extLst>
              <a:ext uri="{FF2B5EF4-FFF2-40B4-BE49-F238E27FC236}">
                <a16:creationId xmlns:a16="http://schemas.microsoft.com/office/drawing/2014/main" xmlns="" id="{14BA547E-9375-4B84-B14C-9F6FFCF9D818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18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236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Шестиугольник 54">
            <a:extLst>
              <a:ext uri="{FF2B5EF4-FFF2-40B4-BE49-F238E27FC236}">
                <a16:creationId xmlns:a16="http://schemas.microsoft.com/office/drawing/2014/main" xmlns="" id="{A1E3D027-59A9-496A-8E76-574C5DF45284}"/>
              </a:ext>
            </a:extLst>
          </p:cNvPr>
          <p:cNvSpPr/>
          <p:nvPr/>
        </p:nvSpPr>
        <p:spPr>
          <a:xfrm>
            <a:off x="6195844" y="339836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CB7A0340-82B7-44C0-884C-D45AC16A8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31DFD8DB-0CE6-4144-A19F-321B4F0550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18422DF2-E059-4665-BEEC-B07E7C730AD5}"/>
              </a:ext>
            </a:extLst>
          </p:cNvPr>
          <p:cNvSpPr/>
          <p:nvPr/>
        </p:nvSpPr>
        <p:spPr>
          <a:xfrm>
            <a:off x="7845046" y="5313282"/>
            <a:ext cx="564695" cy="564695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275D3CE2-FAD2-49EE-98B8-E210EF1AF63F}"/>
              </a:ext>
            </a:extLst>
          </p:cNvPr>
          <p:cNvSpPr/>
          <p:nvPr/>
        </p:nvSpPr>
        <p:spPr>
          <a:xfrm>
            <a:off x="7845046" y="4186139"/>
            <a:ext cx="564695" cy="564695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3426E0D3-E624-4B54-95F9-35E51610C6F6}"/>
              </a:ext>
            </a:extLst>
          </p:cNvPr>
          <p:cNvSpPr/>
          <p:nvPr/>
        </p:nvSpPr>
        <p:spPr>
          <a:xfrm rot="5400000">
            <a:off x="7845046" y="2344752"/>
            <a:ext cx="564695" cy="564695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4CB4895B-785D-4A48-9882-6ECEF14CDDBF}"/>
              </a:ext>
            </a:extLst>
          </p:cNvPr>
          <p:cNvSpPr/>
          <p:nvPr/>
        </p:nvSpPr>
        <p:spPr>
          <a:xfrm>
            <a:off x="5923992" y="1232906"/>
            <a:ext cx="4224480" cy="68649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11"/>
          <p:cNvSpPr/>
          <p:nvPr/>
        </p:nvSpPr>
        <p:spPr>
          <a:xfrm>
            <a:off x="1134830" y="2078116"/>
            <a:ext cx="2553299" cy="39676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0" numCol="1" anchor="t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Нахождения больных в одной зоне со здоровыми, </a:t>
            </a:r>
            <a:r>
              <a:rPr kumimoji="0" lang="ru-RU" sz="140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создания зон ОРВИ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Нехватки посадочных мест для ожидания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Отсутствия информации о движении очереди на прием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Отсутствия контроля за состоянием здоровья пациентов, находящихся в очереди, со стороны медицинского персонала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17588" y="451521"/>
            <a:ext cx="8477023" cy="44328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Повышение комфорта пребывания в поликлинике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578088" y="580091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19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E6D46B5F-AFC9-40D5-9711-18292A9D7538}"/>
              </a:ext>
            </a:extLst>
          </p:cNvPr>
          <p:cNvSpPr/>
          <p:nvPr/>
        </p:nvSpPr>
        <p:spPr>
          <a:xfrm>
            <a:off x="1080891" y="1232906"/>
            <a:ext cx="3356595" cy="638101"/>
          </a:xfrm>
          <a:prstGeom prst="roundRect">
            <a:avLst>
              <a:gd name="adj" fmla="val 1426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3FB4841-A517-49A0-B5A8-AF3C491884BE}"/>
              </a:ext>
            </a:extLst>
          </p:cNvPr>
          <p:cNvSpPr txBox="1"/>
          <p:nvPr/>
        </p:nvSpPr>
        <p:spPr>
          <a:xfrm>
            <a:off x="1187060" y="1264076"/>
            <a:ext cx="335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5482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целью исключения неудобств для пациентов:</a:t>
            </a:r>
          </a:p>
          <a:p>
            <a:endParaRPr lang="ru-RU" sz="1600" dirty="0">
              <a:solidFill>
                <a:srgbClr val="5482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6E38B00-7D07-44BC-96BE-82E89750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" b="4314"/>
          <a:stretch/>
        </p:blipFill>
        <p:spPr bwMode="auto">
          <a:xfrm>
            <a:off x="3623292" y="2916630"/>
            <a:ext cx="2389222" cy="2059672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0BB60E09-6F99-40C1-8D85-7CC334838D0E}"/>
              </a:ext>
            </a:extLst>
          </p:cNvPr>
          <p:cNvSpPr/>
          <p:nvPr/>
        </p:nvSpPr>
        <p:spPr>
          <a:xfrm>
            <a:off x="4406630" y="4840750"/>
            <a:ext cx="2743107" cy="1141870"/>
          </a:xfrm>
          <a:prstGeom prst="roundRect">
            <a:avLst>
              <a:gd name="adj" fmla="val 13110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800B257-FD9A-4F77-BBA5-0D83131F0BD2}"/>
              </a:ext>
            </a:extLst>
          </p:cNvPr>
          <p:cNvSpPr txBox="1"/>
          <p:nvPr/>
        </p:nvSpPr>
        <p:spPr>
          <a:xfrm>
            <a:off x="4512799" y="4852831"/>
            <a:ext cx="2636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Организованы зоны комфортного ожидания приема дежурного врача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B8D35AD-FF27-4ACF-9388-7D05B3438E88}"/>
              </a:ext>
            </a:extLst>
          </p:cNvPr>
          <p:cNvSpPr txBox="1"/>
          <p:nvPr/>
        </p:nvSpPr>
        <p:spPr>
          <a:xfrm>
            <a:off x="6249518" y="1328485"/>
            <a:ext cx="3800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Положительный эффект от организации зон комфортного ожидания:</a:t>
            </a:r>
          </a:p>
        </p:txBody>
      </p:sp>
      <p:sp>
        <p:nvSpPr>
          <p:cNvPr id="24" name="CustomShape 11">
            <a:extLst>
              <a:ext uri="{FF2B5EF4-FFF2-40B4-BE49-F238E27FC236}">
                <a16:creationId xmlns:a16="http://schemas.microsoft.com/office/drawing/2014/main" xmlns="" id="{2AC7ACBD-4331-46CF-AD4F-6A7403A398F5}"/>
              </a:ext>
            </a:extLst>
          </p:cNvPr>
          <p:cNvSpPr/>
          <p:nvPr/>
        </p:nvSpPr>
        <p:spPr>
          <a:xfrm>
            <a:off x="8514766" y="2380259"/>
            <a:ext cx="2942690" cy="39676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0" numCol="1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Разделение потоков 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здоровых и болеющих пациентов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Создание 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достаточного количества посадочных мест 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для ожидания приема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Информирование пациентов о движении «живой» очереди через 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информационное табло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Визуальный контроль 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пациентов, находящихся в очереди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9227095-E467-45F6-8919-5DB222859E72}"/>
              </a:ext>
            </a:extLst>
          </p:cNvPr>
          <p:cNvSpPr txBox="1"/>
          <p:nvPr/>
        </p:nvSpPr>
        <p:spPr>
          <a:xfrm>
            <a:off x="5937673" y="1100460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AB87EC79-C5C9-402D-9E6A-270513DDB85C}"/>
              </a:ext>
            </a:extLst>
          </p:cNvPr>
          <p:cNvSpPr/>
          <p:nvPr/>
        </p:nvSpPr>
        <p:spPr>
          <a:xfrm>
            <a:off x="7845046" y="3334803"/>
            <a:ext cx="564695" cy="564695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01A8F42B-4701-4A17-A8D6-CC5280E237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5631" y="3428027"/>
            <a:ext cx="521880" cy="521880"/>
          </a:xfrm>
          <a:prstGeom prst="rect">
            <a:avLst/>
          </a:prstGeom>
        </p:spPr>
      </p:pic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xmlns="" id="{1B2774FA-C096-40DE-8932-CAE9FC3C1D18}"/>
              </a:ext>
            </a:extLst>
          </p:cNvPr>
          <p:cNvSpPr/>
          <p:nvPr/>
        </p:nvSpPr>
        <p:spPr>
          <a:xfrm rot="5400000">
            <a:off x="8045525" y="2534138"/>
            <a:ext cx="149166" cy="403698"/>
          </a:xfrm>
          <a:prstGeom prst="downArrow">
            <a:avLst/>
          </a:prstGeom>
          <a:noFill/>
          <a:ln w="12700">
            <a:solidFill>
              <a:srgbClr val="81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xmlns="" id="{D41D3757-E770-4C67-9C6C-F7D39562B554}"/>
              </a:ext>
            </a:extLst>
          </p:cNvPr>
          <p:cNvSpPr/>
          <p:nvPr/>
        </p:nvSpPr>
        <p:spPr>
          <a:xfrm rot="5400000" flipV="1">
            <a:off x="8107643" y="2345375"/>
            <a:ext cx="149166" cy="403698"/>
          </a:xfrm>
          <a:prstGeom prst="downArrow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E95C5F6-4345-4572-A950-6361B2A1EFD3}"/>
              </a:ext>
            </a:extLst>
          </p:cNvPr>
          <p:cNvSpPr/>
          <p:nvPr/>
        </p:nvSpPr>
        <p:spPr>
          <a:xfrm>
            <a:off x="7923179" y="4285034"/>
            <a:ext cx="486562" cy="398834"/>
          </a:xfrm>
          <a:prstGeom prst="roundRect">
            <a:avLst/>
          </a:prstGeom>
          <a:noFill/>
          <a:ln w="19050">
            <a:solidFill>
              <a:srgbClr val="81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6C1C4841-A27A-41BD-A3F6-4F31E83EA55E}"/>
              </a:ext>
            </a:extLst>
          </p:cNvPr>
          <p:cNvSpPr/>
          <p:nvPr/>
        </p:nvSpPr>
        <p:spPr>
          <a:xfrm>
            <a:off x="7973577" y="4356383"/>
            <a:ext cx="94115" cy="61695"/>
          </a:xfrm>
          <a:prstGeom prst="roundRect">
            <a:avLst/>
          </a:prstGeom>
          <a:noFill/>
          <a:ln w="19050">
            <a:solidFill>
              <a:srgbClr val="81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6783BCBD-2995-4FB9-8A81-2E750B78F7C6}"/>
              </a:ext>
            </a:extLst>
          </p:cNvPr>
          <p:cNvSpPr/>
          <p:nvPr/>
        </p:nvSpPr>
        <p:spPr>
          <a:xfrm>
            <a:off x="7973577" y="4453603"/>
            <a:ext cx="94115" cy="61695"/>
          </a:xfrm>
          <a:prstGeom prst="roundRect">
            <a:avLst/>
          </a:prstGeom>
          <a:noFill/>
          <a:ln w="19050">
            <a:solidFill>
              <a:srgbClr val="81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xmlns="" id="{57D7BB61-7972-464E-9297-6AC568D6211E}"/>
              </a:ext>
            </a:extLst>
          </p:cNvPr>
          <p:cNvSpPr/>
          <p:nvPr/>
        </p:nvSpPr>
        <p:spPr>
          <a:xfrm>
            <a:off x="7973577" y="4548998"/>
            <a:ext cx="94115" cy="61695"/>
          </a:xfrm>
          <a:prstGeom prst="roundRect">
            <a:avLst/>
          </a:prstGeom>
          <a:noFill/>
          <a:ln w="19050">
            <a:solidFill>
              <a:srgbClr val="81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0626F4A3-2A39-44D0-9FF5-C487E0B03511}"/>
              </a:ext>
            </a:extLst>
          </p:cNvPr>
          <p:cNvCxnSpPr>
            <a:cxnSpLocks/>
          </p:cNvCxnSpPr>
          <p:nvPr/>
        </p:nvCxnSpPr>
        <p:spPr>
          <a:xfrm>
            <a:off x="8118648" y="4377705"/>
            <a:ext cx="232061" cy="0"/>
          </a:xfrm>
          <a:prstGeom prst="line">
            <a:avLst/>
          </a:prstGeom>
          <a:ln w="38100">
            <a:solidFill>
              <a:srgbClr val="8193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98EC5F07-B417-4089-A42B-04B26269A6F9}"/>
              </a:ext>
            </a:extLst>
          </p:cNvPr>
          <p:cNvCxnSpPr>
            <a:cxnSpLocks/>
          </p:cNvCxnSpPr>
          <p:nvPr/>
        </p:nvCxnSpPr>
        <p:spPr>
          <a:xfrm>
            <a:off x="8118648" y="4484450"/>
            <a:ext cx="232061" cy="0"/>
          </a:xfrm>
          <a:prstGeom prst="line">
            <a:avLst/>
          </a:prstGeom>
          <a:ln w="38100">
            <a:solidFill>
              <a:srgbClr val="8193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DDF63022-0C26-4D98-8B67-A6B79A73BC0D}"/>
              </a:ext>
            </a:extLst>
          </p:cNvPr>
          <p:cNvCxnSpPr>
            <a:cxnSpLocks/>
          </p:cNvCxnSpPr>
          <p:nvPr/>
        </p:nvCxnSpPr>
        <p:spPr>
          <a:xfrm>
            <a:off x="8118648" y="4579845"/>
            <a:ext cx="232061" cy="0"/>
          </a:xfrm>
          <a:prstGeom prst="line">
            <a:avLst/>
          </a:prstGeom>
          <a:ln w="38100">
            <a:solidFill>
              <a:srgbClr val="8193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oogle Shape;13617;p78">
            <a:extLst>
              <a:ext uri="{FF2B5EF4-FFF2-40B4-BE49-F238E27FC236}">
                <a16:creationId xmlns:a16="http://schemas.microsoft.com/office/drawing/2014/main" xmlns="" id="{7D4A6787-7230-46EB-8054-2C7169888ADC}"/>
              </a:ext>
            </a:extLst>
          </p:cNvPr>
          <p:cNvGrpSpPr/>
          <p:nvPr/>
        </p:nvGrpSpPr>
        <p:grpSpPr>
          <a:xfrm>
            <a:off x="7971656" y="5488718"/>
            <a:ext cx="323790" cy="213822"/>
            <a:chOff x="5358450" y="4015675"/>
            <a:chExt cx="289875" cy="191425"/>
          </a:xfrm>
          <a:gradFill>
            <a:gsLst>
              <a:gs pos="0">
                <a:schemeClr val="accent6">
                  <a:lumMod val="50000"/>
                </a:schemeClr>
              </a:gs>
              <a:gs pos="100000">
                <a:srgbClr val="C9D870"/>
              </a:gs>
            </a:gsLst>
            <a:lin ang="2700000" scaled="1"/>
          </a:gradFill>
        </p:grpSpPr>
        <p:sp>
          <p:nvSpPr>
            <p:cNvPr id="45" name="Google Shape;13618;p78">
              <a:extLst>
                <a:ext uri="{FF2B5EF4-FFF2-40B4-BE49-F238E27FC236}">
                  <a16:creationId xmlns:a16="http://schemas.microsoft.com/office/drawing/2014/main" xmlns="" id="{AA51CEED-A45E-4E7A-8C09-2933E2C72FD8}"/>
                </a:ext>
              </a:extLst>
            </p:cNvPr>
            <p:cNvSpPr/>
            <p:nvPr/>
          </p:nvSpPr>
          <p:spPr>
            <a:xfrm>
              <a:off x="5358450" y="4015675"/>
              <a:ext cx="289875" cy="89025"/>
            </a:xfrm>
            <a:custGeom>
              <a:avLst/>
              <a:gdLst/>
              <a:ahLst/>
              <a:cxnLst/>
              <a:rect l="l" t="t" r="r" b="b"/>
              <a:pathLst>
                <a:path w="11595" h="3561" extrusionOk="0">
                  <a:moveTo>
                    <a:pt x="5798" y="1"/>
                  </a:moveTo>
                  <a:cubicBezTo>
                    <a:pt x="2773" y="1"/>
                    <a:pt x="316" y="3120"/>
                    <a:pt x="1" y="3561"/>
                  </a:cubicBezTo>
                  <a:cubicBezTo>
                    <a:pt x="1229" y="2679"/>
                    <a:pt x="3561" y="1734"/>
                    <a:pt x="5798" y="1734"/>
                  </a:cubicBezTo>
                  <a:cubicBezTo>
                    <a:pt x="7751" y="1734"/>
                    <a:pt x="10051" y="2490"/>
                    <a:pt x="11595" y="3561"/>
                  </a:cubicBezTo>
                  <a:cubicBezTo>
                    <a:pt x="11280" y="3120"/>
                    <a:pt x="8822" y="1"/>
                    <a:pt x="5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47F85"/>
                </a:solidFill>
              </a:endParaRPr>
            </a:p>
          </p:txBody>
        </p:sp>
        <p:sp>
          <p:nvSpPr>
            <p:cNvPr id="46" name="Google Shape;13619;p78">
              <a:extLst>
                <a:ext uri="{FF2B5EF4-FFF2-40B4-BE49-F238E27FC236}">
                  <a16:creationId xmlns:a16="http://schemas.microsoft.com/office/drawing/2014/main" xmlns="" id="{FA0484D2-E583-4905-8C2A-217800D3932E}"/>
                </a:ext>
              </a:extLst>
            </p:cNvPr>
            <p:cNvSpPr/>
            <p:nvPr/>
          </p:nvSpPr>
          <p:spPr>
            <a:xfrm>
              <a:off x="5494725" y="41015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47F85"/>
                </a:solidFill>
              </a:endParaRPr>
            </a:p>
          </p:txBody>
        </p:sp>
        <p:sp>
          <p:nvSpPr>
            <p:cNvPr id="47" name="Google Shape;13620;p78">
              <a:extLst>
                <a:ext uri="{FF2B5EF4-FFF2-40B4-BE49-F238E27FC236}">
                  <a16:creationId xmlns:a16="http://schemas.microsoft.com/office/drawing/2014/main" xmlns="" id="{A3581840-ABEA-4AEB-A6A6-7CBC31CCD02A}"/>
                </a:ext>
              </a:extLst>
            </p:cNvPr>
            <p:cNvSpPr/>
            <p:nvPr/>
          </p:nvSpPr>
          <p:spPr>
            <a:xfrm>
              <a:off x="5460050" y="4077125"/>
              <a:ext cx="86675" cy="78000"/>
            </a:xfrm>
            <a:custGeom>
              <a:avLst/>
              <a:gdLst/>
              <a:ahLst/>
              <a:cxnLst/>
              <a:rect l="l" t="t" r="r" b="b"/>
              <a:pathLst>
                <a:path w="3467" h="3120" extrusionOk="0">
                  <a:moveTo>
                    <a:pt x="1734" y="315"/>
                  </a:moveTo>
                  <a:cubicBezTo>
                    <a:pt x="2332" y="315"/>
                    <a:pt x="2773" y="788"/>
                    <a:pt x="2773" y="1323"/>
                  </a:cubicBezTo>
                  <a:cubicBezTo>
                    <a:pt x="2773" y="1922"/>
                    <a:pt x="2269" y="2363"/>
                    <a:pt x="1734" y="2363"/>
                  </a:cubicBezTo>
                  <a:cubicBezTo>
                    <a:pt x="1135" y="2363"/>
                    <a:pt x="694" y="1890"/>
                    <a:pt x="694" y="1323"/>
                  </a:cubicBezTo>
                  <a:cubicBezTo>
                    <a:pt x="663" y="788"/>
                    <a:pt x="1135" y="315"/>
                    <a:pt x="1734" y="315"/>
                  </a:cubicBezTo>
                  <a:close/>
                  <a:moveTo>
                    <a:pt x="1734" y="0"/>
                  </a:moveTo>
                  <a:cubicBezTo>
                    <a:pt x="1324" y="0"/>
                    <a:pt x="978" y="32"/>
                    <a:pt x="599" y="63"/>
                  </a:cubicBezTo>
                  <a:cubicBezTo>
                    <a:pt x="190" y="378"/>
                    <a:pt x="1" y="851"/>
                    <a:pt x="1" y="1386"/>
                  </a:cubicBezTo>
                  <a:cubicBezTo>
                    <a:pt x="1" y="2332"/>
                    <a:pt x="789" y="3119"/>
                    <a:pt x="1734" y="3119"/>
                  </a:cubicBezTo>
                  <a:cubicBezTo>
                    <a:pt x="2679" y="3119"/>
                    <a:pt x="3466" y="2332"/>
                    <a:pt x="3466" y="1386"/>
                  </a:cubicBezTo>
                  <a:cubicBezTo>
                    <a:pt x="3466" y="851"/>
                    <a:pt x="3214" y="378"/>
                    <a:pt x="2868" y="63"/>
                  </a:cubicBezTo>
                  <a:cubicBezTo>
                    <a:pt x="2521" y="32"/>
                    <a:pt x="2112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47F85"/>
                </a:solidFill>
              </a:endParaRPr>
            </a:p>
          </p:txBody>
        </p:sp>
        <p:sp>
          <p:nvSpPr>
            <p:cNvPr id="48" name="Google Shape;13621;p78">
              <a:extLst>
                <a:ext uri="{FF2B5EF4-FFF2-40B4-BE49-F238E27FC236}">
                  <a16:creationId xmlns:a16="http://schemas.microsoft.com/office/drawing/2014/main" xmlns="" id="{22A27F8B-205A-4693-BBCD-761F30DAA3A7}"/>
                </a:ext>
              </a:extLst>
            </p:cNvPr>
            <p:cNvSpPr/>
            <p:nvPr/>
          </p:nvSpPr>
          <p:spPr>
            <a:xfrm>
              <a:off x="5362400" y="4084200"/>
              <a:ext cx="282000" cy="122900"/>
            </a:xfrm>
            <a:custGeom>
              <a:avLst/>
              <a:gdLst/>
              <a:ahLst/>
              <a:cxnLst/>
              <a:rect l="l" t="t" r="r" b="b"/>
              <a:pathLst>
                <a:path w="11280" h="4916" extrusionOk="0">
                  <a:moveTo>
                    <a:pt x="3466" y="1"/>
                  </a:moveTo>
                  <a:lnTo>
                    <a:pt x="3466" y="1"/>
                  </a:lnTo>
                  <a:cubicBezTo>
                    <a:pt x="2332" y="253"/>
                    <a:pt x="1103" y="820"/>
                    <a:pt x="0" y="1576"/>
                  </a:cubicBezTo>
                  <a:cubicBezTo>
                    <a:pt x="693" y="2395"/>
                    <a:pt x="2899" y="4915"/>
                    <a:pt x="5640" y="4915"/>
                  </a:cubicBezTo>
                  <a:cubicBezTo>
                    <a:pt x="8349" y="4884"/>
                    <a:pt x="10617" y="2395"/>
                    <a:pt x="11279" y="1576"/>
                  </a:cubicBezTo>
                  <a:cubicBezTo>
                    <a:pt x="10176" y="820"/>
                    <a:pt x="8948" y="253"/>
                    <a:pt x="7814" y="1"/>
                  </a:cubicBezTo>
                  <a:lnTo>
                    <a:pt x="7814" y="1"/>
                  </a:lnTo>
                  <a:cubicBezTo>
                    <a:pt x="7971" y="347"/>
                    <a:pt x="8097" y="694"/>
                    <a:pt x="8097" y="1103"/>
                  </a:cubicBezTo>
                  <a:cubicBezTo>
                    <a:pt x="8097" y="2427"/>
                    <a:pt x="6994" y="3529"/>
                    <a:pt x="5640" y="3529"/>
                  </a:cubicBezTo>
                  <a:cubicBezTo>
                    <a:pt x="4316" y="3529"/>
                    <a:pt x="3214" y="2427"/>
                    <a:pt x="3214" y="1103"/>
                  </a:cubicBezTo>
                  <a:cubicBezTo>
                    <a:pt x="3214" y="694"/>
                    <a:pt x="3277" y="347"/>
                    <a:pt x="34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47F85"/>
                </a:solidFill>
              </a:endParaRPr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28C449AC-2992-42CE-BE98-668AE08F7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" b="3901"/>
          <a:stretch/>
        </p:blipFill>
        <p:spPr bwMode="auto">
          <a:xfrm>
            <a:off x="5558989" y="2169286"/>
            <a:ext cx="1645686" cy="1418693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Шестиугольник 53">
            <a:extLst>
              <a:ext uri="{FF2B5EF4-FFF2-40B4-BE49-F238E27FC236}">
                <a16:creationId xmlns:a16="http://schemas.microsoft.com/office/drawing/2014/main" xmlns="" id="{8F5934B8-71CD-4535-88B2-48B148CE4689}"/>
              </a:ext>
            </a:extLst>
          </p:cNvPr>
          <p:cNvSpPr/>
          <p:nvPr/>
        </p:nvSpPr>
        <p:spPr>
          <a:xfrm>
            <a:off x="4780104" y="2025998"/>
            <a:ext cx="878636" cy="757445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366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CA431AB-0098-4C43-A220-259B2BA1F46B}"/>
              </a:ext>
            </a:extLst>
          </p:cNvPr>
          <p:cNvSpPr/>
          <p:nvPr/>
        </p:nvSpPr>
        <p:spPr>
          <a:xfrm>
            <a:off x="8552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xmlns="" id="{EE247263-AC10-4185-928C-73159EF0F64A}"/>
              </a:ext>
            </a:extLst>
          </p:cNvPr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xmlns="" id="{5F8E7ED9-8BCE-44A2-9DE5-AECC36FE24FD}"/>
              </a:ext>
            </a:extLst>
          </p:cNvPr>
          <p:cNvSpPr/>
          <p:nvPr/>
        </p:nvSpPr>
        <p:spPr>
          <a:xfrm>
            <a:off x="6027769" y="661496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2221FD0-DD15-44CE-891E-07D43229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886" r="7078"/>
          <a:stretch>
            <a:fillRect/>
          </a:stretch>
        </p:blipFill>
        <p:spPr bwMode="auto">
          <a:xfrm>
            <a:off x="5983985" y="1682792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F2927F28-E3D7-42CD-9A0B-40A783C6E4F4}"/>
              </a:ext>
            </a:extLst>
          </p:cNvPr>
          <p:cNvSpPr/>
          <p:nvPr/>
        </p:nvSpPr>
        <p:spPr>
          <a:xfrm>
            <a:off x="5848350" y="1732889"/>
            <a:ext cx="1476874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C89514-F366-4990-943F-F23AE031003D}"/>
              </a:ext>
            </a:extLst>
          </p:cNvPr>
          <p:cNvSpPr txBox="1"/>
          <p:nvPr/>
        </p:nvSpPr>
        <p:spPr>
          <a:xfrm>
            <a:off x="5883803" y="1715191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Общегородские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проекты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1DBD667-B5B4-4890-9611-2000051A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0" t="1084" r="1450"/>
          <a:stretch>
            <a:fillRect/>
          </a:stretch>
        </p:blipFill>
        <p:spPr bwMode="auto">
          <a:xfrm>
            <a:off x="5998894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3D01E638-D14B-4C64-B7B6-82038698C8E1}"/>
              </a:ext>
            </a:extLst>
          </p:cNvPr>
          <p:cNvSpPr/>
          <p:nvPr/>
        </p:nvSpPr>
        <p:spPr>
          <a:xfrm>
            <a:off x="5224388" y="5870573"/>
            <a:ext cx="2190211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A48B685-2494-49FD-97C7-860F69E38D49}"/>
              </a:ext>
            </a:extLst>
          </p:cNvPr>
          <p:cNvSpPr txBox="1"/>
          <p:nvPr/>
        </p:nvSpPr>
        <p:spPr>
          <a:xfrm>
            <a:off x="5259842" y="5852875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Льготное лекарственное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обеспечение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9A2F044-1AC7-459D-882B-2BD10928D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5717791" y="1780717"/>
            <a:ext cx="190214" cy="1985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C4223A9-06BD-4950-827B-F0E7BEC72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25261" b="1832"/>
          <a:stretch/>
        </p:blipFill>
        <p:spPr bwMode="auto">
          <a:xfrm>
            <a:off x="8264994" y="2898059"/>
            <a:ext cx="2798892" cy="2411355"/>
          </a:xfrm>
          <a:custGeom>
            <a:avLst/>
            <a:gdLst>
              <a:gd name="connsiteX0" fmla="*/ 603209 w 2798892"/>
              <a:gd name="connsiteY0" fmla="*/ 0 h 2411355"/>
              <a:gd name="connsiteX1" fmla="*/ 2195682 w 2798892"/>
              <a:gd name="connsiteY1" fmla="*/ 0 h 2411355"/>
              <a:gd name="connsiteX2" fmla="*/ 2798892 w 2798892"/>
              <a:gd name="connsiteY2" fmla="*/ 1206418 h 2411355"/>
              <a:gd name="connsiteX3" fmla="*/ 2196423 w 2798892"/>
              <a:gd name="connsiteY3" fmla="*/ 2411355 h 2411355"/>
              <a:gd name="connsiteX4" fmla="*/ 602469 w 2798892"/>
              <a:gd name="connsiteY4" fmla="*/ 2411355 h 2411355"/>
              <a:gd name="connsiteX5" fmla="*/ 0 w 2798892"/>
              <a:gd name="connsiteY5" fmla="*/ 1206418 h 241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1355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6423" y="2411355"/>
                </a:lnTo>
                <a:lnTo>
                  <a:pt x="602469" y="2411355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4E3CBC4-C785-4C28-A527-FAEB73AC5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5095460" y="5914629"/>
            <a:ext cx="190214" cy="198576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6CA3E44D-94AB-4D43-B621-501D6FBD4994}"/>
              </a:ext>
            </a:extLst>
          </p:cNvPr>
          <p:cNvSpPr/>
          <p:nvPr/>
        </p:nvSpPr>
        <p:spPr>
          <a:xfrm>
            <a:off x="9577182" y="4849941"/>
            <a:ext cx="135749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CD441F7-2E50-4419-AB74-CB88D7AAAB63}"/>
              </a:ext>
            </a:extLst>
          </p:cNvPr>
          <p:cNvSpPr txBox="1"/>
          <p:nvPr/>
        </p:nvSpPr>
        <p:spPr>
          <a:xfrm>
            <a:off x="9612635" y="4873538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Онкопомощь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565B23B-4FFC-4E99-A37F-DDC4EA86F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9455835" y="4954984"/>
            <a:ext cx="190214" cy="1985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52CCC18-B08F-4FBA-83F5-0FB7D302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2303" r="23877" b="2303"/>
          <a:stretch>
            <a:fillRect/>
          </a:stretch>
        </p:blipFill>
        <p:spPr bwMode="auto">
          <a:xfrm>
            <a:off x="1465750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5D2AAC09-8276-4088-97D7-CA84F6C8756C}"/>
              </a:ext>
            </a:extLst>
          </p:cNvPr>
          <p:cNvSpPr/>
          <p:nvPr/>
        </p:nvSpPr>
        <p:spPr>
          <a:xfrm>
            <a:off x="1369446" y="6140877"/>
            <a:ext cx="1406341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7B96CFA-8164-4383-8547-8C194C1C4C28}"/>
              </a:ext>
            </a:extLst>
          </p:cNvPr>
          <p:cNvSpPr txBox="1"/>
          <p:nvPr/>
        </p:nvSpPr>
        <p:spPr>
          <a:xfrm>
            <a:off x="1404900" y="6164474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Цифровизация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75D052B-DCFB-4437-A18A-F8959DF43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1248100" y="6245920"/>
            <a:ext cx="190214" cy="1985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A524ED4-E4B1-41A6-BCA0-F8179772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423" r="22436" b="3015"/>
          <a:stretch>
            <a:fillRect/>
          </a:stretch>
        </p:blipFill>
        <p:spPr bwMode="auto">
          <a:xfrm>
            <a:off x="3732794" y="2914275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4506B026-D403-44B5-A0A9-6C715F2E605C}"/>
              </a:ext>
            </a:extLst>
          </p:cNvPr>
          <p:cNvSpPr/>
          <p:nvPr/>
        </p:nvSpPr>
        <p:spPr>
          <a:xfrm>
            <a:off x="3478546" y="3008078"/>
            <a:ext cx="174584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F3B55C8-9A56-40A3-A5A6-04A0AE7BA03E}"/>
              </a:ext>
            </a:extLst>
          </p:cNvPr>
          <p:cNvSpPr txBox="1"/>
          <p:nvPr/>
        </p:nvSpPr>
        <p:spPr>
          <a:xfrm>
            <a:off x="3513999" y="3031675"/>
            <a:ext cx="1725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9692DCF-2C92-450C-ADE9-7E5D2C0CE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3357199" y="3113121"/>
            <a:ext cx="190214" cy="198576"/>
          </a:xfrm>
          <a:prstGeom prst="rect">
            <a:avLst/>
          </a:prstGeom>
        </p:spPr>
      </p:pic>
      <p:sp>
        <p:nvSpPr>
          <p:cNvPr id="25" name="Шестиугольник 24">
            <a:extLst>
              <a:ext uri="{FF2B5EF4-FFF2-40B4-BE49-F238E27FC236}">
                <a16:creationId xmlns:a16="http://schemas.microsoft.com/office/drawing/2014/main" xmlns="" id="{80B0D981-E481-4B71-AEFE-A9D87EC7EAEE}"/>
              </a:ext>
            </a:extLst>
          </p:cNvPr>
          <p:cNvSpPr/>
          <p:nvPr/>
        </p:nvSpPr>
        <p:spPr>
          <a:xfrm>
            <a:off x="3513999" y="2032303"/>
            <a:ext cx="5152095" cy="444146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>
            <a:extLst>
              <a:ext uri="{FF2B5EF4-FFF2-40B4-BE49-F238E27FC236}">
                <a16:creationId xmlns:a16="http://schemas.microsoft.com/office/drawing/2014/main" xmlns="" id="{90EF7F69-D727-4328-9A87-1E43910EF461}"/>
              </a:ext>
            </a:extLst>
          </p:cNvPr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>
            <a:extLst>
              <a:ext uri="{FF2B5EF4-FFF2-40B4-BE49-F238E27FC236}">
                <a16:creationId xmlns:a16="http://schemas.microsoft.com/office/drawing/2014/main" xmlns="" id="{804BB70F-EEFC-425B-902E-2E4CA2337D85}"/>
              </a:ext>
            </a:extLst>
          </p:cNvPr>
          <p:cNvSpPr/>
          <p:nvPr/>
        </p:nvSpPr>
        <p:spPr>
          <a:xfrm>
            <a:off x="105195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F1379A52-E0B2-4E49-9A5D-F2F061240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670572" y="5943211"/>
            <a:ext cx="1364438" cy="40441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73C98986-B166-4FBF-B19C-9EAE7080B5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85408" y="541005"/>
            <a:ext cx="6217499" cy="865043"/>
          </a:xfrm>
          <a:prstGeom prst="rect">
            <a:avLst/>
          </a:prstGeom>
        </p:spPr>
      </p:pic>
      <p:sp>
        <p:nvSpPr>
          <p:cNvPr id="30" name="CustomShape 7">
            <a:extLst>
              <a:ext uri="{FF2B5EF4-FFF2-40B4-BE49-F238E27FC236}">
                <a16:creationId xmlns:a16="http://schemas.microsoft.com/office/drawing/2014/main" xmlns="" id="{68EFCD9A-139B-4CE9-80B2-1CB91C0F173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563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6BE69E27-BEBC-4CC0-B17C-81768D134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B65112AF-8F96-4B87-8CE3-7A3DC6922D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2701199A-E7B7-4180-B1BF-D44587136774}"/>
              </a:ext>
            </a:extLst>
          </p:cNvPr>
          <p:cNvSpPr/>
          <p:nvPr/>
        </p:nvSpPr>
        <p:spPr>
          <a:xfrm>
            <a:off x="8566594" y="1368062"/>
            <a:ext cx="2628012" cy="509110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2" name="CustomShape 10"/>
          <p:cNvSpPr/>
          <p:nvPr/>
        </p:nvSpPr>
        <p:spPr>
          <a:xfrm>
            <a:off x="3691156" y="2573536"/>
            <a:ext cx="2068037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sz="1200" b="1" dirty="0">
                <a:solidFill>
                  <a:srgbClr val="AFCB38"/>
                </a:solidFill>
                <a:latin typeface="+mj-lt"/>
              </a:rPr>
              <a:t>ОТКРЫТАЯ ИНФОРМАЦИОННАЯ</a:t>
            </a:r>
          </a:p>
          <a:p>
            <a:pPr eaLnBrk="1" hangingPunct="1">
              <a:buNone/>
            </a:pPr>
            <a:r>
              <a:rPr sz="1200" b="1" dirty="0">
                <a:solidFill>
                  <a:srgbClr val="AFCB38"/>
                </a:solidFill>
                <a:latin typeface="+mj-lt"/>
              </a:rPr>
              <a:t>СРЕДА</a:t>
            </a:r>
          </a:p>
          <a:p>
            <a:pPr eaLnBrk="1" hangingPunct="1">
              <a:buNone/>
            </a:pPr>
            <a:endParaRPr sz="1200" b="1" dirty="0">
              <a:solidFill>
                <a:srgbClr val="000000"/>
              </a:solidFill>
              <a:latin typeface="Roboto" pitchFamily="2" charset="0"/>
              <a:cs typeface="Roboto" pitchFamily="2" charset="0"/>
            </a:endParaRPr>
          </a:p>
          <a:p>
            <a:pPr eaLnBrk="1" hangingPunct="1">
              <a:buNone/>
            </a:pPr>
            <a:endParaRPr sz="1200" dirty="0">
              <a:latin typeface="Arial" panose="020B0604020202020204" pitchFamily="34" charset="0"/>
            </a:endParaRPr>
          </a:p>
        </p:txBody>
      </p:sp>
      <p:sp>
        <p:nvSpPr>
          <p:cNvPr id="347" name="CustomShape 14"/>
          <p:cNvSpPr/>
          <p:nvPr/>
        </p:nvSpPr>
        <p:spPr>
          <a:xfrm>
            <a:off x="8624370" y="2503363"/>
            <a:ext cx="2469083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/>
            <a:r>
              <a:rPr sz="1200" b="1" dirty="0">
                <a:solidFill>
                  <a:srgbClr val="AFCB38"/>
                </a:solidFill>
                <a:latin typeface="+mj-lt"/>
              </a:rPr>
              <a:t>ПОВЫШЕНИЕ</a:t>
            </a:r>
            <a:r>
              <a:rPr lang="ru-RU" sz="1200" b="1" dirty="0">
                <a:solidFill>
                  <a:srgbClr val="AFCB38"/>
                </a:solidFill>
                <a:latin typeface="+mj-lt"/>
              </a:rPr>
              <a:t> </a:t>
            </a:r>
            <a:r>
              <a:rPr sz="1200" b="1" dirty="0">
                <a:solidFill>
                  <a:srgbClr val="AFCB38"/>
                </a:solidFill>
                <a:latin typeface="+mj-lt"/>
              </a:rPr>
              <a:t>ДОСТУПНОСТИ</a:t>
            </a:r>
          </a:p>
          <a:p>
            <a:pPr eaLnBrk="1" hangingPunct="1"/>
            <a:r>
              <a:rPr sz="1200" b="1" dirty="0">
                <a:solidFill>
                  <a:srgbClr val="AFCB38"/>
                </a:solidFill>
                <a:latin typeface="+mj-lt"/>
              </a:rPr>
              <a:t>МЕД. ПОМОЩИ</a:t>
            </a:r>
          </a:p>
        </p:txBody>
      </p:sp>
      <p:sp>
        <p:nvSpPr>
          <p:cNvPr id="348" name="CustomShape 15"/>
          <p:cNvSpPr/>
          <p:nvPr/>
        </p:nvSpPr>
        <p:spPr>
          <a:xfrm>
            <a:off x="8684210" y="3148240"/>
            <a:ext cx="1982265" cy="18682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Возможность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записи к 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педиатрам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улучшилась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на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5,3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b="1" dirty="0">
                <a:solidFill>
                  <a:srgbClr val="000000"/>
                </a:solidFill>
                <a:latin typeface="+mj-lt"/>
                <a:cs typeface="Roboto" pitchFamily="2" charset="0"/>
              </a:rPr>
              <a:t>%</a:t>
            </a: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endParaRPr sz="1200" b="1" dirty="0">
              <a:solidFill>
                <a:srgbClr val="000000"/>
              </a:solidFill>
              <a:latin typeface="+mj-lt"/>
            </a:endParaRP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Возможность записи к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специалистам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      1-ого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ур</a:t>
            </a:r>
            <a:r>
              <a:rPr lang="ru-RU"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овня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улучшилась на 6,8 </a:t>
            </a:r>
            <a:r>
              <a:rPr lang="ru-RU" sz="1200" b="1" dirty="0">
                <a:solidFill>
                  <a:srgbClr val="000000"/>
                </a:solidFill>
                <a:latin typeface="+mj-lt"/>
                <a:cs typeface="Roboto" pitchFamily="2" charset="0"/>
              </a:rPr>
              <a:t>%</a:t>
            </a:r>
            <a:endParaRPr sz="1200" dirty="0">
              <a:latin typeface="+mj-lt"/>
            </a:endParaRP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endParaRPr sz="1200" dirty="0">
              <a:latin typeface="+mj-lt"/>
            </a:endParaRPr>
          </a:p>
        </p:txBody>
      </p:sp>
      <p:sp>
        <p:nvSpPr>
          <p:cNvPr id="351" name="CustomShape 17"/>
          <p:cNvSpPr/>
          <p:nvPr/>
        </p:nvSpPr>
        <p:spPr>
          <a:xfrm>
            <a:off x="3724031" y="3300512"/>
            <a:ext cx="1907625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173355" indent="-171450" eaLnBrk="1" hangingPunct="1"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Оперативный мониторинг работы МО с помощью системы городского видеонаблюдения</a:t>
            </a:r>
            <a:endParaRPr sz="1200" dirty="0">
              <a:latin typeface="+mj-lt"/>
            </a:endParaRPr>
          </a:p>
        </p:txBody>
      </p:sp>
      <p:sp>
        <p:nvSpPr>
          <p:cNvPr id="353" name="CustomShape 19"/>
          <p:cNvSpPr/>
          <p:nvPr/>
        </p:nvSpPr>
        <p:spPr>
          <a:xfrm>
            <a:off x="652181" y="2620429"/>
            <a:ext cx="2604600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sz="1200" b="1" dirty="0">
                <a:solidFill>
                  <a:srgbClr val="AFCB38"/>
                </a:solidFill>
                <a:latin typeface="+mj-lt"/>
                <a:cs typeface="Roboto" pitchFamily="2" charset="0"/>
              </a:rPr>
              <a:t>ОПТИМИЗАЦИЯ РАБОТЫ ПОЛИКЛИНИКИ</a:t>
            </a:r>
            <a:endParaRPr sz="1200" b="1" dirty="0">
              <a:solidFill>
                <a:srgbClr val="AFCB38"/>
              </a:solidFill>
              <a:latin typeface="+mj-lt"/>
            </a:endParaRPr>
          </a:p>
        </p:txBody>
      </p:sp>
      <p:sp>
        <p:nvSpPr>
          <p:cNvPr id="186" name="CustomShape 15"/>
          <p:cNvSpPr/>
          <p:nvPr/>
        </p:nvSpPr>
        <p:spPr>
          <a:xfrm>
            <a:off x="634460" y="3101750"/>
            <a:ext cx="2519330" cy="3954463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Развитие справочно-информационного отдела и входной группы</a:t>
            </a: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Получение пациентами московских поликлиник доступа к своей электронной медицинской карте -ЭМК. </a:t>
            </a: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Сервис –Лаборатория-  получение результатов медицинских анализов в электронном виде</a:t>
            </a: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Создания зон ОРВИ в период повышения заболеваемости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B872A858-52F7-4CA4-8D06-6E36F0B9A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3FD3705F-4639-4E80-B2AC-62EFA26AFBEC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Shape 3">
            <a:extLst>
              <a:ext uri="{FF2B5EF4-FFF2-40B4-BE49-F238E27FC236}">
                <a16:creationId xmlns:a16="http://schemas.microsoft.com/office/drawing/2014/main" xmlns="" id="{EC20BD4B-874C-4BC7-8250-7EA1222E7558}"/>
              </a:ext>
            </a:extLst>
          </p:cNvPr>
          <p:cNvSpPr txBox="1"/>
          <p:nvPr/>
        </p:nvSpPr>
        <p:spPr>
          <a:xfrm>
            <a:off x="1036045" y="461202"/>
            <a:ext cx="9359812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>
                <a:solidFill>
                  <a:srgbClr val="1B2E51"/>
                </a:solidFill>
                <a:cs typeface="Arial" panose="020B0604020202020204" pitchFamily="34" charset="0"/>
              </a:rPr>
              <a:t>Мероприятия в поликлиниках, реализованные в 202</a:t>
            </a:r>
            <a:r>
              <a:rPr lang="en-US" sz="2300" b="1" dirty="0">
                <a:solidFill>
                  <a:srgbClr val="1B2E51"/>
                </a:solidFill>
                <a:cs typeface="Arial" panose="020B0604020202020204" pitchFamily="34" charset="0"/>
              </a:rPr>
              <a:t>4</a:t>
            </a:r>
            <a:r>
              <a:rPr lang="ru-RU" sz="2300" b="1" dirty="0">
                <a:solidFill>
                  <a:srgbClr val="1B2E51"/>
                </a:solidFill>
                <a:cs typeface="Arial" panose="020B0604020202020204" pitchFamily="34" charset="0"/>
              </a:rPr>
              <a:t> году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2AA41887-AB85-4C03-A890-A30F3BB94E94}"/>
              </a:ext>
            </a:extLst>
          </p:cNvPr>
          <p:cNvSpPr/>
          <p:nvPr/>
        </p:nvSpPr>
        <p:spPr>
          <a:xfrm>
            <a:off x="608409" y="1368062"/>
            <a:ext cx="2815727" cy="509110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4DA58CCA-EB55-405F-8F44-BF0A0FBD0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357" r="21160" b="11512"/>
          <a:stretch/>
        </p:blipFill>
        <p:spPr bwMode="auto">
          <a:xfrm>
            <a:off x="8367157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89DDECCB-03C2-415D-AB1D-DB97048CCBC6}"/>
              </a:ext>
            </a:extLst>
          </p:cNvPr>
          <p:cNvSpPr/>
          <p:nvPr/>
        </p:nvSpPr>
        <p:spPr>
          <a:xfrm>
            <a:off x="3622576" y="1368062"/>
            <a:ext cx="2026948" cy="509110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17D52DB4-6832-4B81-9B50-D9FBFCBEA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r="11778"/>
          <a:stretch/>
        </p:blipFill>
        <p:spPr bwMode="auto">
          <a:xfrm>
            <a:off x="409970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792675B7-17AD-4239-B7A9-3DB00CF4B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" b="2803"/>
          <a:stretch/>
        </p:blipFill>
        <p:spPr bwMode="auto">
          <a:xfrm>
            <a:off x="3439509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9F9F9531-A5FB-499F-AA97-C6FA9C7A89EC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20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2" name="CustomShape 17">
            <a:extLst>
              <a:ext uri="{FF2B5EF4-FFF2-40B4-BE49-F238E27FC236}">
                <a16:creationId xmlns:a16="http://schemas.microsoft.com/office/drawing/2014/main" xmlns="" id="{652EF47B-5041-4EBB-9A87-9C220262FF38}"/>
              </a:ext>
            </a:extLst>
          </p:cNvPr>
          <p:cNvSpPr/>
          <p:nvPr/>
        </p:nvSpPr>
        <p:spPr>
          <a:xfrm>
            <a:off x="6126541" y="3300511"/>
            <a:ext cx="1907625" cy="14220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173355" indent="-171450" eaLnBrk="1" hangingPunct="1"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Создание унифицированной системы навигации</a:t>
            </a:r>
          </a:p>
          <a:p>
            <a:pPr marL="173355" indent="-171450" eaLnBrk="1" hangingPunct="1"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Создание зон комфортного ожидания приема дежурного врача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F933E5DF-B475-46C2-8143-20BE1AEC0DA4}"/>
              </a:ext>
            </a:extLst>
          </p:cNvPr>
          <p:cNvSpPr/>
          <p:nvPr/>
        </p:nvSpPr>
        <p:spPr>
          <a:xfrm>
            <a:off x="5959493" y="1368062"/>
            <a:ext cx="2326710" cy="509110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FED2961-00B8-4C63-9C0F-73806E5BF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8114" r="35067" b="26704"/>
          <a:stretch/>
        </p:blipFill>
        <p:spPr bwMode="auto">
          <a:xfrm>
            <a:off x="5722484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ustomShape 10">
            <a:extLst>
              <a:ext uri="{FF2B5EF4-FFF2-40B4-BE49-F238E27FC236}">
                <a16:creationId xmlns:a16="http://schemas.microsoft.com/office/drawing/2014/main" xmlns="" id="{373292BF-16CF-4CDA-A0B2-23C803C8E824}"/>
              </a:ext>
            </a:extLst>
          </p:cNvPr>
          <p:cNvSpPr/>
          <p:nvPr/>
        </p:nvSpPr>
        <p:spPr>
          <a:xfrm>
            <a:off x="6070837" y="2573536"/>
            <a:ext cx="2356212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lang="ru-RU" sz="1200" b="1" cap="all" dirty="0">
                <a:solidFill>
                  <a:srgbClr val="AFCB38"/>
                </a:solidFill>
                <a:latin typeface="+mj-lt"/>
              </a:rPr>
              <a:t>Повышение комфорта пребывания</a:t>
            </a:r>
          </a:p>
          <a:p>
            <a:pPr eaLnBrk="1" hangingPunct="1">
              <a:buNone/>
            </a:pPr>
            <a:endParaRPr sz="1200" b="1" cap="all" dirty="0">
              <a:solidFill>
                <a:srgbClr val="000000"/>
              </a:solidFill>
              <a:latin typeface="Roboto" pitchFamily="2" charset="0"/>
              <a:cs typeface="Roboto" pitchFamily="2" charset="0"/>
            </a:endParaRPr>
          </a:p>
          <a:p>
            <a:pPr eaLnBrk="1" hangingPunct="1">
              <a:buNone/>
            </a:pPr>
            <a:endParaRPr sz="1200" cap="al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ABE7208-BFCE-4BDB-840D-7D485D7E4DD3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DAF7BF-8ADD-485D-AB32-59FF78D17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47C0D0-2144-45FD-8127-5CA410DFC718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Онкопомощь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CECD21-5438-4915-BF80-0BD1A5423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47D36D-6A0C-40BC-BFF1-9871CDF03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E3F6CD-AD5A-4D89-AC84-D93CCE9B2CC2}"/>
              </a:ext>
            </a:extLst>
          </p:cNvPr>
          <p:cNvSpPr txBox="1"/>
          <p:nvPr/>
        </p:nvSpPr>
        <p:spPr>
          <a:xfrm>
            <a:off x="1309145" y="1374308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A620A5-644D-490A-93AA-F162A97D55FB}"/>
              </a:ext>
            </a:extLst>
          </p:cNvPr>
          <p:cNvSpPr txBox="1"/>
          <p:nvPr/>
        </p:nvSpPr>
        <p:spPr>
          <a:xfrm>
            <a:off x="792127" y="934378"/>
            <a:ext cx="853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2024 году усовершенствован </a:t>
            </a:r>
            <a:r>
              <a:rPr lang="ru-RU" sz="16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московский стандарт онкологической помощи</a:t>
            </a:r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AD46CABC-6E15-4F55-941A-5FEB019C09AC}"/>
              </a:ext>
            </a:extLst>
          </p:cNvPr>
          <p:cNvSpPr/>
          <p:nvPr/>
        </p:nvSpPr>
        <p:spPr>
          <a:xfrm>
            <a:off x="965347" y="1608129"/>
            <a:ext cx="6622808" cy="3451221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6D54E04D-CAB0-4D41-8965-D85769B46135}"/>
              </a:ext>
            </a:extLst>
          </p:cNvPr>
          <p:cNvSpPr/>
          <p:nvPr/>
        </p:nvSpPr>
        <p:spPr>
          <a:xfrm>
            <a:off x="792127" y="1522673"/>
            <a:ext cx="5135288" cy="384988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B3DD9DD-6BFB-42AF-B6EF-354FE997A0AD}"/>
              </a:ext>
            </a:extLst>
          </p:cNvPr>
          <p:cNvSpPr txBox="1"/>
          <p:nvPr/>
        </p:nvSpPr>
        <p:spPr>
          <a:xfrm>
            <a:off x="898296" y="1534753"/>
            <a:ext cx="500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Онкоцентры на базе ведущих больниц города: 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859E85F4-198F-450A-97BD-0F53C47A2CCA}"/>
              </a:ext>
            </a:extLst>
          </p:cNvPr>
          <p:cNvGrpSpPr/>
          <p:nvPr/>
        </p:nvGrpSpPr>
        <p:grpSpPr>
          <a:xfrm>
            <a:off x="1158324" y="2069287"/>
            <a:ext cx="1735917" cy="483601"/>
            <a:chOff x="1163344" y="3617029"/>
            <a:chExt cx="1735917" cy="483601"/>
          </a:xfrm>
        </p:grpSpPr>
        <p:sp>
          <p:nvSpPr>
            <p:cNvPr id="13" name="Шестиугольник 12">
              <a:extLst>
                <a:ext uri="{FF2B5EF4-FFF2-40B4-BE49-F238E27FC236}">
                  <a16:creationId xmlns:a16="http://schemas.microsoft.com/office/drawing/2014/main" xmlns="" id="{5F4E6C7B-851B-455E-A1FA-B02543A1699B}"/>
                </a:ext>
              </a:extLst>
            </p:cNvPr>
            <p:cNvSpPr/>
            <p:nvPr/>
          </p:nvSpPr>
          <p:spPr>
            <a:xfrm>
              <a:off x="1163344" y="361702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E903C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2C3A68E-F368-4ACC-8CF6-9FE6A4CE76A6}"/>
                </a:ext>
              </a:extLst>
            </p:cNvPr>
            <p:cNvSpPr txBox="1"/>
            <p:nvPr/>
          </p:nvSpPr>
          <p:spPr>
            <a:xfrm>
              <a:off x="1300254" y="3688387"/>
              <a:ext cx="1599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ГКОБ №1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B9483D8F-18B1-404E-8888-CFE8D6596F12}"/>
              </a:ext>
            </a:extLst>
          </p:cNvPr>
          <p:cNvGrpSpPr/>
          <p:nvPr/>
        </p:nvGrpSpPr>
        <p:grpSpPr>
          <a:xfrm>
            <a:off x="3050064" y="2076727"/>
            <a:ext cx="2129693" cy="656133"/>
            <a:chOff x="2776262" y="3576269"/>
            <a:chExt cx="2129693" cy="656133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09A9F18C-8255-4787-89E2-D4FFA88E9BC9}"/>
                </a:ext>
              </a:extLst>
            </p:cNvPr>
            <p:cNvSpPr/>
            <p:nvPr/>
          </p:nvSpPr>
          <p:spPr>
            <a:xfrm>
              <a:off x="2776262" y="357626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FC1722F-9C2C-4CA2-B22F-DA38D7D3BB78}"/>
                </a:ext>
              </a:extLst>
            </p:cNvPr>
            <p:cNvSpPr txBox="1"/>
            <p:nvPr/>
          </p:nvSpPr>
          <p:spPr>
            <a:xfrm>
              <a:off x="2913172" y="364762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МКНЦ им. </a:t>
              </a:r>
            </a:p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А.С. Логинова 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AC21576C-D46E-4BC3-9D71-9BABC7F95BD8}"/>
              </a:ext>
            </a:extLst>
          </p:cNvPr>
          <p:cNvGrpSpPr/>
          <p:nvPr/>
        </p:nvGrpSpPr>
        <p:grpSpPr>
          <a:xfrm>
            <a:off x="5348904" y="2065604"/>
            <a:ext cx="2129693" cy="656133"/>
            <a:chOff x="4912565" y="3482204"/>
            <a:chExt cx="2129693" cy="656133"/>
          </a:xfrm>
        </p:grpSpPr>
        <p:sp>
          <p:nvSpPr>
            <p:cNvPr id="19" name="Шестиугольник 18">
              <a:extLst>
                <a:ext uri="{FF2B5EF4-FFF2-40B4-BE49-F238E27FC236}">
                  <a16:creationId xmlns:a16="http://schemas.microsoft.com/office/drawing/2014/main" xmlns="" id="{6FB6A52B-A23E-43F8-8BAC-B24173C6C49C}"/>
                </a:ext>
              </a:extLst>
            </p:cNvPr>
            <p:cNvSpPr/>
            <p:nvPr/>
          </p:nvSpPr>
          <p:spPr>
            <a:xfrm>
              <a:off x="4912565" y="3482204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E903C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B28A80D-5D07-443E-8BC5-756F46E52459}"/>
                </a:ext>
              </a:extLst>
            </p:cNvPr>
            <p:cNvSpPr txBox="1"/>
            <p:nvPr/>
          </p:nvSpPr>
          <p:spPr>
            <a:xfrm>
              <a:off x="5049475" y="3553562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ГКБ им. </a:t>
              </a:r>
            </a:p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С.П. Боткина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ADF347A2-5D37-470F-9C1B-17E48E641FDD}"/>
              </a:ext>
            </a:extLst>
          </p:cNvPr>
          <p:cNvGrpSpPr/>
          <p:nvPr/>
        </p:nvGrpSpPr>
        <p:grpSpPr>
          <a:xfrm>
            <a:off x="1918098" y="2855076"/>
            <a:ext cx="2129693" cy="656133"/>
            <a:chOff x="6773495" y="3425260"/>
            <a:chExt cx="2129693" cy="656133"/>
          </a:xfrm>
        </p:grpSpPr>
        <p:sp>
          <p:nvSpPr>
            <p:cNvPr id="22" name="Шестиугольник 21">
              <a:extLst>
                <a:ext uri="{FF2B5EF4-FFF2-40B4-BE49-F238E27FC236}">
                  <a16:creationId xmlns:a16="http://schemas.microsoft.com/office/drawing/2014/main" xmlns="" id="{F2B0C9EB-A974-4484-BBB7-3B567F22E8C2}"/>
                </a:ext>
              </a:extLst>
            </p:cNvPr>
            <p:cNvSpPr/>
            <p:nvPr/>
          </p:nvSpPr>
          <p:spPr>
            <a:xfrm>
              <a:off x="6773495" y="3425260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0DAB0FF-8FBB-4B7D-93DD-1358566453B2}"/>
                </a:ext>
              </a:extLst>
            </p:cNvPr>
            <p:cNvSpPr txBox="1"/>
            <p:nvPr/>
          </p:nvSpPr>
          <p:spPr>
            <a:xfrm>
              <a:off x="6910405" y="3496618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 err="1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Онкобольница</a:t>
              </a:r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№62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DA264199-E743-454B-BE3D-1193A8C5972B}"/>
              </a:ext>
            </a:extLst>
          </p:cNvPr>
          <p:cNvGrpSpPr/>
          <p:nvPr/>
        </p:nvGrpSpPr>
        <p:grpSpPr>
          <a:xfrm>
            <a:off x="4564545" y="2857656"/>
            <a:ext cx="2129693" cy="656133"/>
            <a:chOff x="8848153" y="3424659"/>
            <a:chExt cx="2129693" cy="656133"/>
          </a:xfrm>
        </p:grpSpPr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77DC83D-00C2-411E-9609-C6B8D3863661}"/>
                </a:ext>
              </a:extLst>
            </p:cNvPr>
            <p:cNvSpPr/>
            <p:nvPr/>
          </p:nvSpPr>
          <p:spPr>
            <a:xfrm>
              <a:off x="8848153" y="342465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213AAF0-804B-4DEB-B97F-2A9DD33D36D2}"/>
                </a:ext>
              </a:extLst>
            </p:cNvPr>
            <p:cNvSpPr txBox="1"/>
            <p:nvPr/>
          </p:nvSpPr>
          <p:spPr>
            <a:xfrm>
              <a:off x="8985063" y="349601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ММКЦ «Коммунарка»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1F27D87-08C2-49F1-8BF8-40414B307CBF}"/>
              </a:ext>
            </a:extLst>
          </p:cNvPr>
          <p:cNvSpPr txBox="1"/>
          <p:nvPr/>
        </p:nvSpPr>
        <p:spPr>
          <a:xfrm>
            <a:off x="1719300" y="4030802"/>
            <a:ext cx="5554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современные лаборатории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для определения природы опухоли конкретного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82F9378C-44BF-431B-9CD6-8F8B2B7640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7712767">
            <a:off x="1329183" y="4129508"/>
            <a:ext cx="237788" cy="24824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F918F36-39D4-4895-8794-AB5C7660CA8C}"/>
              </a:ext>
            </a:extLst>
          </p:cNvPr>
          <p:cNvSpPr txBox="1"/>
          <p:nvPr/>
        </p:nvSpPr>
        <p:spPr>
          <a:xfrm>
            <a:off x="1719301" y="4493287"/>
            <a:ext cx="566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высокотехнологичные </a:t>
            </a:r>
            <a:r>
              <a:rPr lang="ru-RU" sz="1200" b="1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ЦАОПы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проведения диагностических исследований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EAC56E77-7FA2-4B01-9189-7BA2FD299E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7712767">
            <a:off x="1329183" y="4591993"/>
            <a:ext cx="237788" cy="248241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F8468330-1E73-436A-B82F-9CCC9905CD4B}"/>
              </a:ext>
            </a:extLst>
          </p:cNvPr>
          <p:cNvSpPr/>
          <p:nvPr/>
        </p:nvSpPr>
        <p:spPr>
          <a:xfrm>
            <a:off x="1787171" y="3665143"/>
            <a:ext cx="2374188" cy="29093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BC8A27D-276D-4580-BCEE-09616AEB777F}"/>
              </a:ext>
            </a:extLst>
          </p:cNvPr>
          <p:cNvSpPr txBox="1"/>
          <p:nvPr/>
        </p:nvSpPr>
        <p:spPr>
          <a:xfrm>
            <a:off x="2003177" y="3651164"/>
            <a:ext cx="1992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их базе созданы: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858360C-3F0B-474E-B6EF-D90834E711B9}"/>
              </a:ext>
            </a:extLst>
          </p:cNvPr>
          <p:cNvSpPr txBox="1"/>
          <p:nvPr/>
        </p:nvSpPr>
        <p:spPr>
          <a:xfrm>
            <a:off x="965347" y="5195552"/>
            <a:ext cx="10337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Путь пациента</a:t>
            </a:r>
            <a:r>
              <a:rPr lang="ru-RU" sz="1400" b="0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 подозрении на ЗНО начинается чаще всего в городских поликлиниках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21F4C1-D976-4518-BC27-B37ABBF6D971}"/>
              </a:ext>
            </a:extLst>
          </p:cNvPr>
          <p:cNvSpPr txBox="1"/>
          <p:nvPr/>
        </p:nvSpPr>
        <p:spPr>
          <a:xfrm>
            <a:off x="1452441" y="5639530"/>
            <a:ext cx="3310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Созданы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сервисы индивидуального сопровождения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психологической помощи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2F660C9D-94A9-42C8-A569-EC5330AF8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062322" y="5682579"/>
            <a:ext cx="237788" cy="24824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3116654-A76D-4EB3-B0F9-68C60E85E56C}"/>
              </a:ext>
            </a:extLst>
          </p:cNvPr>
          <p:cNvSpPr txBox="1"/>
          <p:nvPr/>
        </p:nvSpPr>
        <p:spPr>
          <a:xfrm>
            <a:off x="5478252" y="5655117"/>
            <a:ext cx="3310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Разработаны «клиентские пути»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четкие регламенты и алгоритмы действий при обнаружении ЗНО у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127AB70B-73D3-4933-AA35-4595F87DD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088133" y="5698166"/>
            <a:ext cx="237788" cy="24824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8D14394-02C7-4C37-B2E0-56D766BF0E81}"/>
              </a:ext>
            </a:extLst>
          </p:cNvPr>
          <p:cNvSpPr txBox="1"/>
          <p:nvPr/>
        </p:nvSpPr>
        <p:spPr>
          <a:xfrm>
            <a:off x="9493162" y="5661846"/>
            <a:ext cx="251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Организован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рейтинг онкологических стационаров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Москвы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D4CEB522-DF5B-4184-8ACB-E8531AAB8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9103043" y="5704895"/>
            <a:ext cx="237788" cy="24824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96011769-4C8D-4E4C-B63A-A8E954387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889" r="28852" b="11200"/>
          <a:stretch>
            <a:fillRect/>
          </a:stretch>
        </p:blipFill>
        <p:spPr bwMode="auto">
          <a:xfrm>
            <a:off x="7315910" y="1604122"/>
            <a:ext cx="3186420" cy="2746912"/>
          </a:xfrm>
          <a:custGeom>
            <a:avLst/>
            <a:gdLst>
              <a:gd name="connsiteX0" fmla="*/ 686729 w 3186420"/>
              <a:gd name="connsiteY0" fmla="*/ 0 h 2746912"/>
              <a:gd name="connsiteX1" fmla="*/ 2499692 w 3186420"/>
              <a:gd name="connsiteY1" fmla="*/ 0 h 2746912"/>
              <a:gd name="connsiteX2" fmla="*/ 3186420 w 3186420"/>
              <a:gd name="connsiteY2" fmla="*/ 1373456 h 2746912"/>
              <a:gd name="connsiteX3" fmla="*/ 2499692 w 3186420"/>
              <a:gd name="connsiteY3" fmla="*/ 2746912 h 2746912"/>
              <a:gd name="connsiteX4" fmla="*/ 686729 w 3186420"/>
              <a:gd name="connsiteY4" fmla="*/ 2746912 h 2746912"/>
              <a:gd name="connsiteX5" fmla="*/ 0 w 3186420"/>
              <a:gd name="connsiteY5" fmla="*/ 1373456 h 274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6420" h="2746912">
                <a:moveTo>
                  <a:pt x="686729" y="0"/>
                </a:moveTo>
                <a:lnTo>
                  <a:pt x="2499692" y="0"/>
                </a:lnTo>
                <a:lnTo>
                  <a:pt x="3186420" y="1373456"/>
                </a:lnTo>
                <a:lnTo>
                  <a:pt x="2499692" y="2746912"/>
                </a:lnTo>
                <a:lnTo>
                  <a:pt x="686729" y="2746912"/>
                </a:lnTo>
                <a:lnTo>
                  <a:pt x="0" y="1373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Шестиугольник 40">
            <a:extLst>
              <a:ext uri="{FF2B5EF4-FFF2-40B4-BE49-F238E27FC236}">
                <a16:creationId xmlns:a16="http://schemas.microsoft.com/office/drawing/2014/main" xmlns="" id="{1C0AF4A6-D2E7-4F1A-A9C7-195C32F78642}"/>
              </a:ext>
            </a:extLst>
          </p:cNvPr>
          <p:cNvSpPr/>
          <p:nvPr/>
        </p:nvSpPr>
        <p:spPr>
          <a:xfrm>
            <a:off x="8172111" y="3956082"/>
            <a:ext cx="1212769" cy="104549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200043D9-5E2F-4283-9494-83D688F5D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9740" r="34967" b="7707"/>
          <a:stretch/>
        </p:blipFill>
        <p:spPr bwMode="auto">
          <a:xfrm>
            <a:off x="9862437" y="3585260"/>
            <a:ext cx="1992829" cy="1717956"/>
          </a:xfrm>
          <a:custGeom>
            <a:avLst/>
            <a:gdLst>
              <a:gd name="connsiteX0" fmla="*/ 429489 w 1992829"/>
              <a:gd name="connsiteY0" fmla="*/ 0 h 1717956"/>
              <a:gd name="connsiteX1" fmla="*/ 1563340 w 1992829"/>
              <a:gd name="connsiteY1" fmla="*/ 0 h 1717956"/>
              <a:gd name="connsiteX2" fmla="*/ 1992829 w 1992829"/>
              <a:gd name="connsiteY2" fmla="*/ 858978 h 1717956"/>
              <a:gd name="connsiteX3" fmla="*/ 1563340 w 1992829"/>
              <a:gd name="connsiteY3" fmla="*/ 1717956 h 1717956"/>
              <a:gd name="connsiteX4" fmla="*/ 429489 w 1992829"/>
              <a:gd name="connsiteY4" fmla="*/ 1717956 h 1717956"/>
              <a:gd name="connsiteX5" fmla="*/ 0 w 1992829"/>
              <a:gd name="connsiteY5" fmla="*/ 858978 h 171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2829" h="1717956">
                <a:moveTo>
                  <a:pt x="429489" y="0"/>
                </a:moveTo>
                <a:lnTo>
                  <a:pt x="1563340" y="0"/>
                </a:lnTo>
                <a:lnTo>
                  <a:pt x="1992829" y="858978"/>
                </a:lnTo>
                <a:lnTo>
                  <a:pt x="1563340" y="1717956"/>
                </a:lnTo>
                <a:lnTo>
                  <a:pt x="429489" y="1717956"/>
                </a:lnTo>
                <a:lnTo>
                  <a:pt x="0" y="8589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Шестиугольник 42">
            <a:extLst>
              <a:ext uri="{FF2B5EF4-FFF2-40B4-BE49-F238E27FC236}">
                <a16:creationId xmlns:a16="http://schemas.microsoft.com/office/drawing/2014/main" xmlns="" id="{B66309F3-612F-4192-BA6D-1C12E3379306}"/>
              </a:ext>
            </a:extLst>
          </p:cNvPr>
          <p:cNvSpPr/>
          <p:nvPr/>
        </p:nvSpPr>
        <p:spPr>
          <a:xfrm>
            <a:off x="10802203" y="2942552"/>
            <a:ext cx="916822" cy="790364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CustomShape 7">
            <a:extLst>
              <a:ext uri="{FF2B5EF4-FFF2-40B4-BE49-F238E27FC236}">
                <a16:creationId xmlns:a16="http://schemas.microsoft.com/office/drawing/2014/main" xmlns="" id="{1AEC2380-A3CC-4B4A-B12C-FE6F917FC17C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21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97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72A0221-AEC2-440C-8538-7D5D0F244AD3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3C36CD-2E79-4A71-83EC-73A2AE46A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966A96-7D36-420C-B202-581D3E239A8D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и капитальны</a:t>
            </a:r>
            <a:r>
              <a:rPr lang="ru-RU" sz="30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ремонт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ABC0FA-0DA9-488B-AE42-D343DE0CF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0A576B4-7DC0-4D68-AFF7-0F354B8F30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0425CEB4-5087-45EB-878D-5BF018436513}"/>
              </a:ext>
            </a:extLst>
          </p:cNvPr>
          <p:cNvSpPr/>
          <p:nvPr/>
        </p:nvSpPr>
        <p:spPr>
          <a:xfrm>
            <a:off x="981197" y="1343730"/>
            <a:ext cx="7224806" cy="27160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07491C-8E9F-43EB-A3A4-A9BE7C9A0A0D}"/>
              </a:ext>
            </a:extLst>
          </p:cNvPr>
          <p:cNvSpPr txBox="1"/>
          <p:nvPr/>
        </p:nvSpPr>
        <p:spPr>
          <a:xfrm>
            <a:off x="1926530" y="1429059"/>
            <a:ext cx="52798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поликлиник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528C760D-C9CC-47D1-8BE1-E1294D408A18}"/>
              </a:ext>
            </a:extLst>
          </p:cNvPr>
          <p:cNvGrpSpPr/>
          <p:nvPr/>
        </p:nvGrpSpPr>
        <p:grpSpPr>
          <a:xfrm>
            <a:off x="872916" y="1081710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85EF50F6-4187-4B27-B0D7-10675A8B585F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solidFill>
              <a:srgbClr val="A4B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515BCF61-DB27-4527-883C-B4C099983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74" y="1526829"/>
              <a:ext cx="528187" cy="528187"/>
            </a:xfrm>
            <a:prstGeom prst="rect">
              <a:avLst/>
            </a:prstGeom>
            <a:noFill/>
          </p:spPr>
        </p:pic>
      </p:grp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0CC769B1-BFC2-4B2C-A7BE-74D5EF2401C6}"/>
              </a:ext>
            </a:extLst>
          </p:cNvPr>
          <p:cNvSpPr/>
          <p:nvPr/>
        </p:nvSpPr>
        <p:spPr>
          <a:xfrm>
            <a:off x="2035987" y="1831687"/>
            <a:ext cx="4863662" cy="68649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0DA37D-50D6-42F2-ACF1-E7D7CD57E340}"/>
              </a:ext>
            </a:extLst>
          </p:cNvPr>
          <p:cNvSpPr txBox="1"/>
          <p:nvPr/>
        </p:nvSpPr>
        <p:spPr>
          <a:xfrm>
            <a:off x="2586752" y="1914685"/>
            <a:ext cx="450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Самый масштабный проект за всю историю московского здравоохранения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F09536A-5E9B-4F13-B058-660B9692F9E6}"/>
              </a:ext>
            </a:extLst>
          </p:cNvPr>
          <p:cNvSpPr txBox="1"/>
          <p:nvPr/>
        </p:nvSpPr>
        <p:spPr>
          <a:xfrm>
            <a:off x="2149978" y="1699241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CD7DF7-5CCA-4875-8AE8-F88CF1505177}"/>
              </a:ext>
            </a:extLst>
          </p:cNvPr>
          <p:cNvSpPr txBox="1"/>
          <p:nvPr/>
        </p:nvSpPr>
        <p:spPr>
          <a:xfrm>
            <a:off x="1691321" y="2509162"/>
            <a:ext cx="128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443526F-E203-48B6-911F-E711E90DCCA6}"/>
              </a:ext>
            </a:extLst>
          </p:cNvPr>
          <p:cNvSpPr txBox="1"/>
          <p:nvPr/>
        </p:nvSpPr>
        <p:spPr>
          <a:xfrm>
            <a:off x="1557746" y="3193687"/>
            <a:ext cx="15274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здание поликлиник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35FABC1-730E-4898-9E62-A8C1BE1581EE}"/>
              </a:ext>
            </a:extLst>
          </p:cNvPr>
          <p:cNvSpPr txBox="1"/>
          <p:nvPr/>
        </p:nvSpPr>
        <p:spPr>
          <a:xfrm>
            <a:off x="3271791" y="3193687"/>
            <a:ext cx="1893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зданий отремонтированы и принимают пациентов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B63CDA26-7F74-42CB-9B0B-1C3AA528644D}"/>
              </a:ext>
            </a:extLst>
          </p:cNvPr>
          <p:cNvGrpSpPr/>
          <p:nvPr/>
        </p:nvGrpSpPr>
        <p:grpSpPr>
          <a:xfrm>
            <a:off x="3597454" y="2509156"/>
            <a:ext cx="1321707" cy="830997"/>
            <a:chOff x="2470387" y="2984151"/>
            <a:chExt cx="1321707" cy="83099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109180-D4C3-4912-9413-EEDFFFF5B37C}"/>
                </a:ext>
              </a:extLst>
            </p:cNvPr>
            <p:cNvSpPr txBox="1"/>
            <p:nvPr/>
          </p:nvSpPr>
          <p:spPr>
            <a:xfrm>
              <a:off x="2786050" y="2984151"/>
              <a:ext cx="10060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ru-RU" sz="48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01434B7-1A47-4922-98FF-9E44596A05B5}"/>
                </a:ext>
              </a:extLst>
            </p:cNvPr>
            <p:cNvSpPr txBox="1"/>
            <p:nvPr/>
          </p:nvSpPr>
          <p:spPr>
            <a:xfrm>
              <a:off x="2470387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3413412-7E82-424A-9646-6C4F41DACCA0}"/>
              </a:ext>
            </a:extLst>
          </p:cNvPr>
          <p:cNvSpPr txBox="1"/>
          <p:nvPr/>
        </p:nvSpPr>
        <p:spPr>
          <a:xfrm>
            <a:off x="5376484" y="3179563"/>
            <a:ext cx="177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поликлиник – активный ремонт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FBA94376-A0EF-4E70-9822-B4B5302C5C9A}"/>
              </a:ext>
            </a:extLst>
          </p:cNvPr>
          <p:cNvGrpSpPr/>
          <p:nvPr/>
        </p:nvGrpSpPr>
        <p:grpSpPr>
          <a:xfrm>
            <a:off x="5471391" y="2501022"/>
            <a:ext cx="1846937" cy="830997"/>
            <a:chOff x="4058951" y="2984151"/>
            <a:chExt cx="1846937" cy="8309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68ED84E-51D2-4398-B6DA-C56E15729226}"/>
                </a:ext>
              </a:extLst>
            </p:cNvPr>
            <p:cNvSpPr txBox="1"/>
            <p:nvPr/>
          </p:nvSpPr>
          <p:spPr>
            <a:xfrm>
              <a:off x="4374613" y="2984151"/>
              <a:ext cx="15312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lang="ru-RU" sz="48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9A7BCA6-7F78-4DD5-BDB4-2E403733F7E4}"/>
                </a:ext>
              </a:extLst>
            </p:cNvPr>
            <p:cNvSpPr txBox="1"/>
            <p:nvPr/>
          </p:nvSpPr>
          <p:spPr>
            <a:xfrm>
              <a:off x="4058951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215DD5A-9159-4722-AB01-5C34DCC2D8D1}"/>
              </a:ext>
            </a:extLst>
          </p:cNvPr>
          <p:cNvSpPr txBox="1"/>
          <p:nvPr/>
        </p:nvSpPr>
        <p:spPr>
          <a:xfrm>
            <a:off x="1061509" y="3648393"/>
            <a:ext cx="684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Важный пункт модернизации поликлиник - обновление оборудования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6670ED19-AED6-4011-90E5-16D71B12FD9D}"/>
              </a:ext>
            </a:extLst>
          </p:cNvPr>
          <p:cNvSpPr/>
          <p:nvPr/>
        </p:nvSpPr>
        <p:spPr>
          <a:xfrm>
            <a:off x="976706" y="4416988"/>
            <a:ext cx="8012841" cy="2052240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58D62C5-E40A-4336-99A6-424B184E967E}"/>
              </a:ext>
            </a:extLst>
          </p:cNvPr>
          <p:cNvSpPr txBox="1"/>
          <p:nvPr/>
        </p:nvSpPr>
        <p:spPr>
          <a:xfrm>
            <a:off x="1807627" y="4520019"/>
            <a:ext cx="522779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новых поликлиник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5B236599-5C0A-4C5B-AE29-A368260004FE}"/>
              </a:ext>
            </a:extLst>
          </p:cNvPr>
          <p:cNvGrpSpPr/>
          <p:nvPr/>
        </p:nvGrpSpPr>
        <p:grpSpPr>
          <a:xfrm>
            <a:off x="868426" y="4154968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65C080D8-30A5-4308-9914-0909098AA830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solidFill>
              <a:srgbClr val="A4B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1C1CF928-A312-40AB-9187-4967A03AB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901" y="1574644"/>
              <a:ext cx="458696" cy="458696"/>
            </a:xfrm>
            <a:prstGeom prst="rect">
              <a:avLst/>
            </a:prstGeom>
            <a:noFill/>
          </p:spPr>
        </p:pic>
      </p:grp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2EC30D6D-765E-44F8-B5D5-01D914D09535}"/>
              </a:ext>
            </a:extLst>
          </p:cNvPr>
          <p:cNvSpPr/>
          <p:nvPr/>
        </p:nvSpPr>
        <p:spPr>
          <a:xfrm>
            <a:off x="1629446" y="5996844"/>
            <a:ext cx="6838990" cy="3730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1397F40-78D3-4381-957C-64FE66DD6BA9}"/>
              </a:ext>
            </a:extLst>
          </p:cNvPr>
          <p:cNvSpPr txBox="1"/>
          <p:nvPr/>
        </p:nvSpPr>
        <p:spPr>
          <a:xfrm>
            <a:off x="1800515" y="6019039"/>
            <a:ext cx="6455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Современное цифровое оборудование мирового уровня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A89AE24-08F4-48AA-8F90-C6ADB447F815}"/>
              </a:ext>
            </a:extLst>
          </p:cNvPr>
          <p:cNvSpPr txBox="1"/>
          <p:nvPr/>
        </p:nvSpPr>
        <p:spPr>
          <a:xfrm>
            <a:off x="1940024" y="4795165"/>
            <a:ext cx="1134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DD22F7C-467E-44E9-9827-88DD20618BFA}"/>
              </a:ext>
            </a:extLst>
          </p:cNvPr>
          <p:cNvSpPr txBox="1"/>
          <p:nvPr/>
        </p:nvSpPr>
        <p:spPr>
          <a:xfrm>
            <a:off x="1589112" y="5476014"/>
            <a:ext cx="1563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новые поликлиники до конца 2024 г.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3B7F388-D122-40AC-A082-D503220B2107}"/>
              </a:ext>
            </a:extLst>
          </p:cNvPr>
          <p:cNvSpPr txBox="1"/>
          <p:nvPr/>
        </p:nvSpPr>
        <p:spPr>
          <a:xfrm>
            <a:off x="2999338" y="4913843"/>
            <a:ext cx="570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Новые подходы для получения качественной медпомощи: 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C8ADB3C-36E4-4297-8D1E-8FFA88EB45ED}"/>
              </a:ext>
            </a:extLst>
          </p:cNvPr>
          <p:cNvSpPr txBox="1"/>
          <p:nvPr/>
        </p:nvSpPr>
        <p:spPr>
          <a:xfrm>
            <a:off x="4502793" y="5345630"/>
            <a:ext cx="148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цифровые сервисы и новые алгоритмы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A204771-DEB1-4E88-B3E1-D200461DE32D}"/>
              </a:ext>
            </a:extLst>
          </p:cNvPr>
          <p:cNvSpPr txBox="1"/>
          <p:nvPr/>
        </p:nvSpPr>
        <p:spPr>
          <a:xfrm>
            <a:off x="6991841" y="5296647"/>
            <a:ext cx="1188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комфортные условия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xmlns="" id="{BE3E07C9-2694-44BE-87DD-FBB720342EA0}"/>
              </a:ext>
            </a:extLst>
          </p:cNvPr>
          <p:cNvSpPr/>
          <p:nvPr/>
        </p:nvSpPr>
        <p:spPr>
          <a:xfrm>
            <a:off x="9431754" y="5104340"/>
            <a:ext cx="1070493" cy="922839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25DD95E-E102-49B4-A271-CDCD83300CDA}"/>
              </a:ext>
            </a:extLst>
          </p:cNvPr>
          <p:cNvGrpSpPr/>
          <p:nvPr/>
        </p:nvGrpSpPr>
        <p:grpSpPr>
          <a:xfrm>
            <a:off x="3867078" y="5270253"/>
            <a:ext cx="584092" cy="591012"/>
            <a:chOff x="6217285" y="4406880"/>
            <a:chExt cx="584092" cy="591012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xmlns="" id="{0901CFC8-ED71-4DDF-ABE2-13A20D4FF745}"/>
                </a:ext>
              </a:extLst>
            </p:cNvPr>
            <p:cNvSpPr/>
            <p:nvPr/>
          </p:nvSpPr>
          <p:spPr>
            <a:xfrm>
              <a:off x="6236682" y="4406880"/>
              <a:ext cx="564695" cy="564695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xmlns="" id="{0162D40B-32D1-4D3B-83A5-7B8203B55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17285" y="4515829"/>
              <a:ext cx="482063" cy="482063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xmlns="" id="{B3E3A1AB-62E9-49EB-B89C-79A675389E2E}"/>
              </a:ext>
            </a:extLst>
          </p:cNvPr>
          <p:cNvGrpSpPr/>
          <p:nvPr/>
        </p:nvGrpSpPr>
        <p:grpSpPr>
          <a:xfrm>
            <a:off x="6361680" y="5231697"/>
            <a:ext cx="574110" cy="615104"/>
            <a:chOff x="8517273" y="4402955"/>
            <a:chExt cx="574110" cy="615104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xmlns="" id="{3B9EC1CB-1D0D-44B0-BDD7-2122C39105F1}"/>
                </a:ext>
              </a:extLst>
            </p:cNvPr>
            <p:cNvSpPr/>
            <p:nvPr/>
          </p:nvSpPr>
          <p:spPr>
            <a:xfrm>
              <a:off x="8526688" y="4402955"/>
              <a:ext cx="564695" cy="564695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xmlns="" id="{4D0A50DC-C2C2-4B1C-993F-E76C770FD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17273" y="4496179"/>
              <a:ext cx="521880" cy="521880"/>
            </a:xfrm>
            <a:prstGeom prst="rect">
              <a:avLst/>
            </a:prstGeom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3687C9CB-75F6-4586-B1D4-CB6D83236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7" t="7296" r="3062" b="2971"/>
          <a:stretch>
            <a:fillRect/>
          </a:stretch>
        </p:blipFill>
        <p:spPr bwMode="auto">
          <a:xfrm>
            <a:off x="8599526" y="2031020"/>
            <a:ext cx="3329766" cy="2870486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BCDE06BD-72D5-4795-A571-C73DC7078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1985" r="24524" b="6257"/>
          <a:stretch>
            <a:fillRect/>
          </a:stretch>
        </p:blipFill>
        <p:spPr bwMode="auto">
          <a:xfrm>
            <a:off x="7413414" y="1434701"/>
            <a:ext cx="1755322" cy="1513209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Шестиугольник 46">
            <a:extLst>
              <a:ext uri="{FF2B5EF4-FFF2-40B4-BE49-F238E27FC236}">
                <a16:creationId xmlns:a16="http://schemas.microsoft.com/office/drawing/2014/main" xmlns="" id="{25658B47-DFD5-4874-9987-9316C75675A7}"/>
              </a:ext>
            </a:extLst>
          </p:cNvPr>
          <p:cNvSpPr/>
          <p:nvPr/>
        </p:nvSpPr>
        <p:spPr>
          <a:xfrm>
            <a:off x="9136880" y="1594116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F6AE6097-74BE-41BC-AE78-0635FFEEC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3" t="8768" r="23875" b="19699"/>
          <a:stretch/>
        </p:blipFill>
        <p:spPr bwMode="auto">
          <a:xfrm>
            <a:off x="10049450" y="4973119"/>
            <a:ext cx="1743226" cy="1502781"/>
          </a:xfrm>
          <a:custGeom>
            <a:avLst/>
            <a:gdLst>
              <a:gd name="connsiteX0" fmla="*/ 375695 w 1743226"/>
              <a:gd name="connsiteY0" fmla="*/ 0 h 1502781"/>
              <a:gd name="connsiteX1" fmla="*/ 1367531 w 1743226"/>
              <a:gd name="connsiteY1" fmla="*/ 0 h 1502781"/>
              <a:gd name="connsiteX2" fmla="*/ 1743226 w 1743226"/>
              <a:gd name="connsiteY2" fmla="*/ 751391 h 1502781"/>
              <a:gd name="connsiteX3" fmla="*/ 1367531 w 1743226"/>
              <a:gd name="connsiteY3" fmla="*/ 1502781 h 1502781"/>
              <a:gd name="connsiteX4" fmla="*/ 375695 w 1743226"/>
              <a:gd name="connsiteY4" fmla="*/ 1502781 h 1502781"/>
              <a:gd name="connsiteX5" fmla="*/ 0 w 1743226"/>
              <a:gd name="connsiteY5" fmla="*/ 751391 h 150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3226" h="1502781">
                <a:moveTo>
                  <a:pt x="375695" y="0"/>
                </a:moveTo>
                <a:lnTo>
                  <a:pt x="1367531" y="0"/>
                </a:lnTo>
                <a:lnTo>
                  <a:pt x="1743226" y="751391"/>
                </a:lnTo>
                <a:lnTo>
                  <a:pt x="1367531" y="1502781"/>
                </a:lnTo>
                <a:lnTo>
                  <a:pt x="375695" y="1502781"/>
                </a:lnTo>
                <a:lnTo>
                  <a:pt x="0" y="75139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ustomShape 7">
            <a:extLst>
              <a:ext uri="{FF2B5EF4-FFF2-40B4-BE49-F238E27FC236}">
                <a16:creationId xmlns:a16="http://schemas.microsoft.com/office/drawing/2014/main" xmlns="" id="{416E901A-0410-4A7C-8D97-1A23793D14D6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509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Шестиугольник 14">
            <a:extLst>
              <a:ext uri="{FF2B5EF4-FFF2-40B4-BE49-F238E27FC236}">
                <a16:creationId xmlns:a16="http://schemas.microsoft.com/office/drawing/2014/main" xmlns="" id="{7DF1644C-3237-4ED0-B5D1-AB2ACE3B29D3}"/>
              </a:ext>
            </a:extLst>
          </p:cNvPr>
          <p:cNvSpPr/>
          <p:nvPr/>
        </p:nvSpPr>
        <p:spPr>
          <a:xfrm>
            <a:off x="9743267" y="1943452"/>
            <a:ext cx="1248228" cy="1076059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39196CE-2710-418F-85F7-E576E8E127BF}"/>
              </a:ext>
            </a:extLst>
          </p:cNvPr>
          <p:cNvSpPr/>
          <p:nvPr/>
        </p:nvSpPr>
        <p:spPr>
          <a:xfrm>
            <a:off x="596900" y="954048"/>
            <a:ext cx="92520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Shape 3">
            <a:extLst>
              <a:ext uri="{FF2B5EF4-FFF2-40B4-BE49-F238E27FC236}">
                <a16:creationId xmlns:a16="http://schemas.microsoft.com/office/drawing/2014/main" xmlns="" id="{B8083AEE-8863-49EF-B2F6-389333956EB4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Капитальный ремонт</a:t>
            </a:r>
          </a:p>
        </p:txBody>
      </p:sp>
      <p:sp>
        <p:nvSpPr>
          <p:cNvPr id="39941" name="Текстовое поле 1"/>
          <p:cNvSpPr txBox="1"/>
          <p:nvPr/>
        </p:nvSpPr>
        <p:spPr>
          <a:xfrm>
            <a:off x="726721" y="1104798"/>
            <a:ext cx="5389588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  <a:buNone/>
            </a:pPr>
            <a:r>
              <a:rPr lang="ru-RU" b="1" dirty="0">
                <a:latin typeface="Calibri" panose="020F0502020204030204" charset="0"/>
                <a:cs typeface="Calibri" panose="020F0502020204030204" charset="0"/>
                <a:sym typeface="+mn-ea"/>
              </a:rPr>
              <a:t>03</a:t>
            </a:r>
            <a:r>
              <a:rPr lang="ru-RU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февраля  202</a:t>
            </a:r>
            <a:r>
              <a:rPr lang="ru-RU" b="1" dirty="0">
                <a:latin typeface="Calibri" panose="020F0502020204030204" charset="0"/>
                <a:cs typeface="Calibri" panose="020F0502020204030204" charset="0"/>
                <a:sym typeface="+mn-ea"/>
              </a:rPr>
              <a:t>5</a:t>
            </a:r>
            <a:r>
              <a:rPr lang="ru-RU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года </a:t>
            </a:r>
            <a:r>
              <a:rPr lang="ru-RU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здание ДГП №12 по адресу: ул. До</a:t>
            </a:r>
            <a:r>
              <a:rPr lang="ru-RU" dirty="0">
                <a:latin typeface="Calibri" panose="020F0502020204030204" charset="0"/>
                <a:cs typeface="Calibri" panose="020F0502020204030204" charset="0"/>
                <a:sym typeface="+mn-ea"/>
              </a:rPr>
              <a:t>модедовская </a:t>
            </a:r>
            <a:r>
              <a:rPr lang="ru-RU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, д. </a:t>
            </a:r>
            <a:r>
              <a:rPr lang="ru-RU" dirty="0">
                <a:latin typeface="Calibri" panose="020F0502020204030204" charset="0"/>
                <a:cs typeface="Calibri" panose="020F0502020204030204" charset="0"/>
                <a:sym typeface="+mn-ea"/>
              </a:rPr>
              <a:t>34</a:t>
            </a:r>
            <a:r>
              <a:rPr lang="ru-RU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, корп.2 открылось после капитального ремонта. </a:t>
            </a:r>
            <a:endParaRPr lang="ru-RU" altLang="en-US" dirty="0">
              <a:solidFill>
                <a:schemeClr val="tx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C3C356B-F56B-458C-AFBC-98C12027B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59D3E04-3DCF-4D9D-96C9-8B615672A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6897"/>
          <a:stretch/>
        </p:blipFill>
        <p:spPr bwMode="auto">
          <a:xfrm>
            <a:off x="6761366" y="1293821"/>
            <a:ext cx="2940842" cy="2535201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r="10000"/>
            </a:stretch>
          </a:blipFill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EF2DE04-8814-4962-8332-7D102025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 b="17672"/>
          <a:stretch/>
        </p:blipFill>
        <p:spPr bwMode="auto">
          <a:xfrm>
            <a:off x="8954322" y="3187159"/>
            <a:ext cx="3003476" cy="2589201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Шестиугольник 15">
            <a:extLst>
              <a:ext uri="{FF2B5EF4-FFF2-40B4-BE49-F238E27FC236}">
                <a16:creationId xmlns:a16="http://schemas.microsoft.com/office/drawing/2014/main" xmlns="" id="{A424377A-3987-44C8-A619-1AC0092DEDC7}"/>
              </a:ext>
            </a:extLst>
          </p:cNvPr>
          <p:cNvSpPr/>
          <p:nvPr/>
        </p:nvSpPr>
        <p:spPr>
          <a:xfrm>
            <a:off x="7962507" y="5256423"/>
            <a:ext cx="1611226" cy="138898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D7572D7-F871-4552-9B76-026FAF76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 b="17672"/>
          <a:stretch/>
        </p:blipFill>
        <p:spPr bwMode="auto">
          <a:xfrm>
            <a:off x="6199399" y="3943523"/>
            <a:ext cx="2172586" cy="187291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blipFill>
            <a:blip r:embed="rId9"/>
            <a:stretch>
              <a:fillRect r="10000"/>
            </a:stretch>
          </a:blipFill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xmlns="" id="{3610C3C4-3F8A-4438-8752-D1638852C50A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B5698CD-AE3E-47C8-BC47-627D3E0A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 b="17672"/>
          <a:stretch/>
        </p:blipFill>
        <p:spPr bwMode="auto">
          <a:xfrm>
            <a:off x="3713377" y="2436396"/>
            <a:ext cx="2172586" cy="187291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blipFill>
            <a:blip r:embed="rId9"/>
            <a:stretch>
              <a:fillRect r="10000"/>
            </a:stretch>
          </a:blipFill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E1DBE57-4D27-4358-A29A-C1CA022EE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3" b="17673"/>
          <a:stretch/>
        </p:blipFill>
        <p:spPr bwMode="auto">
          <a:xfrm>
            <a:off x="296993" y="3946554"/>
            <a:ext cx="2940842" cy="2535201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r="10000"/>
            </a:stretch>
          </a:blipFill>
        </p:spPr>
      </p:pic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xmlns="" id="{767F78EA-D17D-42F1-A9A7-3C99E48E4DA1}"/>
              </a:ext>
            </a:extLst>
          </p:cNvPr>
          <p:cNvSpPr/>
          <p:nvPr/>
        </p:nvSpPr>
        <p:spPr>
          <a:xfrm>
            <a:off x="2318223" y="2672668"/>
            <a:ext cx="1248228" cy="1076059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>
            <a:extLst>
              <a:ext uri="{FF2B5EF4-FFF2-40B4-BE49-F238E27FC236}">
                <a16:creationId xmlns:a16="http://schemas.microsoft.com/office/drawing/2014/main" xmlns="" id="{3980DB7D-ABE0-4F1D-828C-5AFB62226D6F}"/>
              </a:ext>
            </a:extLst>
          </p:cNvPr>
          <p:cNvSpPr/>
          <p:nvPr/>
        </p:nvSpPr>
        <p:spPr>
          <a:xfrm>
            <a:off x="3967216" y="4764637"/>
            <a:ext cx="1611226" cy="138898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>
            <a:extLst>
              <a:ext uri="{FF2B5EF4-FFF2-40B4-BE49-F238E27FC236}">
                <a16:creationId xmlns:a16="http://schemas.microsoft.com/office/drawing/2014/main" xmlns="" id="{82372D51-DA84-43D5-9E17-BD7051251612}"/>
              </a:ext>
            </a:extLst>
          </p:cNvPr>
          <p:cNvSpPr/>
          <p:nvPr/>
        </p:nvSpPr>
        <p:spPr>
          <a:xfrm>
            <a:off x="6116309" y="2914477"/>
            <a:ext cx="632623" cy="545365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9485653-EBEF-4717-94F9-0C26C6C9D0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79" y="4611702"/>
            <a:ext cx="1124714" cy="16398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F77EAAA-7F11-4C32-80B6-6318DD48CB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17" y="-12778"/>
            <a:ext cx="12237433" cy="68835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808D00F-58D5-4B13-8560-BF9BDF7FA5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087" y="449532"/>
            <a:ext cx="1687893" cy="94553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80288F8-5671-4CD2-BFFD-33A4B87801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xmlns="" id="{F3AEDB95-E2D2-4659-AABF-BC7AA18C9D44}"/>
              </a:ext>
            </a:extLst>
          </p:cNvPr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xmlns="" id="{B9C56710-B434-461C-B4E7-81F488B22145}"/>
              </a:ext>
            </a:extLst>
          </p:cNvPr>
          <p:cNvSpPr/>
          <p:nvPr/>
        </p:nvSpPr>
        <p:spPr>
          <a:xfrm>
            <a:off x="4803126" y="0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xmlns="" id="{068E728D-F3D4-496E-8520-70FE4AD571DE}"/>
              </a:ext>
            </a:extLst>
          </p:cNvPr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CustomShape 1"/>
          <p:cNvSpPr/>
          <p:nvPr/>
        </p:nvSpPr>
        <p:spPr>
          <a:xfrm>
            <a:off x="999944" y="3170555"/>
            <a:ext cx="10072370" cy="13550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4400" b="1" strike="noStrike" spc="-1" dirty="0">
                <a:solidFill>
                  <a:schemeClr val="bg1"/>
                </a:solidFill>
                <a:latin typeface="+mj-lt"/>
                <a:ea typeface="Roboto"/>
                <a:cs typeface="Bahnschrift Condensed" panose="020B0502040204020203" charset="0"/>
              </a:rPr>
              <a:t>Спасибо за внимание!</a:t>
            </a:r>
          </a:p>
        </p:txBody>
      </p:sp>
      <p:sp>
        <p:nvSpPr>
          <p:cNvPr id="13" name="Шестиугольник 12">
            <a:extLst>
              <a:ext uri="{FF2B5EF4-FFF2-40B4-BE49-F238E27FC236}">
                <a16:creationId xmlns:a16="http://schemas.microsoft.com/office/drawing/2014/main" xmlns="" id="{EA436DA4-2D1D-4B78-9701-EC23887A0E84}"/>
              </a:ext>
            </a:extLst>
          </p:cNvPr>
          <p:cNvSpPr/>
          <p:nvPr/>
        </p:nvSpPr>
        <p:spPr>
          <a:xfrm>
            <a:off x="9679949" y="4525645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EFCCC03-EC22-45EC-939E-408A6E654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26" y="4062988"/>
            <a:ext cx="2329511" cy="1304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xmlns="" id="{3713C33A-6DC3-408E-AF71-D455282BC3D4}"/>
              </a:ext>
            </a:extLst>
          </p:cNvPr>
          <p:cNvSpPr/>
          <p:nvPr/>
        </p:nvSpPr>
        <p:spPr>
          <a:xfrm>
            <a:off x="7188935" y="1498700"/>
            <a:ext cx="4315072" cy="4890842"/>
          </a:xfrm>
          <a:prstGeom prst="roundRect">
            <a:avLst>
              <a:gd name="adj" fmla="val 831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3438C48F-D60D-4BC4-97FF-90963CB47A2C}"/>
              </a:ext>
            </a:extLst>
          </p:cNvPr>
          <p:cNvSpPr/>
          <p:nvPr/>
        </p:nvSpPr>
        <p:spPr>
          <a:xfrm>
            <a:off x="8416119" y="3894161"/>
            <a:ext cx="1301087" cy="1266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Шестиугольник 67">
            <a:extLst>
              <a:ext uri="{FF2B5EF4-FFF2-40B4-BE49-F238E27FC236}">
                <a16:creationId xmlns:a16="http://schemas.microsoft.com/office/drawing/2014/main" xmlns="" id="{8BE49211-F7F8-4F49-AC33-272ADA8E1E2A}"/>
              </a:ext>
            </a:extLst>
          </p:cNvPr>
          <p:cNvSpPr/>
          <p:nvPr/>
        </p:nvSpPr>
        <p:spPr>
          <a:xfrm>
            <a:off x="2190303" y="3771367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Шестиугольник 68">
            <a:extLst>
              <a:ext uri="{FF2B5EF4-FFF2-40B4-BE49-F238E27FC236}">
                <a16:creationId xmlns:a16="http://schemas.microsoft.com/office/drawing/2014/main" xmlns="" id="{1612C9DD-D763-4D87-B6AE-E252C5BA5153}"/>
              </a:ext>
            </a:extLst>
          </p:cNvPr>
          <p:cNvSpPr/>
          <p:nvPr/>
        </p:nvSpPr>
        <p:spPr>
          <a:xfrm>
            <a:off x="4401581" y="3783754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Шестиугольник 69">
            <a:extLst>
              <a:ext uri="{FF2B5EF4-FFF2-40B4-BE49-F238E27FC236}">
                <a16:creationId xmlns:a16="http://schemas.microsoft.com/office/drawing/2014/main" xmlns="" id="{0D9B3EE3-4B24-4327-B143-053B6C843A61}"/>
              </a:ext>
            </a:extLst>
          </p:cNvPr>
          <p:cNvSpPr/>
          <p:nvPr/>
        </p:nvSpPr>
        <p:spPr>
          <a:xfrm>
            <a:off x="2190303" y="5126408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Шестиугольник 70">
            <a:extLst>
              <a:ext uri="{FF2B5EF4-FFF2-40B4-BE49-F238E27FC236}">
                <a16:creationId xmlns:a16="http://schemas.microsoft.com/office/drawing/2014/main" xmlns="" id="{FE33AE3C-7A8A-4B01-BC80-4A425F8FFE78}"/>
              </a:ext>
            </a:extLst>
          </p:cNvPr>
          <p:cNvSpPr/>
          <p:nvPr/>
        </p:nvSpPr>
        <p:spPr>
          <a:xfrm>
            <a:off x="4401084" y="5101391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xmlns="" id="{238F651B-30C2-48BA-899A-E513D77B85B3}"/>
              </a:ext>
            </a:extLst>
          </p:cNvPr>
          <p:cNvSpPr/>
          <p:nvPr/>
        </p:nvSpPr>
        <p:spPr>
          <a:xfrm>
            <a:off x="771221" y="1495248"/>
            <a:ext cx="5854723" cy="4890842"/>
          </a:xfrm>
          <a:prstGeom prst="roundRect">
            <a:avLst>
              <a:gd name="adj" fmla="val 4870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xmlns="" id="{FF6F6314-CE22-4D14-ABD8-70436FB7D777}"/>
              </a:ext>
            </a:extLst>
          </p:cNvPr>
          <p:cNvSpPr/>
          <p:nvPr/>
        </p:nvSpPr>
        <p:spPr>
          <a:xfrm>
            <a:off x="389346" y="2849258"/>
            <a:ext cx="1390304" cy="55535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xmlns="" id="{B87BB3FC-2F25-4A52-8D00-25CAF0FF2980}"/>
              </a:ext>
            </a:extLst>
          </p:cNvPr>
          <p:cNvSpPr/>
          <p:nvPr/>
        </p:nvSpPr>
        <p:spPr>
          <a:xfrm>
            <a:off x="389346" y="4162989"/>
            <a:ext cx="1390304" cy="55535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xmlns="" id="{1E783B55-9FE3-42E5-84CB-8086C983BEEB}"/>
              </a:ext>
            </a:extLst>
          </p:cNvPr>
          <p:cNvSpPr/>
          <p:nvPr/>
        </p:nvSpPr>
        <p:spPr>
          <a:xfrm>
            <a:off x="389346" y="5326237"/>
            <a:ext cx="1390304" cy="55535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xmlns="" id="{60E6BF7F-7455-4CFD-8409-CF3654D3B352}"/>
              </a:ext>
            </a:extLst>
          </p:cNvPr>
          <p:cNvSpPr/>
          <p:nvPr/>
        </p:nvSpPr>
        <p:spPr>
          <a:xfrm>
            <a:off x="7516738" y="2679753"/>
            <a:ext cx="2863611" cy="55535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>
            <a:extLst>
              <a:ext uri="{FF2B5EF4-FFF2-40B4-BE49-F238E27FC236}">
                <a16:creationId xmlns:a16="http://schemas.microsoft.com/office/drawing/2014/main" xmlns="" id="{DC968C75-EB5E-4BED-BF9F-E402CA481EF4}"/>
              </a:ext>
            </a:extLst>
          </p:cNvPr>
          <p:cNvSpPr/>
          <p:nvPr/>
        </p:nvSpPr>
        <p:spPr>
          <a:xfrm>
            <a:off x="2190303" y="2426689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3" name="Picture 2" descr="https://www.culture.ru/storage/images/1965de0c61e039d48e5962f88edb2a67/cb092e51b5ac46f8cce688185ab74370.jpg">
            <a:extLst>
              <a:ext uri="{FF2B5EF4-FFF2-40B4-BE49-F238E27FC236}">
                <a16:creationId xmlns:a16="http://schemas.microsoft.com/office/drawing/2014/main" xmlns="" id="{AFD42065-1D43-42CF-9E07-2E24EA29E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0" t="25150" r="39407" b="24420"/>
          <a:stretch/>
        </p:blipFill>
        <p:spPr>
          <a:xfrm flipH="1">
            <a:off x="8649821" y="4079937"/>
            <a:ext cx="770895" cy="7417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" name="TextShape 3"/>
          <p:cNvSpPr txBox="1"/>
          <p:nvPr/>
        </p:nvSpPr>
        <p:spPr>
          <a:xfrm>
            <a:off x="1016000" y="419794"/>
            <a:ext cx="10515600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3000" b="1" dirty="0">
                <a:solidFill>
                  <a:srgbClr val="1B2E51"/>
                </a:solidFill>
                <a:cs typeface="Arial" panose="020B0604020202020204" pitchFamily="34" charset="0"/>
              </a:rPr>
              <a:t>Основные показатели </a:t>
            </a:r>
            <a:r>
              <a:rPr sz="3000" b="1" dirty="0" err="1">
                <a:solidFill>
                  <a:srgbClr val="1B2E51"/>
                </a:solidFill>
                <a:cs typeface="Arial" panose="020B0604020202020204" pitchFamily="34" charset="0"/>
              </a:rPr>
              <a:t>работы</a:t>
            </a:r>
            <a:r>
              <a:rPr sz="30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89" name="CustomShape 4"/>
          <p:cNvSpPr/>
          <p:nvPr/>
        </p:nvSpPr>
        <p:spPr>
          <a:xfrm>
            <a:off x="2055806" y="1694905"/>
            <a:ext cx="1388190" cy="4615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Плановая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ощность</a:t>
            </a:r>
          </a:p>
        </p:txBody>
      </p:sp>
      <p:sp>
        <p:nvSpPr>
          <p:cNvPr id="93" name="CustomShape 8"/>
          <p:cNvSpPr/>
          <p:nvPr/>
        </p:nvSpPr>
        <p:spPr>
          <a:xfrm>
            <a:off x="4502048" y="1633218"/>
            <a:ext cx="2123897" cy="5702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Прикрепленное население</a:t>
            </a:r>
          </a:p>
        </p:txBody>
      </p:sp>
      <p:pic>
        <p:nvPicPr>
          <p:cNvPr id="29708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440" y="1688235"/>
            <a:ext cx="505206" cy="401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Заголовок 1"/>
          <p:cNvSpPr txBox="1"/>
          <p:nvPr/>
        </p:nvSpPr>
        <p:spPr>
          <a:xfrm>
            <a:off x="9600494" y="5265810"/>
            <a:ext cx="1790700" cy="717550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548235"/>
                </a:solidFill>
                <a:latin typeface="+mn-lt"/>
                <a:ea typeface="+mn-ea"/>
                <a:cs typeface="+mn-cs"/>
              </a:rPr>
              <a:t>22 757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548235"/>
                </a:solidFill>
                <a:latin typeface="+mn-lt"/>
                <a:ea typeface="+mn-ea"/>
                <a:cs typeface="+mn-cs"/>
              </a:rPr>
              <a:t>мальчиков</a:t>
            </a:r>
          </a:p>
        </p:txBody>
      </p:sp>
      <p:sp>
        <p:nvSpPr>
          <p:cNvPr id="21" name="Заголовок 1"/>
          <p:cNvSpPr txBox="1"/>
          <p:nvPr/>
        </p:nvSpPr>
        <p:spPr>
          <a:xfrm>
            <a:off x="7318768" y="5277191"/>
            <a:ext cx="1789113" cy="719138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990099"/>
                </a:solidFill>
                <a:latin typeface="+mn-lt"/>
                <a:ea typeface="+mn-ea"/>
                <a:cs typeface="+mn-cs"/>
              </a:rPr>
              <a:t>25 803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990099"/>
                </a:solidFill>
                <a:latin typeface="+mn-lt"/>
                <a:ea typeface="+mn-ea"/>
                <a:cs typeface="+mn-cs"/>
              </a:rPr>
              <a:t>девочки</a:t>
            </a:r>
          </a:p>
        </p:txBody>
      </p:sp>
      <p:pic>
        <p:nvPicPr>
          <p:cNvPr id="29713" name="Picture 2" descr="https://www.culture.ru/storage/images/1965de0c61e039d48e5962f88edb2a67/cb092e51b5ac46f8cce688185ab74370.jpg"/>
          <p:cNvPicPr>
            <a:picLocks noChangeAspect="1"/>
          </p:cNvPicPr>
          <p:nvPr/>
        </p:nvPicPr>
        <p:blipFill>
          <a:blip r:embed="rId2"/>
          <a:srcRect t="25150" r="39407" b="24420"/>
          <a:stretch>
            <a:fillRect/>
          </a:stretch>
        </p:blipFill>
        <p:spPr>
          <a:xfrm>
            <a:off x="3888413" y="1693469"/>
            <a:ext cx="608016" cy="360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42BE2B0A-88BC-4D8C-9C61-07C4EDFA6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4C5782C6-49CF-4F61-9B5D-75CB4229FE48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xmlns="" id="{594FE0E9-13FD-4299-A133-76F705F6092A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504841-8478-4543-B183-55DB37BCEE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731" y="419794"/>
            <a:ext cx="1687893" cy="945533"/>
          </a:xfrm>
          <a:prstGeom prst="rect">
            <a:avLst/>
          </a:prstGeom>
        </p:spPr>
      </p:pic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xmlns="" id="{927A5763-700C-4A61-B149-E9C8B7D7BF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084177"/>
              </p:ext>
            </p:extLst>
          </p:nvPr>
        </p:nvGraphicFramePr>
        <p:xfrm>
          <a:off x="7765993" y="3229494"/>
          <a:ext cx="2634201" cy="2544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Заголовок 1">
            <a:extLst>
              <a:ext uri="{FF2B5EF4-FFF2-40B4-BE49-F238E27FC236}">
                <a16:creationId xmlns:a16="http://schemas.microsoft.com/office/drawing/2014/main" xmlns="" id="{2CC8CFF0-5327-47C5-BA69-A0FF53D38C93}"/>
              </a:ext>
            </a:extLst>
          </p:cNvPr>
          <p:cNvSpPr txBox="1">
            <a:spLocks/>
          </p:cNvSpPr>
          <p:nvPr/>
        </p:nvSpPr>
        <p:spPr>
          <a:xfrm>
            <a:off x="596900" y="2845862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ДГП № 12 </a:t>
            </a:r>
          </a:p>
          <a:p>
            <a:pPr>
              <a:lnSpc>
                <a:spcPct val="120000"/>
              </a:lnSpc>
            </a:pP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Гл. здание</a:t>
            </a: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D588082B-7EEE-4729-B0CD-C6F2502B7083}"/>
              </a:ext>
            </a:extLst>
          </p:cNvPr>
          <p:cNvSpPr txBox="1">
            <a:spLocks/>
          </p:cNvSpPr>
          <p:nvPr/>
        </p:nvSpPr>
        <p:spPr>
          <a:xfrm>
            <a:off x="596900" y="4176755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ДГП № 12 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1</a:t>
            </a: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xmlns="" id="{8ECEFE43-6799-4E98-9EB5-E0CB222AE75C}"/>
              </a:ext>
            </a:extLst>
          </p:cNvPr>
          <p:cNvSpPr txBox="1">
            <a:spLocks/>
          </p:cNvSpPr>
          <p:nvPr/>
        </p:nvSpPr>
        <p:spPr>
          <a:xfrm>
            <a:off x="596900" y="5339935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ДГП № 12 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2</a:t>
            </a: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xmlns="" id="{DBEF2E5D-2566-4E52-B4CC-6ABF990328E2}"/>
              </a:ext>
            </a:extLst>
          </p:cNvPr>
          <p:cNvSpPr txBox="1">
            <a:spLocks/>
          </p:cNvSpPr>
          <p:nvPr/>
        </p:nvSpPr>
        <p:spPr>
          <a:xfrm>
            <a:off x="1873416" y="2556894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480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посещений 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 смену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xmlns="" id="{D7F6CF3C-112F-4874-9542-07E1F6A8DAC8}"/>
              </a:ext>
            </a:extLst>
          </p:cNvPr>
          <p:cNvSpPr txBox="1">
            <a:spLocks/>
          </p:cNvSpPr>
          <p:nvPr/>
        </p:nvSpPr>
        <p:spPr>
          <a:xfrm>
            <a:off x="1644464" y="5211470"/>
            <a:ext cx="1669112" cy="923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320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посещений 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 смену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xmlns="" id="{D1EA51DE-31EA-4479-9B65-BB7F974BE92C}"/>
              </a:ext>
            </a:extLst>
          </p:cNvPr>
          <p:cNvSpPr txBox="1">
            <a:spLocks/>
          </p:cNvSpPr>
          <p:nvPr/>
        </p:nvSpPr>
        <p:spPr>
          <a:xfrm>
            <a:off x="1873416" y="3852658"/>
            <a:ext cx="1440160" cy="921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480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посещений 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 смену</a:t>
            </a: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xmlns="" id="{DCF2FC84-9579-445F-B898-1A2E31DBDCDE}"/>
              </a:ext>
            </a:extLst>
          </p:cNvPr>
          <p:cNvSpPr txBox="1">
            <a:spLocks/>
          </p:cNvSpPr>
          <p:nvPr/>
        </p:nvSpPr>
        <p:spPr>
          <a:xfrm>
            <a:off x="4243764" y="3894161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17 381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человек</a:t>
            </a:r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xmlns="" id="{13F1065D-1113-4A76-9FCE-88DE81C548D1}"/>
              </a:ext>
            </a:extLst>
          </p:cNvPr>
          <p:cNvSpPr txBox="1">
            <a:spLocks/>
          </p:cNvSpPr>
          <p:nvPr/>
        </p:nvSpPr>
        <p:spPr>
          <a:xfrm>
            <a:off x="4202562" y="5296823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12 323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человек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4F7B5A4-5F85-4615-99D6-E0EE1FBB3A81}"/>
              </a:ext>
            </a:extLst>
          </p:cNvPr>
          <p:cNvSpPr txBox="1"/>
          <p:nvPr/>
        </p:nvSpPr>
        <p:spPr>
          <a:xfrm>
            <a:off x="7438870" y="1708909"/>
            <a:ext cx="4065137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2200" b="1" dirty="0">
                <a:cs typeface="Arial" panose="020B0604020202020204" pitchFamily="34" charset="0"/>
              </a:rPr>
              <a:t>Численность прикрепленного населения</a:t>
            </a:r>
          </a:p>
        </p:txBody>
      </p:sp>
      <p:sp>
        <p:nvSpPr>
          <p:cNvPr id="17" name="Заголовок 1"/>
          <p:cNvSpPr txBox="1"/>
          <p:nvPr/>
        </p:nvSpPr>
        <p:spPr>
          <a:xfrm>
            <a:off x="7725800" y="2541611"/>
            <a:ext cx="2516572" cy="810025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48 560 </a:t>
            </a:r>
            <a:r>
              <a:rPr kumimoji="0" lang="ru-RU" sz="2000" b="1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человек</a:t>
            </a:r>
          </a:p>
        </p:txBody>
      </p:sp>
      <p:sp>
        <p:nvSpPr>
          <p:cNvPr id="62" name="Шестиугольник 61">
            <a:extLst>
              <a:ext uri="{FF2B5EF4-FFF2-40B4-BE49-F238E27FC236}">
                <a16:creationId xmlns:a16="http://schemas.microsoft.com/office/drawing/2014/main" xmlns="" id="{1F259FED-79DC-4DB6-AA1C-75711DF869D2}"/>
              </a:ext>
            </a:extLst>
          </p:cNvPr>
          <p:cNvSpPr/>
          <p:nvPr/>
        </p:nvSpPr>
        <p:spPr>
          <a:xfrm>
            <a:off x="4315089" y="2576524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620DDF05-49ED-4A62-B91B-9C06EBAB2592}"/>
              </a:ext>
            </a:extLst>
          </p:cNvPr>
          <p:cNvSpPr txBox="1">
            <a:spLocks/>
          </p:cNvSpPr>
          <p:nvPr/>
        </p:nvSpPr>
        <p:spPr>
          <a:xfrm>
            <a:off x="4154089" y="2690233"/>
            <a:ext cx="1440160" cy="910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18 856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человек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xmlns="" id="{36906D86-8818-44D8-B7C2-B21ED6144A6D}"/>
              </a:ext>
            </a:extLst>
          </p:cNvPr>
          <p:cNvSpPr/>
          <p:nvPr/>
        </p:nvSpPr>
        <p:spPr>
          <a:xfrm>
            <a:off x="1153220" y="4803792"/>
            <a:ext cx="6241734" cy="7358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E44844BB-A24A-4C89-9A03-0006F1EC7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48" name="Шестиугольник 47">
            <a:extLst>
              <a:ext uri="{FF2B5EF4-FFF2-40B4-BE49-F238E27FC236}">
                <a16:creationId xmlns:a16="http://schemas.microsoft.com/office/drawing/2014/main" xmlns="" id="{67238C01-E6BA-443C-8F43-2534A55D0923}"/>
              </a:ext>
            </a:extLst>
          </p:cNvPr>
          <p:cNvSpPr/>
          <p:nvPr/>
        </p:nvSpPr>
        <p:spPr>
          <a:xfrm>
            <a:off x="7427803" y="3940690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3325BDF-2DDB-4EFE-B9AA-0E3EE82A3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83FADE9E-CB01-4D25-8E6F-4B23C22F93E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CustomShape 7">
            <a:extLst>
              <a:ext uri="{FF2B5EF4-FFF2-40B4-BE49-F238E27FC236}">
                <a16:creationId xmlns:a16="http://schemas.microsoft.com/office/drawing/2014/main" xmlns="" id="{D4BB2B44-A797-459D-B145-F8A53F4791BC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4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D93E59FB-D9D9-4576-B69C-3196B1DB11EF}"/>
              </a:ext>
            </a:extLst>
          </p:cNvPr>
          <p:cNvSpPr txBox="1">
            <a:spLocks/>
          </p:cNvSpPr>
          <p:nvPr/>
        </p:nvSpPr>
        <p:spPr>
          <a:xfrm>
            <a:off x="1283191" y="443104"/>
            <a:ext cx="7568709" cy="7460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медицинской помощи в 202</a:t>
            </a:r>
            <a:r>
              <a:rPr lang="en-US" sz="2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endParaRPr lang="ru-RU" sz="24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C9F63489-2B95-421D-87AE-224CB0D7DBA9}"/>
              </a:ext>
            </a:extLst>
          </p:cNvPr>
          <p:cNvCxnSpPr/>
          <p:nvPr/>
        </p:nvCxnSpPr>
        <p:spPr>
          <a:xfrm>
            <a:off x="983431" y="4293096"/>
            <a:ext cx="6641480" cy="0"/>
          </a:xfrm>
          <a:prstGeom prst="line">
            <a:avLst/>
          </a:prstGeom>
          <a:ln w="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xmlns="" id="{CF2727B2-3C28-4E41-BD12-01C16CC85CAA}"/>
              </a:ext>
            </a:extLst>
          </p:cNvPr>
          <p:cNvSpPr txBox="1">
            <a:spLocks/>
          </p:cNvSpPr>
          <p:nvPr/>
        </p:nvSpPr>
        <p:spPr>
          <a:xfrm>
            <a:off x="7606330" y="4049949"/>
            <a:ext cx="1586014" cy="1324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95%</a:t>
            </a:r>
          </a:p>
          <a:p>
            <a:r>
              <a:rPr lang="ru-RU" sz="1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нормативный </a:t>
            </a:r>
          </a:p>
          <a:p>
            <a:r>
              <a:rPr lang="ru-RU" sz="1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показатель </a:t>
            </a:r>
          </a:p>
          <a:p>
            <a:r>
              <a:rPr lang="ru-RU" sz="1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доступности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D398AC8A-C9B0-4999-A80D-37A7C2CD8369}"/>
              </a:ext>
            </a:extLst>
          </p:cNvPr>
          <p:cNvCxnSpPr/>
          <p:nvPr/>
        </p:nvCxnSpPr>
        <p:spPr>
          <a:xfrm>
            <a:off x="8472264" y="4293096"/>
            <a:ext cx="1008112" cy="0"/>
          </a:xfrm>
          <a:prstGeom prst="line">
            <a:avLst/>
          </a:prstGeom>
          <a:ln w="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8EDE752-8E4A-42C5-B34F-E5F096C5CCFC}"/>
              </a:ext>
            </a:extLst>
          </p:cNvPr>
          <p:cNvSpPr txBox="1"/>
          <p:nvPr/>
        </p:nvSpPr>
        <p:spPr>
          <a:xfrm>
            <a:off x="1817680" y="1931736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>
                <a:solidFill>
                  <a:srgbClr val="6CB5FF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Педиатры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D92EDC2-D522-4F74-B464-7A0B7DB82695}"/>
              </a:ext>
            </a:extLst>
          </p:cNvPr>
          <p:cNvSpPr txBox="1"/>
          <p:nvPr/>
        </p:nvSpPr>
        <p:spPr>
          <a:xfrm>
            <a:off x="878580" y="2993661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Специалисты</a:t>
            </a:r>
          </a:p>
          <a:p>
            <a:pPr algn="r"/>
            <a:r>
              <a:rPr lang="en-US" sz="12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II </a:t>
            </a:r>
            <a:r>
              <a:rPr lang="ru-RU" sz="12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уровня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B7E099F-0BE2-4EFD-8DB3-C972D885D901}"/>
              </a:ext>
            </a:extLst>
          </p:cNvPr>
          <p:cNvSpPr txBox="1"/>
          <p:nvPr/>
        </p:nvSpPr>
        <p:spPr>
          <a:xfrm>
            <a:off x="3003250" y="3479025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Специалисты</a:t>
            </a:r>
          </a:p>
          <a:p>
            <a:r>
              <a:rPr lang="en-US" sz="12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I </a:t>
            </a:r>
            <a:r>
              <a:rPr lang="ru-RU" sz="12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уровня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xmlns="" id="{A7423F11-7966-4B63-9EF5-1696F6F0A42F}"/>
              </a:ext>
            </a:extLst>
          </p:cNvPr>
          <p:cNvSpPr txBox="1">
            <a:spLocks/>
          </p:cNvSpPr>
          <p:nvPr/>
        </p:nvSpPr>
        <p:spPr>
          <a:xfrm>
            <a:off x="9959686" y="5024132"/>
            <a:ext cx="1800276" cy="135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30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en-US" sz="30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r>
              <a:rPr lang="en-US" sz="30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b="1" dirty="0">
              <a:solidFill>
                <a:schemeClr val="accent6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</a:t>
            </a:r>
            <a:r>
              <a:rPr lang="ru-RU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специалистов </a:t>
            </a:r>
            <a:endParaRPr lang="en-US" sz="1200" b="1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I</a:t>
            </a:r>
            <a:r>
              <a:rPr lang="ru-RU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уровня 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20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24 году</a:t>
            </a:r>
            <a:endParaRPr lang="en-US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xmlns="" id="{C92FCC2C-FC68-430F-A068-FCCA9E18144D}"/>
              </a:ext>
            </a:extLst>
          </p:cNvPr>
          <p:cNvSpPr txBox="1">
            <a:spLocks/>
          </p:cNvSpPr>
          <p:nvPr/>
        </p:nvSpPr>
        <p:spPr>
          <a:xfrm>
            <a:off x="9959686" y="3642741"/>
            <a:ext cx="1944216" cy="135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49BED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3000" b="1" dirty="0">
                <a:solidFill>
                  <a:srgbClr val="49BED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en-US" sz="3000" b="1" dirty="0">
                <a:solidFill>
                  <a:srgbClr val="49BED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b="1" dirty="0">
                <a:solidFill>
                  <a:srgbClr val="49BED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en-US" sz="3000" b="1" dirty="0">
                <a:solidFill>
                  <a:srgbClr val="49BED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b="1" dirty="0">
              <a:solidFill>
                <a:srgbClr val="49BED8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</a:t>
            </a:r>
            <a:r>
              <a:rPr lang="ru-RU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педиатров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20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24 году</a:t>
            </a:r>
            <a:endParaRPr lang="en-US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437F8172-8911-4C08-B3D4-65904BE93B7B}"/>
              </a:ext>
            </a:extLst>
          </p:cNvPr>
          <p:cNvSpPr txBox="1">
            <a:spLocks/>
          </p:cNvSpPr>
          <p:nvPr/>
        </p:nvSpPr>
        <p:spPr>
          <a:xfrm>
            <a:off x="9959686" y="2208735"/>
            <a:ext cx="1972929" cy="135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30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en-US" sz="30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30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b="1" dirty="0">
              <a:solidFill>
                <a:schemeClr val="accent2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</a:t>
            </a:r>
            <a:r>
              <a:rPr lang="ru-RU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специалистов </a:t>
            </a:r>
            <a:endParaRPr lang="en-US" sz="1200" b="1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II</a:t>
            </a:r>
            <a:r>
              <a:rPr lang="ru-RU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уровня</a:t>
            </a:r>
            <a:r>
              <a:rPr lang="en-US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20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24году</a:t>
            </a:r>
            <a:endParaRPr lang="en-US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40" name="Диаграмма 39">
            <a:extLst>
              <a:ext uri="{FF2B5EF4-FFF2-40B4-BE49-F238E27FC236}">
                <a16:creationId xmlns:a16="http://schemas.microsoft.com/office/drawing/2014/main" xmlns="" id="{230AE068-D70A-4F1F-92C9-973B402C40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018852"/>
              </p:ext>
            </p:extLst>
          </p:nvPr>
        </p:nvGraphicFramePr>
        <p:xfrm>
          <a:off x="1283191" y="1700087"/>
          <a:ext cx="8458632" cy="5016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xmlns="" id="{81D96299-A21B-49EE-8733-3CCEF20A1150}"/>
              </a:ext>
            </a:extLst>
          </p:cNvPr>
          <p:cNvSpPr/>
          <p:nvPr/>
        </p:nvSpPr>
        <p:spPr>
          <a:xfrm>
            <a:off x="506975" y="1378320"/>
            <a:ext cx="9026680" cy="4632248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CDEA2FC4-7291-421C-AE2E-3E854C6516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sp>
        <p:nvSpPr>
          <p:cNvPr id="52" name="Заголовок 1">
            <a:extLst>
              <a:ext uri="{FF2B5EF4-FFF2-40B4-BE49-F238E27FC236}">
                <a16:creationId xmlns:a16="http://schemas.microsoft.com/office/drawing/2014/main" xmlns="" id="{2FA3AF1F-D759-4510-9E63-8864ED477B59}"/>
              </a:ext>
            </a:extLst>
          </p:cNvPr>
          <p:cNvSpPr txBox="1">
            <a:spLocks/>
          </p:cNvSpPr>
          <p:nvPr/>
        </p:nvSpPr>
        <p:spPr>
          <a:xfrm>
            <a:off x="1199110" y="4782557"/>
            <a:ext cx="7568709" cy="12577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медицинской помощи в 202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находилась на стабильно высоком уровне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A15531B-39AB-4A73-8582-E3A9E4EE6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" b="4656"/>
          <a:stretch/>
        </p:blipFill>
        <p:spPr bwMode="auto">
          <a:xfrm>
            <a:off x="8593533" y="4229289"/>
            <a:ext cx="1508670" cy="130057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stomShape 7">
            <a:extLst>
              <a:ext uri="{FF2B5EF4-FFF2-40B4-BE49-F238E27FC236}">
                <a16:creationId xmlns:a16="http://schemas.microsoft.com/office/drawing/2014/main" xmlns="" id="{DB950F9E-0FDA-4163-B94C-BCAA1898C8B5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5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0" name="Шестиугольник 19">
            <a:extLst>
              <a:ext uri="{FF2B5EF4-FFF2-40B4-BE49-F238E27FC236}">
                <a16:creationId xmlns:a16="http://schemas.microsoft.com/office/drawing/2014/main" xmlns="" id="{9ED42111-530A-4CB3-94D9-D70871D01AB9}"/>
              </a:ext>
            </a:extLst>
          </p:cNvPr>
          <p:cNvSpPr/>
          <p:nvPr/>
        </p:nvSpPr>
        <p:spPr>
          <a:xfrm>
            <a:off x="976707" y="1470998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22616FB-3423-428C-A192-14F18ED5C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40C78642-F155-4A4E-AD08-079E103A7FD1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Диаграмма 25">
            <a:extLst>
              <a:ext uri="{FF2B5EF4-FFF2-40B4-BE49-F238E27FC236}">
                <a16:creationId xmlns:a16="http://schemas.microsoft.com/office/drawing/2014/main" xmlns="" id="{74A20ABB-4B5F-4903-BD47-CACAA33421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8084455"/>
              </p:ext>
            </p:extLst>
          </p:nvPr>
        </p:nvGraphicFramePr>
        <p:xfrm>
          <a:off x="554465" y="2694335"/>
          <a:ext cx="3120273" cy="3540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TextShape 3">
            <a:extLst>
              <a:ext uri="{FF2B5EF4-FFF2-40B4-BE49-F238E27FC236}">
                <a16:creationId xmlns:a16="http://schemas.microsoft.com/office/drawing/2014/main" xmlns="" id="{6487A340-5384-478D-B303-6EAD51B76AD6}"/>
              </a:ext>
            </a:extLst>
          </p:cNvPr>
          <p:cNvSpPr txBox="1"/>
          <p:nvPr/>
        </p:nvSpPr>
        <p:spPr>
          <a:xfrm>
            <a:off x="515787" y="393099"/>
            <a:ext cx="9186421" cy="60944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Посещения поликлиники в 202</a:t>
            </a:r>
            <a:r>
              <a:rPr lang="en-US" sz="2400" b="1" dirty="0">
                <a:solidFill>
                  <a:srgbClr val="1B2E51"/>
                </a:solidFill>
                <a:cs typeface="Arial" panose="020B0604020202020204" pitchFamily="34" charset="0"/>
              </a:rPr>
              <a:t>4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году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9B55F9C7-CB8E-4CF3-880C-7AB60577BEA7}"/>
              </a:ext>
            </a:extLst>
          </p:cNvPr>
          <p:cNvSpPr/>
          <p:nvPr/>
        </p:nvSpPr>
        <p:spPr>
          <a:xfrm>
            <a:off x="608408" y="1368062"/>
            <a:ext cx="3066330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15">
            <a:extLst>
              <a:ext uri="{FF2B5EF4-FFF2-40B4-BE49-F238E27FC236}">
                <a16:creationId xmlns:a16="http://schemas.microsoft.com/office/drawing/2014/main" xmlns="" id="{7FF4E5A5-4FB0-421F-9468-859F07003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445028" y="3706257"/>
            <a:ext cx="1096586" cy="1140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CustomShape 4">
            <a:extLst>
              <a:ext uri="{FF2B5EF4-FFF2-40B4-BE49-F238E27FC236}">
                <a16:creationId xmlns:a16="http://schemas.microsoft.com/office/drawing/2014/main" xmlns="" id="{B8C0AED0-0453-464A-88DE-43EE5230EE74}"/>
              </a:ext>
            </a:extLst>
          </p:cNvPr>
          <p:cNvSpPr/>
          <p:nvPr/>
        </p:nvSpPr>
        <p:spPr>
          <a:xfrm>
            <a:off x="1333617" y="1631408"/>
            <a:ext cx="2706162" cy="996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4400" b="1" dirty="0">
                <a:solidFill>
                  <a:srgbClr val="990099"/>
                </a:solidFill>
                <a:latin typeface="+mj-lt"/>
                <a:cs typeface="Roboto" pitchFamily="2" charset="0"/>
              </a:rPr>
              <a:t>742 436</a:t>
            </a:r>
            <a:endParaRPr sz="4400" b="1" dirty="0">
              <a:solidFill>
                <a:srgbClr val="990099"/>
              </a:solidFill>
              <a:latin typeface="+mj-lt"/>
              <a:cs typeface="Calibri" panose="020F050202020403020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посещений в 202</a:t>
            </a:r>
            <a:r>
              <a:rPr lang="ru-RU"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4</a:t>
            </a:r>
            <a:r>
              <a:rPr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 году</a:t>
            </a:r>
            <a:endParaRPr sz="1400" dirty="0">
              <a:latin typeface="+mj-lt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xmlns="" id="{861487C4-B817-467B-B187-3D1767AA985D}"/>
              </a:ext>
            </a:extLst>
          </p:cNvPr>
          <p:cNvSpPr txBox="1">
            <a:spLocks/>
          </p:cNvSpPr>
          <p:nvPr/>
        </p:nvSpPr>
        <p:spPr>
          <a:xfrm>
            <a:off x="4799781" y="1556660"/>
            <a:ext cx="2952328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A4B85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Профилактические</a:t>
            </a:r>
          </a:p>
          <a:p>
            <a:r>
              <a:rPr lang="ru-RU" sz="1600" b="1" dirty="0">
                <a:solidFill>
                  <a:srgbClr val="A4B85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приемы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xmlns="" id="{45DCCFEA-CED6-472A-B593-F252958AADC0}"/>
              </a:ext>
            </a:extLst>
          </p:cNvPr>
          <p:cNvSpPr txBox="1">
            <a:spLocks/>
          </p:cNvSpPr>
          <p:nvPr/>
        </p:nvSpPr>
        <p:spPr>
          <a:xfrm>
            <a:off x="8512111" y="1556660"/>
            <a:ext cx="2952328" cy="523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A4B856"/>
                </a:solidFill>
                <a:latin typeface="+mn-lt"/>
                <a:ea typeface="Roboto" panose="02000000000000000000" pitchFamily="2" charset="0"/>
              </a:rPr>
              <a:t>Приемы</a:t>
            </a:r>
          </a:p>
          <a:p>
            <a:r>
              <a:rPr lang="ru-RU" sz="1600" b="1" dirty="0">
                <a:solidFill>
                  <a:srgbClr val="A4B856"/>
                </a:solidFill>
                <a:latin typeface="+mn-lt"/>
                <a:ea typeface="Roboto" panose="02000000000000000000" pitchFamily="2" charset="0"/>
              </a:rPr>
              <a:t>по заболеванию</a:t>
            </a:r>
          </a:p>
        </p:txBody>
      </p:sp>
      <p:graphicFrame>
        <p:nvGraphicFramePr>
          <p:cNvPr id="38" name="Диаграмма 37">
            <a:extLst>
              <a:ext uri="{FF2B5EF4-FFF2-40B4-BE49-F238E27FC236}">
                <a16:creationId xmlns:a16="http://schemas.microsoft.com/office/drawing/2014/main" xmlns="" id="{68B9AD6A-C8B7-4A8B-A7E1-3BE18CFAA7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879332"/>
              </p:ext>
            </p:extLst>
          </p:nvPr>
        </p:nvGraphicFramePr>
        <p:xfrm>
          <a:off x="4620577" y="2151774"/>
          <a:ext cx="3159536" cy="3580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9" name="Диаграмма 38">
            <a:extLst>
              <a:ext uri="{FF2B5EF4-FFF2-40B4-BE49-F238E27FC236}">
                <a16:creationId xmlns:a16="http://schemas.microsoft.com/office/drawing/2014/main" xmlns="" id="{4ED4C5EC-296C-4790-85C3-A0567A0F5F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6831567"/>
              </p:ext>
            </p:extLst>
          </p:nvPr>
        </p:nvGraphicFramePr>
        <p:xfrm>
          <a:off x="7995954" y="1925166"/>
          <a:ext cx="3159536" cy="3852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0" name="TextShape 3">
            <a:extLst>
              <a:ext uri="{FF2B5EF4-FFF2-40B4-BE49-F238E27FC236}">
                <a16:creationId xmlns:a16="http://schemas.microsoft.com/office/drawing/2014/main" xmlns="" id="{2D8C813F-12AC-484B-9461-57B439F658CB}"/>
              </a:ext>
            </a:extLst>
          </p:cNvPr>
          <p:cNvSpPr txBox="1"/>
          <p:nvPr/>
        </p:nvSpPr>
        <p:spPr>
          <a:xfrm>
            <a:off x="6325781" y="3678203"/>
            <a:ext cx="698267" cy="41479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>
                <a:solidFill>
                  <a:srgbClr val="1B2E51"/>
                </a:solidFill>
                <a:cs typeface="Arial" panose="020B0604020202020204" pitchFamily="34" charset="0"/>
              </a:rPr>
              <a:t>84%</a:t>
            </a:r>
            <a:endParaRPr sz="1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41" name="TextShape 3">
            <a:extLst>
              <a:ext uri="{FF2B5EF4-FFF2-40B4-BE49-F238E27FC236}">
                <a16:creationId xmlns:a16="http://schemas.microsoft.com/office/drawing/2014/main" xmlns="" id="{1FEF954E-7850-447C-85FA-27C17B5B54C1}"/>
              </a:ext>
            </a:extLst>
          </p:cNvPr>
          <p:cNvSpPr txBox="1"/>
          <p:nvPr/>
        </p:nvSpPr>
        <p:spPr>
          <a:xfrm>
            <a:off x="5627514" y="2523547"/>
            <a:ext cx="698267" cy="41479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>
                <a:solidFill>
                  <a:srgbClr val="1B2E51"/>
                </a:solidFill>
                <a:cs typeface="Arial" panose="020B0604020202020204" pitchFamily="34" charset="0"/>
              </a:rPr>
              <a:t>14%</a:t>
            </a:r>
            <a:endParaRPr sz="1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42" name="TextShape 3">
            <a:extLst>
              <a:ext uri="{FF2B5EF4-FFF2-40B4-BE49-F238E27FC236}">
                <a16:creationId xmlns:a16="http://schemas.microsoft.com/office/drawing/2014/main" xmlns="" id="{6B9EC8DC-B160-4C78-9A28-0A4D7BE6E22A}"/>
              </a:ext>
            </a:extLst>
          </p:cNvPr>
          <p:cNvSpPr txBox="1"/>
          <p:nvPr/>
        </p:nvSpPr>
        <p:spPr>
          <a:xfrm>
            <a:off x="5019992" y="2390470"/>
            <a:ext cx="698267" cy="41479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>
                <a:solidFill>
                  <a:srgbClr val="1B2E51"/>
                </a:solidFill>
                <a:cs typeface="Arial" panose="020B0604020202020204" pitchFamily="34" charset="0"/>
              </a:rPr>
              <a:t>1%</a:t>
            </a:r>
            <a:endParaRPr sz="1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43" name="TextShape 3">
            <a:extLst>
              <a:ext uri="{FF2B5EF4-FFF2-40B4-BE49-F238E27FC236}">
                <a16:creationId xmlns:a16="http://schemas.microsoft.com/office/drawing/2014/main" xmlns="" id="{38E3988D-9740-46C5-8060-B6913E2D9D2D}"/>
              </a:ext>
            </a:extLst>
          </p:cNvPr>
          <p:cNvSpPr txBox="1"/>
          <p:nvPr/>
        </p:nvSpPr>
        <p:spPr>
          <a:xfrm>
            <a:off x="4879751" y="2584939"/>
            <a:ext cx="698267" cy="41479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>
                <a:solidFill>
                  <a:srgbClr val="1B2E51"/>
                </a:solidFill>
                <a:cs typeface="Arial" panose="020B0604020202020204" pitchFamily="34" charset="0"/>
              </a:rPr>
              <a:t>1%</a:t>
            </a:r>
            <a:endParaRPr sz="1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xmlns="" id="{3AB6C569-FA1E-4304-ADDC-6842835BE19E}"/>
              </a:ext>
            </a:extLst>
          </p:cNvPr>
          <p:cNvSpPr/>
          <p:nvPr/>
        </p:nvSpPr>
        <p:spPr>
          <a:xfrm>
            <a:off x="4590418" y="1368062"/>
            <a:ext cx="3066330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xmlns="" id="{7E6E9841-D944-471E-84B0-5B446B39FE4A}"/>
              </a:ext>
            </a:extLst>
          </p:cNvPr>
          <p:cNvSpPr/>
          <p:nvPr/>
        </p:nvSpPr>
        <p:spPr>
          <a:xfrm>
            <a:off x="7995954" y="1368062"/>
            <a:ext cx="3066330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36E1497-2C6F-496B-AA1B-167642D63D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5028" y="1554"/>
            <a:ext cx="9759887" cy="548993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048529F-2BE9-4B3C-80BB-BAC1724E7E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B9F0D4A0-6845-44D1-8263-FBB9B33B3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xmlns="" id="{C4C634F6-5C17-4B22-9EBC-48219D5A2E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4894175"/>
              </p:ext>
            </p:extLst>
          </p:nvPr>
        </p:nvGraphicFramePr>
        <p:xfrm>
          <a:off x="1173358" y="2717756"/>
          <a:ext cx="2755251" cy="276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0" name="Table 8"/>
          <p:cNvGraphicFramePr/>
          <p:nvPr>
            <p:extLst>
              <p:ext uri="{D42A27DB-BD31-4B8C-83A1-F6EECF244321}">
                <p14:modId xmlns:p14="http://schemas.microsoft.com/office/powerpoint/2010/main" val="3573603961"/>
              </p:ext>
            </p:extLst>
          </p:nvPr>
        </p:nvGraphicFramePr>
        <p:xfrm>
          <a:off x="5823447" y="4679147"/>
          <a:ext cx="4877640" cy="732240"/>
        </p:xfrm>
        <a:graphic>
          <a:graphicData uri="http://schemas.openxmlformats.org/drawingml/2006/table">
            <a:tbl>
              <a:tblPr/>
              <a:tblGrid>
                <a:gridCol w="701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04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191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66120">
                <a:tc>
                  <a:txBody>
                    <a:bodyPr/>
                    <a:lstStyle/>
                    <a:p>
                      <a:r>
                        <a:rPr lang="ru-RU" sz="1200" dirty="0"/>
                        <a:t>группы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III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IV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V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%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6,5%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36,5%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8,8%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48,2%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6" name="TextShape 3"/>
          <p:cNvSpPr txBox="1"/>
          <p:nvPr/>
        </p:nvSpPr>
        <p:spPr>
          <a:xfrm>
            <a:off x="1048543" y="401280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Дети-сироты,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опекаемые</a:t>
            </a: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.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F6E9745-6E53-42EB-9B33-DD3B7C41C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00D25D7-992F-4205-95EC-12C27D67903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48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025" y="4150184"/>
            <a:ext cx="661988" cy="66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1606" y="4066293"/>
            <a:ext cx="701675" cy="701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Шестиугольник 23">
            <a:extLst>
              <a:ext uri="{FF2B5EF4-FFF2-40B4-BE49-F238E27FC236}">
                <a16:creationId xmlns:a16="http://schemas.microsoft.com/office/drawing/2014/main" xmlns="" id="{60474016-C2A5-4D88-B15D-6739D8899F1E}"/>
              </a:ext>
            </a:extLst>
          </p:cNvPr>
          <p:cNvSpPr/>
          <p:nvPr/>
        </p:nvSpPr>
        <p:spPr>
          <a:xfrm>
            <a:off x="1429266" y="1598738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E7C9AE4-1B78-4DEB-A23F-4291F055C5E0}"/>
              </a:ext>
            </a:extLst>
          </p:cNvPr>
          <p:cNvSpPr txBox="1"/>
          <p:nvPr/>
        </p:nvSpPr>
        <p:spPr>
          <a:xfrm>
            <a:off x="1570541" y="1873780"/>
            <a:ext cx="2358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284 человек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08FC88C-F995-46AB-8210-A54E95A475DC}"/>
              </a:ext>
            </a:extLst>
          </p:cNvPr>
          <p:cNvSpPr txBox="1"/>
          <p:nvPr/>
        </p:nvSpPr>
        <p:spPr>
          <a:xfrm>
            <a:off x="1557925" y="2199190"/>
            <a:ext cx="1986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план по </a:t>
            </a: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диспансеризации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FA09CA6-55C6-49FF-9A76-11F8E0D114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817"/>
          <a:stretch/>
        </p:blipFill>
        <p:spPr>
          <a:xfrm>
            <a:off x="8454862" y="1780517"/>
            <a:ext cx="1380659" cy="2700623"/>
          </a:xfrm>
          <a:prstGeom prst="rect">
            <a:avLst/>
          </a:prstGeom>
        </p:spPr>
      </p:pic>
      <p:sp>
        <p:nvSpPr>
          <p:cNvPr id="133" name="CustomShape 3"/>
          <p:cNvSpPr/>
          <p:nvPr/>
        </p:nvSpPr>
        <p:spPr>
          <a:xfrm>
            <a:off x="5480072" y="1432896"/>
            <a:ext cx="4494213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71755" eaLnBrk="1" hangingPunct="1">
              <a:buNone/>
            </a:pPr>
            <a:r>
              <a:rPr sz="1600" b="1" cap="all" dirty="0">
                <a:solidFill>
                  <a:srgbClr val="548235"/>
                </a:solidFill>
                <a:latin typeface="+mj-lt"/>
                <a:cs typeface="Roboto" pitchFamily="2" charset="0"/>
              </a:rPr>
              <a:t>Итоги </a:t>
            </a:r>
            <a:r>
              <a:rPr sz="1600" b="1" cap="all" dirty="0" err="1">
                <a:solidFill>
                  <a:srgbClr val="548235"/>
                </a:solidFill>
                <a:latin typeface="+mj-lt"/>
                <a:cs typeface="Roboto" pitchFamily="2" charset="0"/>
              </a:rPr>
              <a:t>диспансеризации</a:t>
            </a:r>
            <a:r>
              <a:rPr sz="1600" b="1" cap="all" dirty="0">
                <a:solidFill>
                  <a:srgbClr val="548235"/>
                </a:solidFill>
                <a:latin typeface="+mj-lt"/>
                <a:cs typeface="Roboto" pitchFamily="2" charset="0"/>
              </a:rPr>
              <a:t> </a:t>
            </a:r>
            <a:endParaRPr lang="ru-RU" sz="1600" b="1" cap="all" dirty="0">
              <a:solidFill>
                <a:srgbClr val="548235"/>
              </a:solidFill>
              <a:latin typeface="+mj-lt"/>
              <a:cs typeface="Roboto" pitchFamily="2" charset="0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7265A8B8-C2DF-4044-9499-E245CF01DC5B}"/>
              </a:ext>
            </a:extLst>
          </p:cNvPr>
          <p:cNvSpPr/>
          <p:nvPr/>
        </p:nvSpPr>
        <p:spPr>
          <a:xfrm>
            <a:off x="808386" y="1257283"/>
            <a:ext cx="3525671" cy="5088658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861844B6-BDD2-4DAE-86E6-5E29AE7C0863}"/>
              </a:ext>
            </a:extLst>
          </p:cNvPr>
          <p:cNvSpPr/>
          <p:nvPr/>
        </p:nvSpPr>
        <p:spPr>
          <a:xfrm>
            <a:off x="5189223" y="1368062"/>
            <a:ext cx="5724437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CustomShape 7">
            <a:extLst>
              <a:ext uri="{FF2B5EF4-FFF2-40B4-BE49-F238E27FC236}">
                <a16:creationId xmlns:a16="http://schemas.microsoft.com/office/drawing/2014/main" xmlns="" id="{DB950F9E-0FDA-4163-B94C-BCAA1898C8B5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6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C023756-C841-4838-89F8-C3F9E539E8B4}"/>
              </a:ext>
            </a:extLst>
          </p:cNvPr>
          <p:cNvSpPr txBox="1"/>
          <p:nvPr/>
        </p:nvSpPr>
        <p:spPr>
          <a:xfrm>
            <a:off x="2298102" y="5614079"/>
            <a:ext cx="1986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прошли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диспансеризацию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4B2287E-9A50-47CC-9FE2-2CF00BB4BBFC}"/>
              </a:ext>
            </a:extLst>
          </p:cNvPr>
          <p:cNvSpPr txBox="1"/>
          <p:nvPr/>
        </p:nvSpPr>
        <p:spPr>
          <a:xfrm>
            <a:off x="1570541" y="5259105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284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человек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xmlns="" id="{2BBE31E3-7C7C-4723-8741-E0AF3F6E29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6679397"/>
              </p:ext>
            </p:extLst>
          </p:nvPr>
        </p:nvGraphicFramePr>
        <p:xfrm>
          <a:off x="5641119" y="1856233"/>
          <a:ext cx="30564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FB6DA87-1553-4886-AB93-AF8B5CD1FB10}"/>
              </a:ext>
            </a:extLst>
          </p:cNvPr>
          <p:cNvSpPr txBox="1"/>
          <p:nvPr/>
        </p:nvSpPr>
        <p:spPr>
          <a:xfrm>
            <a:off x="7169329" y="2149624"/>
            <a:ext cx="22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64D7995-EA41-4204-961F-FCB20F59989B}"/>
              </a:ext>
            </a:extLst>
          </p:cNvPr>
          <p:cNvSpPr txBox="1"/>
          <p:nvPr/>
        </p:nvSpPr>
        <p:spPr>
          <a:xfrm>
            <a:off x="7939881" y="3227833"/>
            <a:ext cx="358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II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34B37B9-1923-47E8-8615-6507EF129FC4}"/>
              </a:ext>
            </a:extLst>
          </p:cNvPr>
          <p:cNvSpPr txBox="1"/>
          <p:nvPr/>
        </p:nvSpPr>
        <p:spPr>
          <a:xfrm>
            <a:off x="6936779" y="4034390"/>
            <a:ext cx="410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III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9C6EE1D-2F9A-494D-B364-6EF9214C63AC}"/>
              </a:ext>
            </a:extLst>
          </p:cNvPr>
          <p:cNvSpPr txBox="1"/>
          <p:nvPr/>
        </p:nvSpPr>
        <p:spPr>
          <a:xfrm>
            <a:off x="6227371" y="2992328"/>
            <a:ext cx="22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C40E0048-A439-41B8-879B-5A4543E2C3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C1B3495C-C280-49E8-914B-BBC7E7B17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" b="23086"/>
          <a:stretch/>
        </p:blipFill>
        <p:spPr bwMode="auto">
          <a:xfrm>
            <a:off x="9167758" y="2493839"/>
            <a:ext cx="1987023" cy="1712949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482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1EE77FB-E1D7-4FDE-95AC-288B25E64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6" y="18419"/>
            <a:ext cx="12192000" cy="6858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EFD0729B-3069-4F4B-B687-D0849961D0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graphicFrame>
        <p:nvGraphicFramePr>
          <p:cNvPr id="34" name="Диаграмма 33">
            <a:extLst>
              <a:ext uri="{FF2B5EF4-FFF2-40B4-BE49-F238E27FC236}">
                <a16:creationId xmlns:a16="http://schemas.microsoft.com/office/drawing/2014/main" xmlns="" id="{A81E9509-AD33-4705-AF88-64B1022BA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9287152"/>
              </p:ext>
            </p:extLst>
          </p:nvPr>
        </p:nvGraphicFramePr>
        <p:xfrm>
          <a:off x="648000" y="2048267"/>
          <a:ext cx="10440000" cy="3512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" name="CustomShape 16">
            <a:extLst>
              <a:ext uri="{FF2B5EF4-FFF2-40B4-BE49-F238E27FC236}">
                <a16:creationId xmlns:a16="http://schemas.microsoft.com/office/drawing/2014/main" xmlns="" id="{5158AC8D-466D-432B-9A35-1BA419B8B42F}"/>
              </a:ext>
            </a:extLst>
          </p:cNvPr>
          <p:cNvSpPr/>
          <p:nvPr/>
        </p:nvSpPr>
        <p:spPr>
          <a:xfrm>
            <a:off x="3446643" y="3447419"/>
            <a:ext cx="838298" cy="838298"/>
          </a:xfrm>
          <a:prstGeom prst="ellipse">
            <a:avLst/>
          </a:prstGeom>
          <a:solidFill>
            <a:schemeClr val="bg1"/>
          </a:solidFill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12"/>
          <p:cNvSpPr/>
          <p:nvPr/>
        </p:nvSpPr>
        <p:spPr>
          <a:xfrm>
            <a:off x="804714" y="5090364"/>
            <a:ext cx="1635190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Болезни</a:t>
            </a:r>
            <a:r>
              <a:rPr lang="en-US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системы кровообращения</a:t>
            </a:r>
            <a:endParaRPr sz="1200" dirty="0">
              <a:latin typeface="+mj-lt"/>
            </a:endParaRPr>
          </a:p>
        </p:txBody>
      </p:sp>
      <p:sp>
        <p:nvSpPr>
          <p:cNvPr id="187" name="CustomShape 13"/>
          <p:cNvSpPr/>
          <p:nvPr/>
        </p:nvSpPr>
        <p:spPr>
          <a:xfrm>
            <a:off x="7176655" y="5090364"/>
            <a:ext cx="1686143" cy="6946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органов пищеварения</a:t>
            </a:r>
            <a:endParaRPr sz="1200" dirty="0">
              <a:latin typeface="+mj-lt"/>
            </a:endParaRPr>
          </a:p>
        </p:txBody>
      </p:sp>
      <p:sp>
        <p:nvSpPr>
          <p:cNvPr id="188" name="CustomShape 14"/>
          <p:cNvSpPr/>
          <p:nvPr/>
        </p:nvSpPr>
        <p:spPr>
          <a:xfrm>
            <a:off x="5160364" y="5090364"/>
            <a:ext cx="1831049" cy="6932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Болезни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к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остно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-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мышечной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системы</a:t>
            </a:r>
            <a:endParaRPr sz="1200" dirty="0">
              <a:latin typeface="+mj-lt"/>
            </a:endParaRPr>
          </a:p>
        </p:txBody>
      </p:sp>
      <p:sp>
        <p:nvSpPr>
          <p:cNvPr id="189" name="CustomShape 15"/>
          <p:cNvSpPr/>
          <p:nvPr/>
        </p:nvSpPr>
        <p:spPr>
          <a:xfrm>
            <a:off x="9209461" y="5090364"/>
            <a:ext cx="1906775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мочеполовой системы</a:t>
            </a:r>
            <a:endParaRPr sz="1200" dirty="0">
              <a:latin typeface="+mj-lt"/>
            </a:endParaRPr>
          </a:p>
        </p:txBody>
      </p:sp>
      <p:sp>
        <p:nvSpPr>
          <p:cNvPr id="199" name="TextShape 21"/>
          <p:cNvSpPr txBox="1"/>
          <p:nvPr/>
        </p:nvSpPr>
        <p:spPr>
          <a:xfrm>
            <a:off x="9156004" y="639142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7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35" name="TextShape 3"/>
          <p:cNvSpPr txBox="1"/>
          <p:nvPr/>
        </p:nvSpPr>
        <p:spPr>
          <a:xfrm>
            <a:off x="1023143" y="392361"/>
            <a:ext cx="8666163" cy="5429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Показатели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заболеваемости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16DC6245-B2C2-4E2E-A089-98A899EC0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63E81957-98A5-4A03-8578-CB2145DA9731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03759C28-A42A-48D7-A17B-BEF798FE95F0}"/>
              </a:ext>
            </a:extLst>
          </p:cNvPr>
          <p:cNvSpPr/>
          <p:nvPr/>
        </p:nvSpPr>
        <p:spPr>
          <a:xfrm>
            <a:off x="667427" y="2038970"/>
            <a:ext cx="10681565" cy="3942730"/>
          </a:xfrm>
          <a:prstGeom prst="roundRect">
            <a:avLst>
              <a:gd name="adj" fmla="val 4319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DDC2624D-F4D3-48F7-9116-8D2D7C31A8B2}"/>
              </a:ext>
            </a:extLst>
          </p:cNvPr>
          <p:cNvCxnSpPr>
            <a:cxnSpLocks/>
          </p:cNvCxnSpPr>
          <p:nvPr/>
        </p:nvCxnSpPr>
        <p:spPr>
          <a:xfrm>
            <a:off x="794657" y="5094028"/>
            <a:ext cx="101454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86" name="Рисунок 9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0884" y="3607932"/>
            <a:ext cx="450020" cy="4514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CustomShape 16">
            <a:extLst>
              <a:ext uri="{FF2B5EF4-FFF2-40B4-BE49-F238E27FC236}">
                <a16:creationId xmlns:a16="http://schemas.microsoft.com/office/drawing/2014/main" xmlns="" id="{EEE2B56C-53A8-4A46-98D9-FE922DDE38F5}"/>
              </a:ext>
            </a:extLst>
          </p:cNvPr>
          <p:cNvSpPr/>
          <p:nvPr/>
        </p:nvSpPr>
        <p:spPr>
          <a:xfrm>
            <a:off x="5415163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787" name="Рисунок 9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3605" y="3573089"/>
            <a:ext cx="515557" cy="5155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8" name="Рисунок 9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3714" y="3631229"/>
            <a:ext cx="493711" cy="492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98" name="Рисунок 10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0600" y="3603558"/>
            <a:ext cx="521382" cy="5199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07D2EDE-E248-41B0-9CDA-65AF4D11A12B}"/>
              </a:ext>
            </a:extLst>
          </p:cNvPr>
          <p:cNvSpPr/>
          <p:nvPr/>
        </p:nvSpPr>
        <p:spPr>
          <a:xfrm>
            <a:off x="4249470" y="1490356"/>
            <a:ext cx="582385" cy="2290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9991D56E-4872-4F41-A200-715816BFF4EC}"/>
              </a:ext>
            </a:extLst>
          </p:cNvPr>
          <p:cNvSpPr/>
          <p:nvPr/>
        </p:nvSpPr>
        <p:spPr>
          <a:xfrm>
            <a:off x="7197794" y="1465746"/>
            <a:ext cx="582385" cy="229026"/>
          </a:xfrm>
          <a:prstGeom prst="rect">
            <a:avLst/>
          </a:prstGeom>
          <a:solidFill>
            <a:srgbClr val="FDD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B400608-5B03-4657-B765-EC8704EBBAB4}"/>
              </a:ext>
            </a:extLst>
          </p:cNvPr>
          <p:cNvSpPr txBox="1"/>
          <p:nvPr/>
        </p:nvSpPr>
        <p:spPr>
          <a:xfrm>
            <a:off x="4921392" y="1432156"/>
            <a:ext cx="169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Показатели 2023г.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3E64BCA0-2D26-480E-973F-313BEAE89618}"/>
              </a:ext>
            </a:extLst>
          </p:cNvPr>
          <p:cNvSpPr txBox="1"/>
          <p:nvPr/>
        </p:nvSpPr>
        <p:spPr>
          <a:xfrm>
            <a:off x="7869716" y="1422859"/>
            <a:ext cx="169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Показатели 2024г.</a:t>
            </a:r>
          </a:p>
        </p:txBody>
      </p:sp>
      <p:sp>
        <p:nvSpPr>
          <p:cNvPr id="58" name="CustomShape 16">
            <a:extLst>
              <a:ext uri="{FF2B5EF4-FFF2-40B4-BE49-F238E27FC236}">
                <a16:creationId xmlns:a16="http://schemas.microsoft.com/office/drawing/2014/main" xmlns="" id="{68642599-24DF-438E-8014-9124332EA562}"/>
              </a:ext>
            </a:extLst>
          </p:cNvPr>
          <p:cNvSpPr/>
          <p:nvPr/>
        </p:nvSpPr>
        <p:spPr>
          <a:xfrm>
            <a:off x="7552235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" name="CustomShape 16">
            <a:extLst>
              <a:ext uri="{FF2B5EF4-FFF2-40B4-BE49-F238E27FC236}">
                <a16:creationId xmlns:a16="http://schemas.microsoft.com/office/drawing/2014/main" xmlns="" id="{B25129D0-F7D1-40B9-9C03-F135AA60997D}"/>
              </a:ext>
            </a:extLst>
          </p:cNvPr>
          <p:cNvSpPr/>
          <p:nvPr/>
        </p:nvSpPr>
        <p:spPr>
          <a:xfrm>
            <a:off x="1141019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" name="CustomShape 16">
            <a:extLst>
              <a:ext uri="{FF2B5EF4-FFF2-40B4-BE49-F238E27FC236}">
                <a16:creationId xmlns:a16="http://schemas.microsoft.com/office/drawing/2014/main" xmlns="" id="{0306AD2B-F384-4917-AD17-30ED7518A387}"/>
              </a:ext>
            </a:extLst>
          </p:cNvPr>
          <p:cNvSpPr/>
          <p:nvPr/>
        </p:nvSpPr>
        <p:spPr>
          <a:xfrm>
            <a:off x="9689306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7272A0BB-7B34-46B0-AEF1-0C48E379FE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20" y="3660869"/>
            <a:ext cx="454098" cy="454098"/>
          </a:xfrm>
          <a:prstGeom prst="rect">
            <a:avLst/>
          </a:prstGeom>
        </p:spPr>
      </p:pic>
      <p:sp>
        <p:nvSpPr>
          <p:cNvPr id="37" name="CustomShape 12">
            <a:extLst>
              <a:ext uri="{FF2B5EF4-FFF2-40B4-BE49-F238E27FC236}">
                <a16:creationId xmlns:a16="http://schemas.microsoft.com/office/drawing/2014/main" xmlns="" id="{3A622211-FA77-4D75-A764-4053A3F914EB}"/>
              </a:ext>
            </a:extLst>
          </p:cNvPr>
          <p:cNvSpPr/>
          <p:nvPr/>
        </p:nvSpPr>
        <p:spPr>
          <a:xfrm>
            <a:off x="2982539" y="5090364"/>
            <a:ext cx="1635190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органов дыхания</a:t>
            </a:r>
            <a:endParaRPr sz="1200" dirty="0">
              <a:latin typeface="+mj-lt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9F9652D4-5F89-47E6-A811-5DB6FA55011B}"/>
              </a:ext>
            </a:extLst>
          </p:cNvPr>
          <p:cNvSpPr/>
          <p:nvPr/>
        </p:nvSpPr>
        <p:spPr>
          <a:xfrm>
            <a:off x="1260397" y="1490356"/>
            <a:ext cx="582385" cy="2290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E50FDF1-C3DC-4D75-A1A6-D11713C09106}"/>
              </a:ext>
            </a:extLst>
          </p:cNvPr>
          <p:cNvSpPr txBox="1"/>
          <p:nvPr/>
        </p:nvSpPr>
        <p:spPr>
          <a:xfrm>
            <a:off x="1932319" y="1432156"/>
            <a:ext cx="169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Показатели 2022г.</a:t>
            </a:r>
          </a:p>
        </p:txBody>
      </p:sp>
    </p:spTree>
    <p:extLst>
      <p:ext uri="{BB962C8B-B14F-4D97-AF65-F5344CB8AC3E}">
        <p14:creationId xmlns:p14="http://schemas.microsoft.com/office/powerpoint/2010/main" val="4085617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xmlns="" id="{C8C526D6-AB0E-4232-95A0-A87AE6D569ED}"/>
              </a:ext>
            </a:extLst>
          </p:cNvPr>
          <p:cNvSpPr/>
          <p:nvPr/>
        </p:nvSpPr>
        <p:spPr>
          <a:xfrm>
            <a:off x="1084987" y="2114019"/>
            <a:ext cx="4330087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17E027EF-4EFB-42AE-9930-6CFE2209E389}"/>
              </a:ext>
            </a:extLst>
          </p:cNvPr>
          <p:cNvSpPr/>
          <p:nvPr/>
        </p:nvSpPr>
        <p:spPr>
          <a:xfrm>
            <a:off x="976707" y="1851999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xmlns="" id="{863F49D2-5157-49F6-921D-1994423F4C09}"/>
              </a:ext>
            </a:extLst>
          </p:cNvPr>
          <p:cNvSpPr/>
          <p:nvPr/>
        </p:nvSpPr>
        <p:spPr>
          <a:xfrm>
            <a:off x="1541156" y="4215933"/>
            <a:ext cx="1880688" cy="1621282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4" name="CustomShape 5"/>
          <p:cNvSpPr/>
          <p:nvPr/>
        </p:nvSpPr>
        <p:spPr>
          <a:xfrm>
            <a:off x="9227276" y="3351395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6"/>
          <p:cNvSpPr/>
          <p:nvPr/>
        </p:nvSpPr>
        <p:spPr>
          <a:xfrm>
            <a:off x="2059872" y="2213641"/>
            <a:ext cx="180022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План</a:t>
            </a:r>
            <a:endParaRPr sz="1600" dirty="0"/>
          </a:p>
        </p:txBody>
      </p:sp>
      <p:sp>
        <p:nvSpPr>
          <p:cNvPr id="240" name="CustomShape 10"/>
          <p:cNvSpPr/>
          <p:nvPr/>
        </p:nvSpPr>
        <p:spPr>
          <a:xfrm>
            <a:off x="3095454" y="2291429"/>
            <a:ext cx="2397998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45 518</a:t>
            </a:r>
            <a:r>
              <a:rPr kumimoji="0" lang="ru-RU" sz="12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чел.</a:t>
            </a:r>
            <a:endParaRPr kumimoji="0" lang="ru-RU" sz="3600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Roboto"/>
              <a:ea typeface="Roboto"/>
              <a:cs typeface="+mn-cs"/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37090" y="289640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Профилактические осмотры 202</a:t>
            </a:r>
            <a:r>
              <a:rPr lang="en-US" sz="2400" b="1" dirty="0">
                <a:solidFill>
                  <a:srgbClr val="1B2E51"/>
                </a:solidFill>
                <a:cs typeface="Arial" panose="020B0604020202020204" pitchFamily="34" charset="0"/>
              </a:rPr>
              <a:t>4</a:t>
            </a: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 г.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8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39" name="CustomShape 6">
            <a:extLst>
              <a:ext uri="{FF2B5EF4-FFF2-40B4-BE49-F238E27FC236}">
                <a16:creationId xmlns:a16="http://schemas.microsoft.com/office/drawing/2014/main" xmlns="" id="{A7467C97-9738-4B84-862A-E1B36387CFAA}"/>
              </a:ext>
            </a:extLst>
          </p:cNvPr>
          <p:cNvSpPr/>
          <p:nvPr/>
        </p:nvSpPr>
        <p:spPr>
          <a:xfrm>
            <a:off x="2059872" y="3359797"/>
            <a:ext cx="180022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Факт выполнения</a:t>
            </a:r>
            <a:endParaRPr sz="1600" dirty="0"/>
          </a:p>
        </p:txBody>
      </p:sp>
      <p:sp>
        <p:nvSpPr>
          <p:cNvPr id="40" name="CustomShape 10">
            <a:extLst>
              <a:ext uri="{FF2B5EF4-FFF2-40B4-BE49-F238E27FC236}">
                <a16:creationId xmlns:a16="http://schemas.microsoft.com/office/drawing/2014/main" xmlns="" id="{8D2FCBC0-8889-4AFD-ACEF-862960B8B258}"/>
              </a:ext>
            </a:extLst>
          </p:cNvPr>
          <p:cNvSpPr/>
          <p:nvPr/>
        </p:nvSpPr>
        <p:spPr>
          <a:xfrm>
            <a:off x="3095454" y="3437585"/>
            <a:ext cx="2397998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45 518</a:t>
            </a:r>
            <a:r>
              <a:rPr kumimoji="0" lang="ru-RU" sz="12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чел.</a:t>
            </a:r>
            <a:endParaRPr kumimoji="0" lang="ru-RU" sz="3600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Roboto"/>
              <a:ea typeface="Roboto"/>
              <a:cs typeface="+mn-cs"/>
            </a:endParaRPr>
          </a:p>
        </p:txBody>
      </p:sp>
      <p:sp>
        <p:nvSpPr>
          <p:cNvPr id="41" name="CustomShape 10">
            <a:extLst>
              <a:ext uri="{FF2B5EF4-FFF2-40B4-BE49-F238E27FC236}">
                <a16:creationId xmlns:a16="http://schemas.microsoft.com/office/drawing/2014/main" xmlns="" id="{E558E3C4-E937-4292-8AF9-45BA0A6B53C3}"/>
              </a:ext>
            </a:extLst>
          </p:cNvPr>
          <p:cNvSpPr/>
          <p:nvPr/>
        </p:nvSpPr>
        <p:spPr>
          <a:xfrm>
            <a:off x="1340608" y="4757426"/>
            <a:ext cx="2397998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100%</a:t>
            </a:r>
          </a:p>
        </p:txBody>
      </p:sp>
      <p:sp>
        <p:nvSpPr>
          <p:cNvPr id="42" name="CustomShape 6">
            <a:extLst>
              <a:ext uri="{FF2B5EF4-FFF2-40B4-BE49-F238E27FC236}">
                <a16:creationId xmlns:a16="http://schemas.microsoft.com/office/drawing/2014/main" xmlns="" id="{BC83DC27-E941-47AC-B87D-81D76BE9E645}"/>
              </a:ext>
            </a:extLst>
          </p:cNvPr>
          <p:cNvSpPr/>
          <p:nvPr/>
        </p:nvSpPr>
        <p:spPr>
          <a:xfrm>
            <a:off x="3505828" y="4612236"/>
            <a:ext cx="180022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Доля выполнения</a:t>
            </a:r>
            <a:endParaRPr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ED4C1E6-D738-4133-9E2E-483D96360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07" y="1975840"/>
            <a:ext cx="536617" cy="637157"/>
          </a:xfrm>
          <a:prstGeom prst="rect">
            <a:avLst/>
          </a:prstGeom>
        </p:spPr>
      </p:pic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xmlns="" id="{B12362A8-47D1-408F-8EAB-1C3778A21ACC}"/>
              </a:ext>
            </a:extLst>
          </p:cNvPr>
          <p:cNvSpPr/>
          <p:nvPr/>
        </p:nvSpPr>
        <p:spPr>
          <a:xfrm>
            <a:off x="1084987" y="3335813"/>
            <a:ext cx="4330087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9F4F48AE-F86D-4E52-A7A5-D0BC4D06D202}"/>
              </a:ext>
            </a:extLst>
          </p:cNvPr>
          <p:cNvSpPr/>
          <p:nvPr/>
        </p:nvSpPr>
        <p:spPr>
          <a:xfrm>
            <a:off x="976707" y="3073793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CAA2F92-912C-4615-9559-46FC04836B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8" y="3131083"/>
            <a:ext cx="820953" cy="80825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D2A9981-2165-4F1C-8C25-108EF68CDBBD}"/>
              </a:ext>
            </a:extLst>
          </p:cNvPr>
          <p:cNvSpPr txBox="1"/>
          <p:nvPr/>
        </p:nvSpPr>
        <p:spPr>
          <a:xfrm>
            <a:off x="1084987" y="1033048"/>
            <a:ext cx="5304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Прохождение несовершеннолетними медицинских осмотров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FD614AD-FE4F-403D-BEE9-B0E773F4CE56}"/>
              </a:ext>
            </a:extLst>
          </p:cNvPr>
          <p:cNvSpPr txBox="1"/>
          <p:nvPr/>
        </p:nvSpPr>
        <p:spPr>
          <a:xfrm>
            <a:off x="6519136" y="2179729"/>
            <a:ext cx="422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Итоги профилактических осмотров несовершеннолетних: 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3263DAAD-DF52-4975-ACA2-D27679DF62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6213366"/>
              </p:ext>
            </p:extLst>
          </p:nvPr>
        </p:nvGraphicFramePr>
        <p:xfrm>
          <a:off x="6305775" y="2604640"/>
          <a:ext cx="3934451" cy="3846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xmlns="" id="{45885C0A-5A47-43AB-967B-B6E9507DCDC9}"/>
              </a:ext>
            </a:extLst>
          </p:cNvPr>
          <p:cNvSpPr/>
          <p:nvPr/>
        </p:nvSpPr>
        <p:spPr>
          <a:xfrm>
            <a:off x="6305776" y="2114019"/>
            <a:ext cx="4361364" cy="4051650"/>
          </a:xfrm>
          <a:prstGeom prst="roundRect">
            <a:avLst>
              <a:gd name="adj" fmla="val 3693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CustomShape 6">
            <a:extLst>
              <a:ext uri="{FF2B5EF4-FFF2-40B4-BE49-F238E27FC236}">
                <a16:creationId xmlns:a16="http://schemas.microsoft.com/office/drawing/2014/main" xmlns="" id="{2B357D73-B227-4E29-A3FF-EF26E804C8B7}"/>
              </a:ext>
            </a:extLst>
          </p:cNvPr>
          <p:cNvSpPr/>
          <p:nvPr/>
        </p:nvSpPr>
        <p:spPr>
          <a:xfrm>
            <a:off x="9513347" y="3310194"/>
            <a:ext cx="1193412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200" dirty="0">
                <a:solidFill>
                  <a:srgbClr val="000000"/>
                </a:solidFill>
                <a:cs typeface="Roboto" pitchFamily="2" charset="0"/>
              </a:rPr>
              <a:t>Группа здоровья</a:t>
            </a:r>
            <a:endParaRPr sz="1200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98666BA1-0BB5-4F3F-A807-774428AA09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4199" y="3907098"/>
            <a:ext cx="1861727" cy="254444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CC9538C1-EDA2-4E07-AB4C-D09C984372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1650" y="0"/>
            <a:ext cx="10160350" cy="571519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8AC1F638-1AE9-4C7D-9815-97A4CDA431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731" y="419794"/>
            <a:ext cx="1687893" cy="9455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xmlns="" id="{863F49D2-5157-49F6-921D-1994423F4C09}"/>
              </a:ext>
            </a:extLst>
          </p:cNvPr>
          <p:cNvSpPr/>
          <p:nvPr/>
        </p:nvSpPr>
        <p:spPr>
          <a:xfrm>
            <a:off x="6634338" y="2297059"/>
            <a:ext cx="3285950" cy="2832715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4" name="CustomShape 5"/>
          <p:cNvSpPr/>
          <p:nvPr/>
        </p:nvSpPr>
        <p:spPr>
          <a:xfrm>
            <a:off x="10804700" y="2102749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6"/>
          <p:cNvSpPr/>
          <p:nvPr/>
        </p:nvSpPr>
        <p:spPr>
          <a:xfrm>
            <a:off x="7554284" y="2655206"/>
            <a:ext cx="227048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Все планы по вакцинации </a:t>
            </a:r>
            <a:br>
              <a:rPr lang="ru-RU" sz="1600" dirty="0">
                <a:solidFill>
                  <a:srgbClr val="000000"/>
                </a:solidFill>
                <a:cs typeface="Roboto" pitchFamily="2" charset="0"/>
              </a:rPr>
            </a:b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на 2024 год </a:t>
            </a:r>
            <a:r>
              <a:rPr lang="ru-RU" sz="1600" b="1" dirty="0">
                <a:solidFill>
                  <a:srgbClr val="000000"/>
                </a:solidFill>
                <a:cs typeface="Roboto" pitchFamily="2" charset="0"/>
              </a:rPr>
              <a:t>выполнены</a:t>
            </a: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 на</a:t>
            </a:r>
          </a:p>
        </p:txBody>
      </p:sp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8"/>
          <p:cNvSpPr/>
          <p:nvPr/>
        </p:nvSpPr>
        <p:spPr>
          <a:xfrm>
            <a:off x="10293525" y="2559949"/>
            <a:ext cx="1438275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10"/>
          <p:cNvSpPr/>
          <p:nvPr/>
        </p:nvSpPr>
        <p:spPr>
          <a:xfrm>
            <a:off x="7249753" y="3529836"/>
            <a:ext cx="2085848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9</a:t>
            </a:r>
            <a:r>
              <a:rPr kumimoji="0" lang="ru-RU" sz="44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7,</a:t>
            </a:r>
            <a:r>
              <a:rPr lang="en-US" sz="4400" b="1" spc="-1" dirty="0">
                <a:solidFill>
                  <a:srgbClr val="A4B856"/>
                </a:solidFill>
                <a:latin typeface="Roboto"/>
                <a:ea typeface="Roboto"/>
              </a:rPr>
              <a:t>4</a:t>
            </a:r>
            <a:r>
              <a:rPr kumimoji="0" lang="ru-RU" sz="44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%</a:t>
            </a:r>
          </a:p>
        </p:txBody>
      </p:sp>
      <p:sp>
        <p:nvSpPr>
          <p:cNvPr id="241" name="CustomShape 11"/>
          <p:cNvSpPr/>
          <p:nvPr/>
        </p:nvSpPr>
        <p:spPr>
          <a:xfrm>
            <a:off x="1771042" y="2239823"/>
            <a:ext cx="4490059" cy="4231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гепатита В – 99,6%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гепатита А - 98,2%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Ревакцинация против гепатита А – 96,1%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кори – 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99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,8%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Ревакцинация против кори – 96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,8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краснухи – 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96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,1%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Ревакцинация против краснухи – 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95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,1%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дифтерии – 97,7%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Ревакцинация против дифтерии – 96,4%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паротита – 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95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,1%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столбняка – 98,7%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коклюша- 99,6%</a:t>
            </a:r>
          </a:p>
        </p:txBody>
      </p:sp>
      <p:sp>
        <p:nvSpPr>
          <p:cNvPr id="17" name="TextShape 3"/>
          <p:cNvSpPr txBox="1"/>
          <p:nvPr/>
        </p:nvSpPr>
        <p:spPr>
          <a:xfrm>
            <a:off x="1037090" y="278320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Прививочная работа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9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7" name="TextShape 3">
            <a:extLst>
              <a:ext uri="{FF2B5EF4-FFF2-40B4-BE49-F238E27FC236}">
                <a16:creationId xmlns:a16="http://schemas.microsoft.com/office/drawing/2014/main" xmlns="" id="{17EC5306-BEBD-4E0E-B4DD-FAEB2408AFFD}"/>
              </a:ext>
            </a:extLst>
          </p:cNvPr>
          <p:cNvSpPr txBox="1"/>
          <p:nvPr/>
        </p:nvSpPr>
        <p:spPr>
          <a:xfrm>
            <a:off x="1037090" y="762208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b="1" dirty="0">
                <a:solidFill>
                  <a:srgbClr val="A4B856"/>
                </a:solidFill>
                <a:cs typeface="Arial" panose="020B0604020202020204" pitchFamily="34" charset="0"/>
              </a:rPr>
              <a:t>гепатит, корь, краснуха, дифтерия, паротит, столбняк, коклюш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31779CC-D9A4-41A6-9A09-9BAB15A52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23" y="1342339"/>
            <a:ext cx="2452809" cy="4493623"/>
          </a:xfrm>
          <a:prstGeom prst="rect">
            <a:avLst/>
          </a:prstGeom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xmlns="" id="{846E3141-1A11-44EE-8EAC-03E0D1181F47}"/>
              </a:ext>
            </a:extLst>
          </p:cNvPr>
          <p:cNvSpPr/>
          <p:nvPr/>
        </p:nvSpPr>
        <p:spPr>
          <a:xfrm>
            <a:off x="1051711" y="1736866"/>
            <a:ext cx="5211310" cy="4532091"/>
          </a:xfrm>
          <a:prstGeom prst="roundRect">
            <a:avLst>
              <a:gd name="adj" fmla="val 507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0A2FFB22-96FB-4334-B9D9-5AE48078B0A4}"/>
              </a:ext>
            </a:extLst>
          </p:cNvPr>
          <p:cNvSpPr/>
          <p:nvPr/>
        </p:nvSpPr>
        <p:spPr>
          <a:xfrm>
            <a:off x="976707" y="1484769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DAA7B8-2E4C-45E4-AE3E-CF99EE6EB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7" y="1604067"/>
            <a:ext cx="697199" cy="69299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E823ECC-687E-4395-B3A2-B56CF17EF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9827" y="1262323"/>
            <a:ext cx="12192000" cy="6858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E6B88AB6-164D-40EC-9ED6-151F9B4DBD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731" y="419794"/>
            <a:ext cx="1687893" cy="945533"/>
          </a:xfrm>
          <a:prstGeom prst="rect">
            <a:avLst/>
          </a:prstGeom>
        </p:spPr>
      </p:pic>
      <p:sp>
        <p:nvSpPr>
          <p:cNvPr id="2" name="CustomShape 6">
            <a:extLst>
              <a:ext uri="{FF2B5EF4-FFF2-40B4-BE49-F238E27FC236}">
                <a16:creationId xmlns:a16="http://schemas.microsoft.com/office/drawing/2014/main" xmlns="" id="{6C4C564F-441D-08D6-B412-6C218B09F0A1}"/>
              </a:ext>
            </a:extLst>
          </p:cNvPr>
          <p:cNvSpPr/>
          <p:nvPr/>
        </p:nvSpPr>
        <p:spPr>
          <a:xfrm>
            <a:off x="7417821" y="4283644"/>
            <a:ext cx="227048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endParaRPr lang="ru-RU" sz="1200" dirty="0">
              <a:solidFill>
                <a:srgbClr val="000000"/>
              </a:solidFill>
              <a:cs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318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D050"/>
      </a:accent5>
      <a:accent6>
        <a:srgbClr val="70AD47"/>
      </a:accent6>
      <a:hlink>
        <a:srgbClr val="92D05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D050"/>
      </a:accent5>
      <a:accent6>
        <a:srgbClr val="70AD47"/>
      </a:accent6>
      <a:hlink>
        <a:srgbClr val="92D05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 fontScale="77500" lnSpcReduction="20000"/>
      </a:bodyPr>
      <a:lstStyle>
        <a:defPPr algn="l">
          <a:lnSpc>
            <a:spcPct val="100000"/>
          </a:lnSpc>
          <a:spcBef>
            <a:spcPts val="3000"/>
          </a:spcBef>
          <a:defRPr sz="2400" b="1" dirty="0">
            <a:solidFill>
              <a:srgbClr val="1B2E5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3215</TotalTime>
  <Words>1347</Words>
  <Application>Microsoft Office PowerPoint</Application>
  <PresentationFormat>Произвольный</PresentationFormat>
  <Paragraphs>413</Paragraphs>
  <Slides>24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Тихонов Евгений Юрьевич</dc:creator>
  <cp:lastModifiedBy>User</cp:lastModifiedBy>
  <cp:revision>511</cp:revision>
  <cp:lastPrinted>2019-03-06T13:46:00Z</cp:lastPrinted>
  <dcterms:created xsi:type="dcterms:W3CDTF">2019-02-11T07:19:00Z</dcterms:created>
  <dcterms:modified xsi:type="dcterms:W3CDTF">2025-02-04T07:58:03Z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��������������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16</vt:i4>
  </property>
  <property fmtid="{D5CDD505-2E9C-101B-9397-08002B2CF9AE}" pid="12" name="ICV">
    <vt:lpwstr>CAAB7CD302C8454C9318A4094B02BF98</vt:lpwstr>
  </property>
  <property fmtid="{D5CDD505-2E9C-101B-9397-08002B2CF9AE}" pid="13" name="KSOProductBuildVer">
    <vt:lpwstr>1049-11.2.0.11440</vt:lpwstr>
  </property>
</Properties>
</file>