
<file path=[Content_Types].xml><?xml version="1.0" encoding="utf-8"?>
<Types xmlns="http://schemas.openxmlformats.org/package/2006/content-types">
  <Default Extension="png" ContentType="image/png"/>
  <Default Extension="jpg_large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84" r:id="rId4"/>
    <p:sldId id="268" r:id="rId5"/>
    <p:sldId id="281" r:id="rId6"/>
    <p:sldId id="273" r:id="rId7"/>
    <p:sldId id="277" r:id="rId8"/>
    <p:sldId id="274" r:id="rId9"/>
    <p:sldId id="278" r:id="rId10"/>
    <p:sldId id="269" r:id="rId11"/>
    <p:sldId id="270" r:id="rId12"/>
    <p:sldId id="271" r:id="rId13"/>
    <p:sldId id="282" r:id="rId14"/>
    <p:sldId id="285" r:id="rId15"/>
    <p:sldId id="279" r:id="rId16"/>
    <p:sldId id="286" r:id="rId17"/>
    <p:sldId id="275" r:id="rId18"/>
    <p:sldId id="26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323"/>
    <a:srgbClr val="1B3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howGuides="1">
      <p:cViewPr varScale="1">
        <p:scale>
          <a:sx n="77" d="100"/>
          <a:sy n="77" d="100"/>
        </p:scale>
        <p:origin x="624" y="90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_large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066003" y="2307361"/>
            <a:ext cx="66395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Отчёт главы муниципального округа</a:t>
            </a:r>
          </a:p>
          <a:p>
            <a:r>
              <a:rPr lang="ru-RU" sz="3200" dirty="0">
                <a:solidFill>
                  <a:schemeClr val="bg1"/>
                </a:solidFill>
              </a:rPr>
              <a:t>Орехово-Борисово Северное</a:t>
            </a:r>
          </a:p>
          <a:p>
            <a:r>
              <a:rPr lang="ru-RU" sz="3200" dirty="0">
                <a:solidFill>
                  <a:schemeClr val="bg1"/>
                </a:solidFill>
              </a:rPr>
              <a:t>Дмитриевой Н.Н. о результатах </a:t>
            </a:r>
          </a:p>
          <a:p>
            <a:r>
              <a:rPr lang="ru-RU" sz="3200" dirty="0">
                <a:solidFill>
                  <a:schemeClr val="bg1"/>
                </a:solidFill>
              </a:rPr>
              <a:t>деятельности за 202</a:t>
            </a:r>
            <a:r>
              <a:rPr lang="en-US" sz="3200" dirty="0">
                <a:solidFill>
                  <a:schemeClr val="bg1"/>
                </a:solidFill>
              </a:rPr>
              <a:t>4</a:t>
            </a:r>
            <a:r>
              <a:rPr lang="ru-RU" sz="3200" dirty="0">
                <a:solidFill>
                  <a:schemeClr val="bg1"/>
                </a:solidFill>
              </a:rPr>
              <a:t> год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4" y="-1417797"/>
            <a:ext cx="6247619" cy="9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76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536" y="1088219"/>
            <a:ext cx="6157932" cy="346383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086065" cy="668887"/>
          </a:xfrm>
        </p:spPr>
        <p:txBody>
          <a:bodyPr>
            <a:noAutofit/>
          </a:bodyPr>
          <a:lstStyle/>
          <a:p>
            <a:r>
              <a:rPr lang="ru-RU" sz="3200" b="1" dirty="0"/>
              <a:t>Работа </a:t>
            </a:r>
            <a:r>
              <a:rPr lang="ru-RU" sz="3200" b="1" dirty="0">
                <a:solidFill>
                  <a:schemeClr val="accent2"/>
                </a:solidFill>
              </a:rPr>
              <a:t>с населением района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516950"/>
            <a:ext cx="5086586" cy="2114550"/>
          </a:xfrm>
        </p:spPr>
        <p:txBody>
          <a:bodyPr>
            <a:normAutofit/>
          </a:bodyPr>
          <a:lstStyle/>
          <a:p>
            <a:r>
              <a:rPr lang="ru-RU" sz="2000" dirty="0"/>
              <a:t>Глава муниципального округа ведёт приём жителей района 1 раз в месяц. </a:t>
            </a:r>
          </a:p>
          <a:p>
            <a:r>
              <a:rPr lang="ru-RU" sz="2000" dirty="0"/>
              <a:t>Графики приёма размещен в сети – Интернет на сайте муниципального округа  Орехово-Борисово Северное </a:t>
            </a:r>
            <a:r>
              <a:rPr lang="ru-RU" sz="2000" dirty="0">
                <a:solidFill>
                  <a:srgbClr val="00B0F0"/>
                </a:solidFill>
              </a:rPr>
              <a:t>www.mo-obs.ru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DA1F3B-1D8A-4C29-BE26-73DBFD55B578}"/>
              </a:ext>
            </a:extLst>
          </p:cNvPr>
          <p:cNvSpPr/>
          <p:nvPr/>
        </p:nvSpPr>
        <p:spPr>
          <a:xfrm>
            <a:off x="469414" y="4104000"/>
            <a:ext cx="8506586" cy="184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33" y="4552056"/>
            <a:ext cx="871165" cy="8711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71" y="4552056"/>
            <a:ext cx="871165" cy="8711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00" y="4538205"/>
            <a:ext cx="1075060" cy="885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09" y="4552056"/>
            <a:ext cx="870086" cy="8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8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26000" y="-171000"/>
            <a:ext cx="3015000" cy="72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B334B"/>
                </a:solidFill>
              </a:rPr>
              <a:t>Тематика обращений</a:t>
            </a:r>
            <a:endParaRPr lang="ru-RU" dirty="0">
              <a:solidFill>
                <a:srgbClr val="1B334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5025333" y="1722938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озеленение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1063078" y="1373510"/>
            <a:ext cx="2583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благоустройство дворовых территорий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83099" y="161780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169381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4242247" y="161614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4301269" y="169216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3D9D9-9E4D-41D5-B45B-1D50FE53F641}"/>
              </a:ext>
            </a:extLst>
          </p:cNvPr>
          <p:cNvSpPr txBox="1"/>
          <p:nvPr/>
        </p:nvSpPr>
        <p:spPr>
          <a:xfrm>
            <a:off x="5035476" y="2763165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автостоянки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7428C-C8E3-4F13-9B07-D952BAE0A625}"/>
              </a:ext>
            </a:extLst>
          </p:cNvPr>
          <p:cNvSpPr txBox="1"/>
          <p:nvPr/>
        </p:nvSpPr>
        <p:spPr>
          <a:xfrm>
            <a:off x="1073221" y="2641710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ремонт домов, подъездов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293242" y="268880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352264" y="276482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4252390" y="268715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4311412" y="276316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5025332" y="3698513"/>
            <a:ext cx="300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ограждение придомовых территорий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2C177D-69FA-4FF9-92B0-AC79992235DD}"/>
              </a:ext>
            </a:extLst>
          </p:cNvPr>
          <p:cNvSpPr txBox="1"/>
          <p:nvPr/>
        </p:nvSpPr>
        <p:spPr>
          <a:xfrm>
            <a:off x="1063078" y="3698514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оплата жилья, коммунальных услуг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83099" y="374561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382162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242247" y="374561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301269" y="382162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2C177D-69FA-4FF9-92B0-AC79992235DD}"/>
              </a:ext>
            </a:extLst>
          </p:cNvPr>
          <p:cNvSpPr txBox="1"/>
          <p:nvPr/>
        </p:nvSpPr>
        <p:spPr>
          <a:xfrm>
            <a:off x="1073221" y="4755318"/>
            <a:ext cx="2583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установка дорожных знаков, нанесение разметки и установка светофора</a:t>
            </a:r>
          </a:p>
        </p:txBody>
      </p:sp>
      <p:sp>
        <p:nvSpPr>
          <p:cNvPr id="37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93242" y="480241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52264" y="487842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5025332" y="4755317"/>
            <a:ext cx="300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отопление квартир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242247" y="480241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301269" y="487842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9279889" y="1681286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социальные вопросы</a:t>
            </a:r>
          </a:p>
        </p:txBody>
      </p:sp>
      <p:sp>
        <p:nvSpPr>
          <p:cNvPr id="46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8496803" y="161614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8555825" y="169216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43D9D9-9E4D-41D5-B45B-1D50FE53F641}"/>
              </a:ext>
            </a:extLst>
          </p:cNvPr>
          <p:cNvSpPr txBox="1"/>
          <p:nvPr/>
        </p:nvSpPr>
        <p:spPr>
          <a:xfrm>
            <a:off x="9290031" y="2607839"/>
            <a:ext cx="299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улучшение жилищных условий</a:t>
            </a:r>
          </a:p>
        </p:txBody>
      </p:sp>
      <p:sp>
        <p:nvSpPr>
          <p:cNvPr id="49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8506946" y="268715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8565968" y="276316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9279888" y="3698513"/>
            <a:ext cx="300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организация площадок для выгула собак</a:t>
            </a:r>
          </a:p>
        </p:txBody>
      </p:sp>
      <p:sp>
        <p:nvSpPr>
          <p:cNvPr id="52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8496803" y="374561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8555825" y="382162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9279888" y="4878428"/>
            <a:ext cx="300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прочие вопросы</a:t>
            </a:r>
          </a:p>
        </p:txBody>
      </p:sp>
      <p:sp>
        <p:nvSpPr>
          <p:cNvPr id="55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8496803" y="480241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8555825" y="487842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8590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7786065" cy="6688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Организация </a:t>
            </a:r>
            <a:r>
              <a:rPr lang="ru-RU" b="1" dirty="0">
                <a:solidFill>
                  <a:schemeClr val="accent2"/>
                </a:solidFill>
              </a:rPr>
              <a:t>бюджетного процесса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65D055-23FB-418D-A56C-899B5E29CC44}"/>
              </a:ext>
            </a:extLst>
          </p:cNvPr>
          <p:cNvSpPr/>
          <p:nvPr/>
        </p:nvSpPr>
        <p:spPr>
          <a:xfrm>
            <a:off x="5136673" y="1732963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ежеквартальный  отчет об исполнении бюджета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063078" y="1708016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составление проекта бюджета на очередной финансовый год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83099" y="172385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17998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4339119" y="172385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4398141" y="17998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0D6DE32-3CCE-4149-ABB8-85397A1BACD0}"/>
              </a:ext>
            </a:extLst>
          </p:cNvPr>
          <p:cNvSpPr/>
          <p:nvPr/>
        </p:nvSpPr>
        <p:spPr>
          <a:xfrm>
            <a:off x="5146816" y="3240619"/>
            <a:ext cx="3036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исполнение бюджета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C1FD99-9FFC-465B-A81E-9A6CFC3EB75C}"/>
              </a:ext>
            </a:extLst>
          </p:cNvPr>
          <p:cNvSpPr/>
          <p:nvPr/>
        </p:nvSpPr>
        <p:spPr>
          <a:xfrm>
            <a:off x="1073221" y="2895253"/>
            <a:ext cx="30367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рассмотрение проекта бюджета на Бюджетно-финансовой комиссии Совета депутатов муниципального округа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293242" y="308766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352264" y="316367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4349262" y="308766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4408284" y="316367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5097496" y="4632711"/>
            <a:ext cx="3036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контроль за исполнением бюджета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063078" y="4417268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организация и проведение публичных слушаний по проекту бюджета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83099" y="449466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457068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339119" y="449466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398141" y="457067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5111995" y="5706710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годовой отчет об исполнении бюджета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077577" y="5875509"/>
            <a:ext cx="3036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утверждение бюджета</a:t>
            </a:r>
          </a:p>
        </p:txBody>
      </p:sp>
      <p:sp>
        <p:nvSpPr>
          <p:cNvPr id="38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97598" y="572255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56620" y="579856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353618" y="572255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412640" y="579856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08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42739"/>
          <a:stretch/>
        </p:blipFill>
        <p:spPr>
          <a:xfrm>
            <a:off x="8312760" y="153064"/>
            <a:ext cx="3903239" cy="64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3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38566" y="3211702"/>
            <a:ext cx="6632458" cy="327395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о деятельности аппарата Совета депутатов Орехово-Борисово Северное за 2023 год;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об исполнении бюджета муниципального округа Орехово-Борисово Северное за 2023 год;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об исполнении бюджета муниципального округа Орехово-Борисово Северное за 1 квартал 2024 года;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об исполнении бюджета муниципального округа Орехово-Борисово Северное за 6 месяцев 2024 года;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об исполнении бюджета  муниципального округа Орехово-Борисово Северное за 9 месяцев 2024 года.</a:t>
            </a:r>
          </a:p>
          <a:p>
            <a:endParaRPr lang="ru-RU" sz="1050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24" y="1179000"/>
            <a:ext cx="6957516" cy="66888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Отчет руководителя аппарата </a:t>
            </a:r>
            <a:r>
              <a:rPr lang="ru-RU" sz="3600" b="1" dirty="0"/>
              <a:t>Совета депутатов муниципального округа Орехово-Борисово Северное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00" y="2034000"/>
            <a:ext cx="4028402" cy="40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14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5928" y="683999"/>
            <a:ext cx="6147142" cy="577199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24" y="1419901"/>
            <a:ext cx="6957516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Изменения и дополнения, </a:t>
            </a:r>
            <a:r>
              <a:rPr lang="ru-RU" sz="3600" b="1" dirty="0">
                <a:solidFill>
                  <a:schemeClr val="accent2"/>
                </a:solidFill>
              </a:rPr>
              <a:t>принятые Советом депутатов 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5C5E0F3-3DBE-4F3B-80D2-5F5F65911779}"/>
              </a:ext>
            </a:extLst>
          </p:cNvPr>
          <p:cNvSpPr/>
          <p:nvPr/>
        </p:nvSpPr>
        <p:spPr>
          <a:xfrm rot="2689455">
            <a:off x="603298" y="4321889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618479" y="43724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A13629-6310-4C5D-8932-83BB51D36665}"/>
              </a:ext>
            </a:extLst>
          </p:cNvPr>
          <p:cNvSpPr txBox="1"/>
          <p:nvPr/>
        </p:nvSpPr>
        <p:spPr>
          <a:xfrm>
            <a:off x="1283749" y="4239235"/>
            <a:ext cx="6957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Бюджет муниципального округа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Орехово-Борисово Северное  на 2024 года и плановый период на 2025-2026 годов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6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086000" y="0"/>
            <a:ext cx="51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436066" cy="66888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Антикоррупционная </a:t>
            </a:r>
            <a:r>
              <a:rPr lang="ru-RU" sz="3600" b="1" dirty="0">
                <a:solidFill>
                  <a:srgbClr val="F05323"/>
                </a:solidFill>
              </a:rPr>
              <a:t>экспертиза</a:t>
            </a:r>
            <a:endParaRPr lang="ru-RU" sz="3600" dirty="0">
              <a:solidFill>
                <a:srgbClr val="F05323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906" y="2056146"/>
            <a:ext cx="4726586" cy="668887"/>
          </a:xfrm>
        </p:spPr>
        <p:txBody>
          <a:bodyPr>
            <a:normAutofit/>
          </a:bodyPr>
          <a:lstStyle/>
          <a:p>
            <a:r>
              <a:rPr lang="ru-RU" sz="1800" dirty="0"/>
              <a:t>Антикоррупционная экспертиза по всем проектам нормативно-правовых актов</a:t>
            </a:r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554000"/>
            <a:ext cx="6166586" cy="210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На заседаниях Совета депутатов рассматривались вопросы по принятию нормативно-правовых актов, план мероприятий по противодействию коррупции, информация о предоставления муниципальных нормативно-правовых актов, информация о предоставлении сведений о полученных доходах, расходах, имуществе и обязательствах имущественного характера и т.д.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4246" y="2257239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978349" y="2721422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Направление всех проектов в </a:t>
            </a:r>
            <a:r>
              <a:rPr lang="ru-RU" sz="1800" dirty="0" err="1"/>
              <a:t>Нагатинскую</a:t>
            </a:r>
            <a:r>
              <a:rPr lang="ru-RU" sz="1800" dirty="0"/>
              <a:t> межрайонную прокуратуру г. Москвы</a:t>
            </a:r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0689" y="2922515"/>
            <a:ext cx="224103" cy="266700"/>
          </a:xfrm>
          <a:prstGeom prst="rect">
            <a:avLst/>
          </a:prstGeom>
        </p:spPr>
      </p:pic>
      <p:sp>
        <p:nvSpPr>
          <p:cNvPr id="19" name="Текст 6">
            <a:extLst>
              <a:ext uri="{FF2B5EF4-FFF2-40B4-BE49-F238E27FC236}">
                <a16:creationId xmlns:a16="http://schemas.microsoft.com/office/drawing/2014/main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69414" y="1133484"/>
            <a:ext cx="5624999" cy="1020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/>
              <a:t>В 2024 году продолжена работа по противодействию коррупции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в муниципальном округе ОБС</a:t>
            </a:r>
            <a:endParaRPr lang="en-US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0688" y="3587791"/>
            <a:ext cx="224103" cy="266700"/>
          </a:xfrm>
          <a:prstGeom prst="rect">
            <a:avLst/>
          </a:prstGeom>
        </p:spPr>
      </p:pic>
      <p:sp>
        <p:nvSpPr>
          <p:cNvPr id="13" name="Текст 6">
            <a:extLst>
              <a:ext uri="{FF2B5EF4-FFF2-40B4-BE49-F238E27FC236}">
                <a16:creationId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01906" y="3564000"/>
            <a:ext cx="4726586" cy="459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Нарушения не выявлены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16157" b="20561"/>
          <a:stretch/>
        </p:blipFill>
        <p:spPr>
          <a:xfrm>
            <a:off x="7416717" y="1133547"/>
            <a:ext cx="4525052" cy="41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7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909000"/>
            <a:ext cx="4681065" cy="2423888"/>
          </a:xfrm>
        </p:spPr>
        <p:txBody>
          <a:bodyPr>
            <a:noAutofit/>
          </a:bodyPr>
          <a:lstStyle/>
          <a:p>
            <a:r>
              <a:rPr lang="ru-RU" sz="3200" b="1" dirty="0"/>
              <a:t>Информирование населения </a:t>
            </a:r>
            <a:br>
              <a:rPr lang="ru-RU" sz="3200" b="1" dirty="0"/>
            </a:br>
            <a:r>
              <a:rPr lang="ru-RU" sz="3200" b="1" dirty="0">
                <a:solidFill>
                  <a:srgbClr val="F05323"/>
                </a:solidFill>
              </a:rPr>
              <a:t>о деятельности совета </a:t>
            </a:r>
            <a:br>
              <a:rPr lang="ru-RU" sz="3200" b="1" dirty="0">
                <a:solidFill>
                  <a:srgbClr val="F05323"/>
                </a:solidFill>
              </a:rPr>
            </a:br>
            <a:r>
              <a:rPr lang="ru-RU" sz="3200" b="1" dirty="0">
                <a:solidFill>
                  <a:srgbClr val="F05323"/>
                </a:solidFill>
              </a:rPr>
              <a:t>депутатов и органов местного самоуправления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11299"/>
          <a:stretch/>
        </p:blipFill>
        <p:spPr>
          <a:xfrm>
            <a:off x="5691000" y="375112"/>
            <a:ext cx="6164999" cy="6127750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6734D0-B8C3-4798-A7A1-1A6B0053C46C}"/>
              </a:ext>
            </a:extLst>
          </p:cNvPr>
          <p:cNvSpPr/>
          <p:nvPr/>
        </p:nvSpPr>
        <p:spPr>
          <a:xfrm>
            <a:off x="469934" y="4194000"/>
            <a:ext cx="5221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официальный сайт муниципального округа ОБС;      </a:t>
            </a:r>
          </a:p>
          <a:p>
            <a:r>
              <a:rPr lang="ru-RU" dirty="0">
                <a:solidFill>
                  <a:schemeClr val="bg1"/>
                </a:solidFill>
              </a:rPr>
              <a:t>- сообщество во </a:t>
            </a:r>
            <a:r>
              <a:rPr lang="ru-RU" dirty="0" err="1">
                <a:solidFill>
                  <a:schemeClr val="bg1"/>
                </a:solidFill>
              </a:rPr>
              <a:t>ВКонтакте</a:t>
            </a:r>
            <a:r>
              <a:rPr lang="ru-RU" dirty="0">
                <a:solidFill>
                  <a:schemeClr val="bg1"/>
                </a:solidFill>
              </a:rPr>
              <a:t> «Аппарат Совета                    </a:t>
            </a:r>
          </a:p>
          <a:p>
            <a:r>
              <a:rPr lang="ru-RU" dirty="0">
                <a:solidFill>
                  <a:schemeClr val="bg1"/>
                </a:solidFill>
              </a:rPr>
              <a:t>  депутатов  МО Орехово-Борисово Северное»; </a:t>
            </a:r>
          </a:p>
          <a:p>
            <a:r>
              <a:rPr lang="ru-RU" dirty="0">
                <a:solidFill>
                  <a:schemeClr val="bg1"/>
                </a:solidFill>
              </a:rPr>
              <a:t>- социальные сети депутатов; </a:t>
            </a:r>
          </a:p>
          <a:p>
            <a:r>
              <a:rPr lang="ru-RU" dirty="0">
                <a:solidFill>
                  <a:schemeClr val="bg1"/>
                </a:solidFill>
              </a:rPr>
              <a:t>- бюллетень «Московский муниципальный вестник.</a:t>
            </a:r>
          </a:p>
        </p:txBody>
      </p:sp>
    </p:spTree>
    <p:extLst>
      <p:ext uri="{BB962C8B-B14F-4D97-AF65-F5344CB8AC3E}">
        <p14:creationId xmlns:p14="http://schemas.microsoft.com/office/powerpoint/2010/main" val="501105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754635B-5C8B-4B52-B0CA-94FAFBFF577A}"/>
              </a:ext>
            </a:extLst>
          </p:cNvPr>
          <p:cNvSpPr/>
          <p:nvPr/>
        </p:nvSpPr>
        <p:spPr>
          <a:xfrm>
            <a:off x="7497914" y="2959190"/>
            <a:ext cx="4583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Обеспечение учета мнения населения и органов местного самоуправления при принятии решений органами исполнительной власти города Москвы, повышения эффективности взаимодействия органов местного самоуправления и органов исполнительной власти города Москвы, усиления роли органов местного самоуправления в социально-экономическом развитии территории муниципального округа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00" y="417167"/>
            <a:ext cx="4501066" cy="668887"/>
          </a:xfrm>
        </p:spPr>
        <p:txBody>
          <a:bodyPr>
            <a:noAutofit/>
          </a:bodyPr>
          <a:lstStyle/>
          <a:p>
            <a:r>
              <a:rPr lang="ru-RU" sz="4000" b="1" dirty="0"/>
              <a:t>Задачи </a:t>
            </a:r>
            <a:r>
              <a:rPr lang="ru-RU" sz="4000" b="1" dirty="0">
                <a:solidFill>
                  <a:srgbClr val="F05323"/>
                </a:solidFill>
              </a:rPr>
              <a:t>на 2025 год</a:t>
            </a:r>
            <a:endParaRPr lang="ru-RU" sz="4000" dirty="0">
              <a:solidFill>
                <a:srgbClr val="F05323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550219" y="444766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6609241" y="52078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667694E-A818-440B-97BB-D2EFCDA1DDD0}"/>
              </a:ext>
            </a:extLst>
          </p:cNvPr>
          <p:cNvSpPr/>
          <p:nvPr/>
        </p:nvSpPr>
        <p:spPr>
          <a:xfrm>
            <a:off x="7491000" y="459224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Поддерживать инициативу жителей по повышению качества жизни в районе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DDB8A27-0500-444C-9BD0-36FE2B16ACBA}"/>
              </a:ext>
            </a:extLst>
          </p:cNvPr>
          <p:cNvSpPr/>
          <p:nvPr/>
        </p:nvSpPr>
        <p:spPr>
          <a:xfrm>
            <a:off x="7490114" y="1552045"/>
            <a:ext cx="4590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Повышение открытости и информационной доступности деятельности органов местного самоуправления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DF3B9B3-D1CF-465F-BAAC-A76D5732D4FF}"/>
              </a:ext>
            </a:extLst>
          </p:cNvPr>
          <p:cNvSpPr/>
          <p:nvPr/>
        </p:nvSpPr>
        <p:spPr>
          <a:xfrm>
            <a:off x="7503743" y="5634000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Совершенствование системы патриотического воспитания жителей муниципального округа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CC53EC2-8418-4A1F-B254-1AB8B43FF781}"/>
              </a:ext>
            </a:extLst>
          </p:cNvPr>
          <p:cNvSpPr/>
          <p:nvPr/>
        </p:nvSpPr>
        <p:spPr>
          <a:xfrm rot="2689455">
            <a:off x="6549378" y="170315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AE90AF-0C49-4E70-801F-C742A62FEB2D}"/>
              </a:ext>
            </a:extLst>
          </p:cNvPr>
          <p:cNvSpPr txBox="1"/>
          <p:nvPr/>
        </p:nvSpPr>
        <p:spPr>
          <a:xfrm>
            <a:off x="6608400" y="17791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49377" y="3086289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608399" y="316230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EC1D7FD-6D7F-4E9C-A243-53BDD89BB57B}"/>
              </a:ext>
            </a:extLst>
          </p:cNvPr>
          <p:cNvSpPr/>
          <p:nvPr/>
        </p:nvSpPr>
        <p:spPr>
          <a:xfrm rot="2689455">
            <a:off x="6549377" y="5536173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53D5C0-35CC-444B-BF8D-E975C163D6B6}"/>
              </a:ext>
            </a:extLst>
          </p:cNvPr>
          <p:cNvSpPr txBox="1"/>
          <p:nvPr/>
        </p:nvSpPr>
        <p:spPr>
          <a:xfrm>
            <a:off x="6608399" y="561218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/>
          <a:stretch/>
        </p:blipFill>
        <p:spPr>
          <a:xfrm>
            <a:off x="-24000" y="1663374"/>
            <a:ext cx="6052705" cy="44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3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4" r="36903"/>
          <a:stretch/>
        </p:blipFill>
        <p:spPr>
          <a:xfrm>
            <a:off x="5004000" y="-36001"/>
            <a:ext cx="7212000" cy="6912599"/>
          </a:xfrm>
          <a:prstGeom prst="rect">
            <a:avLst/>
          </a:prstGeo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140917" y="2933389"/>
            <a:ext cx="6514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053" y="683999"/>
            <a:ext cx="5771997" cy="577199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484" y="470157"/>
            <a:ext cx="6674983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Деятельность </a:t>
            </a:r>
            <a:r>
              <a:rPr lang="ru-RU" sz="3600" b="1" dirty="0">
                <a:solidFill>
                  <a:schemeClr val="accent2"/>
                </a:solidFill>
              </a:rPr>
              <a:t>главы муниципального округа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1000" y="1735131"/>
            <a:ext cx="5625000" cy="18373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/>
              <a:t>осуществляется в соответствии с Федеральным законодательством, законами города Москвы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и нормативными правовыми актами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муниципального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172F6-5221-420F-8E26-ACC0484778F5}"/>
              </a:ext>
            </a:extLst>
          </p:cNvPr>
          <p:cNvSpPr txBox="1"/>
          <p:nvPr/>
        </p:nvSpPr>
        <p:spPr>
          <a:xfrm>
            <a:off x="2869028" y="3711034"/>
            <a:ext cx="3360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Федеральный закон № 131-ФЗ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6734D0-B8C3-4798-A7A1-1A6B0053C46C}"/>
              </a:ext>
            </a:extLst>
          </p:cNvPr>
          <p:cNvSpPr/>
          <p:nvPr/>
        </p:nvSpPr>
        <p:spPr>
          <a:xfrm>
            <a:off x="2869029" y="4085336"/>
            <a:ext cx="372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«Об общих принципах организации местного самоуправления в Российской Федерации»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601193-4DEE-43CD-BF61-40FC1BD3BC48}"/>
              </a:ext>
            </a:extLst>
          </p:cNvPr>
          <p:cNvSpPr txBox="1"/>
          <p:nvPr/>
        </p:nvSpPr>
        <p:spPr>
          <a:xfrm>
            <a:off x="2857787" y="5683269"/>
            <a:ext cx="297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Закон города Москвы № 39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FF127F-9369-4999-AF4D-4A924E1C2982}"/>
              </a:ext>
            </a:extLst>
          </p:cNvPr>
          <p:cNvSpPr/>
          <p:nvPr/>
        </p:nvSpPr>
        <p:spPr>
          <a:xfrm>
            <a:off x="2857786" y="6057571"/>
            <a:ext cx="3733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«О наделении органов местного самоуправления муниципальных округов в городе Москве отдельными полномочиями города Москвы»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24174-3FA6-4E2C-8A8F-C8B4962D393E}"/>
              </a:ext>
            </a:extLst>
          </p:cNvPr>
          <p:cNvSpPr txBox="1"/>
          <p:nvPr/>
        </p:nvSpPr>
        <p:spPr>
          <a:xfrm>
            <a:off x="2914028" y="4699287"/>
            <a:ext cx="3045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Закон города Москвы № 56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F4942B-456E-49C2-896E-2D178C6E578E}"/>
              </a:ext>
            </a:extLst>
          </p:cNvPr>
          <p:cNvSpPr/>
          <p:nvPr/>
        </p:nvSpPr>
        <p:spPr>
          <a:xfrm>
            <a:off x="2914029" y="5073589"/>
            <a:ext cx="3586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«Об организации местного самоуправления в городе Москве»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A13629-6310-4C5D-8932-83BB51D36665}"/>
              </a:ext>
            </a:extLst>
          </p:cNvPr>
          <p:cNvSpPr txBox="1"/>
          <p:nvPr/>
        </p:nvSpPr>
        <p:spPr>
          <a:xfrm>
            <a:off x="7625998" y="5219012"/>
            <a:ext cx="29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Устав муниципального округа Орехово-Борисово Северное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 rot="2689455">
            <a:off x="2318668" y="3918466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360E3-5067-4646-B179-0EC3EF2AC25F}"/>
              </a:ext>
            </a:extLst>
          </p:cNvPr>
          <p:cNvSpPr txBox="1"/>
          <p:nvPr/>
        </p:nvSpPr>
        <p:spPr>
          <a:xfrm>
            <a:off x="2333849" y="3969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B219379-28BC-4F58-A12D-861A2FBD1959}"/>
              </a:ext>
            </a:extLst>
          </p:cNvPr>
          <p:cNvSpPr/>
          <p:nvPr/>
        </p:nvSpPr>
        <p:spPr>
          <a:xfrm rot="2689455">
            <a:off x="2337425" y="4864188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33B4D7-55CD-4317-8FCA-5F2A32EA4550}"/>
              </a:ext>
            </a:extLst>
          </p:cNvPr>
          <p:cNvSpPr txBox="1"/>
          <p:nvPr/>
        </p:nvSpPr>
        <p:spPr>
          <a:xfrm>
            <a:off x="2352606" y="49147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FDBE8C9-0F90-4C84-BDB1-169E591C9F3F}"/>
              </a:ext>
            </a:extLst>
          </p:cNvPr>
          <p:cNvSpPr/>
          <p:nvPr/>
        </p:nvSpPr>
        <p:spPr>
          <a:xfrm rot="2689455">
            <a:off x="2319523" y="5901213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A9BA92-4ECA-4F40-8436-0FEC1720D703}"/>
              </a:ext>
            </a:extLst>
          </p:cNvPr>
          <p:cNvSpPr txBox="1"/>
          <p:nvPr/>
        </p:nvSpPr>
        <p:spPr>
          <a:xfrm>
            <a:off x="2334704" y="59517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5C5E0F3-3DBE-4F3B-80D2-5F5F65911779}"/>
              </a:ext>
            </a:extLst>
          </p:cNvPr>
          <p:cNvSpPr/>
          <p:nvPr/>
        </p:nvSpPr>
        <p:spPr>
          <a:xfrm rot="2689455">
            <a:off x="7058155" y="5383912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7073336" y="54344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A13629-6310-4C5D-8932-83BB51D36665}"/>
              </a:ext>
            </a:extLst>
          </p:cNvPr>
          <p:cNvSpPr txBox="1"/>
          <p:nvPr/>
        </p:nvSpPr>
        <p:spPr>
          <a:xfrm>
            <a:off x="7626000" y="6015765"/>
            <a:ext cx="36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Регламент муниципального округа Орехово-Борисово Северное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: скругленные углы 21">
            <a:extLst>
              <a:ext uri="{FF2B5EF4-FFF2-40B4-BE49-F238E27FC236}">
                <a16:creationId xmlns:a16="http://schemas.microsoft.com/office/drawing/2014/main" id="{C5C5E0F3-3DBE-4F3B-80D2-5F5F65911779}"/>
              </a:ext>
            </a:extLst>
          </p:cNvPr>
          <p:cNvSpPr/>
          <p:nvPr/>
        </p:nvSpPr>
        <p:spPr>
          <a:xfrm rot="2689455">
            <a:off x="7058155" y="6180665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7073336" y="62312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A13629-6310-4C5D-8932-83BB51D36665}"/>
              </a:ext>
            </a:extLst>
          </p:cNvPr>
          <p:cNvSpPr txBox="1"/>
          <p:nvPr/>
        </p:nvSpPr>
        <p:spPr>
          <a:xfrm>
            <a:off x="7626000" y="3714058"/>
            <a:ext cx="292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Закон города Москвы № 72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21">
            <a:extLst>
              <a:ext uri="{FF2B5EF4-FFF2-40B4-BE49-F238E27FC236}">
                <a16:creationId xmlns:a16="http://schemas.microsoft.com/office/drawing/2014/main" id="{C5C5E0F3-3DBE-4F3B-80D2-5F5F65911779}"/>
              </a:ext>
            </a:extLst>
          </p:cNvPr>
          <p:cNvSpPr/>
          <p:nvPr/>
        </p:nvSpPr>
        <p:spPr>
          <a:xfrm rot="2689455">
            <a:off x="7058155" y="3878958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7073336" y="39295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D6734D0-B8C3-4798-A7A1-1A6B0053C46C}"/>
              </a:ext>
            </a:extLst>
          </p:cNvPr>
          <p:cNvSpPr/>
          <p:nvPr/>
        </p:nvSpPr>
        <p:spPr>
          <a:xfrm>
            <a:off x="7625999" y="4045130"/>
            <a:ext cx="44100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«О наделении органов местного самоуправления внутригородских муниципальных образований в городе Москве отдельными полномочиями в сфере организации и проведения капитального ремонта общего имущества в многоквартирных домах в рамках реализации региональной программы капитального ремонта общего имущества в многоквартирных домах на территории города Москвы»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2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81" y="375112"/>
            <a:ext cx="8506065" cy="6688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Работа </a:t>
            </a:r>
            <a:r>
              <a:rPr lang="ru-RU" b="1" dirty="0">
                <a:solidFill>
                  <a:schemeClr val="accent2"/>
                </a:solidFill>
              </a:rPr>
              <a:t>главы муниципального округа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65D055-23FB-418D-A56C-899B5E29CC44}"/>
              </a:ext>
            </a:extLst>
          </p:cNvPr>
          <p:cNvSpPr/>
          <p:nvPr/>
        </p:nvSpPr>
        <p:spPr>
          <a:xfrm>
            <a:off x="5590858" y="2767789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осуществляла контроль за выполнением нормативных правовых актов Совета депутатов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524694" y="1671773"/>
            <a:ext cx="3036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представляла муниципальный округ ОБС в отношениях с органами местного самоуправления других муниципальных образований, органами государственной власти, гражданами и организациями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744715" y="172385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803737" y="17998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4793304" y="172385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4852326" y="17998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0D6DE32-3CCE-4149-ABB8-85397A1BACD0}"/>
              </a:ext>
            </a:extLst>
          </p:cNvPr>
          <p:cNvSpPr/>
          <p:nvPr/>
        </p:nvSpPr>
        <p:spPr>
          <a:xfrm>
            <a:off x="5601001" y="3828041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обеспечивала осуществление полномочий по решению вопросов местного значения и осуществлению переданных полномочий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C1FD99-9FFC-465B-A81E-9A6CFC3EB75C}"/>
              </a:ext>
            </a:extLst>
          </p:cNvPr>
          <p:cNvSpPr/>
          <p:nvPr/>
        </p:nvSpPr>
        <p:spPr>
          <a:xfrm>
            <a:off x="1552413" y="2964605"/>
            <a:ext cx="3036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подписывала и обнародовала в порядке, установленном настоящим Уставом, нормативные и иные правовые акты, принятые Советом депутатов муниципального округа ОБС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754859" y="299787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813881" y="307388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4803447" y="278410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4862469" y="286012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5619140" y="4959000"/>
            <a:ext cx="303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вносила проекты решений в Совет депутатов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524694" y="5533386"/>
            <a:ext cx="303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осуществляла организацию деятельности Совета депутатов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744715" y="425667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803737" y="433269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793304" y="490461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852326" y="498228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5603333" y="5948543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обеспечивала согласованное функционирование и взаимодействие органов местного самоуправления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807803" y="596486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866825" y="604087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28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744714" y="545737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803736" y="553338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556888" y="4315847"/>
            <a:ext cx="303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издавала в пределах своих полномочий правовые акты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765D055-23FB-418D-A56C-899B5E29CC44}"/>
              </a:ext>
            </a:extLst>
          </p:cNvPr>
          <p:cNvSpPr/>
          <p:nvPr/>
        </p:nvSpPr>
        <p:spPr>
          <a:xfrm>
            <a:off x="5601000" y="1892204"/>
            <a:ext cx="3036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вела заседания Совета депутатов</a:t>
            </a:r>
          </a:p>
        </p:txBody>
      </p:sp>
      <p:sp>
        <p:nvSpPr>
          <p:cNvPr id="39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4803447" y="384436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4862469" y="392603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37249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754635B-5C8B-4B52-B0CA-94FAFBFF577A}"/>
              </a:ext>
            </a:extLst>
          </p:cNvPr>
          <p:cNvSpPr/>
          <p:nvPr/>
        </p:nvSpPr>
        <p:spPr>
          <a:xfrm>
            <a:off x="7497914" y="3704863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Комиссия координационного Совета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при управе района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346065" cy="668887"/>
          </a:xfrm>
        </p:spPr>
        <p:txBody>
          <a:bodyPr>
            <a:noAutofit/>
          </a:bodyPr>
          <a:lstStyle/>
          <a:p>
            <a:r>
              <a:rPr lang="ru-RU" b="1" dirty="0"/>
              <a:t>Работа Главы муниципального округа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550219" y="119299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6609241" y="126901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667694E-A818-440B-97BB-D2EFCDA1DDD0}"/>
              </a:ext>
            </a:extLst>
          </p:cNvPr>
          <p:cNvSpPr/>
          <p:nvPr/>
        </p:nvSpPr>
        <p:spPr>
          <a:xfrm>
            <a:off x="7491000" y="1207455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Комиссия по развитию муниципального округа Орехово-Борисово Северное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DDB8A27-0500-444C-9BD0-36FE2B16ACBA}"/>
              </a:ext>
            </a:extLst>
          </p:cNvPr>
          <p:cNvSpPr/>
          <p:nvPr/>
        </p:nvSpPr>
        <p:spPr>
          <a:xfrm>
            <a:off x="7490114" y="2187037"/>
            <a:ext cx="45908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Комиссия по соблюдению лицами, замещающими муниципальные должности, ограничений, запретов и исполнения ими обязанностей, установленных законодательством РФ о противодействии коррупции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DF3B9B3-D1CF-465F-BAAC-A76D5732D4FF}"/>
              </a:ext>
            </a:extLst>
          </p:cNvPr>
          <p:cNvSpPr/>
          <p:nvPr/>
        </p:nvSpPr>
        <p:spPr>
          <a:xfrm>
            <a:off x="7503743" y="4850104"/>
            <a:ext cx="445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Комиссия по капитальному ремонту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CC53EC2-8418-4A1F-B254-1AB8B43FF781}"/>
              </a:ext>
            </a:extLst>
          </p:cNvPr>
          <p:cNvSpPr/>
          <p:nvPr/>
        </p:nvSpPr>
        <p:spPr>
          <a:xfrm rot="2689455">
            <a:off x="6549378" y="219916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AE90AF-0C49-4E70-801F-C742A62FEB2D}"/>
              </a:ext>
            </a:extLst>
          </p:cNvPr>
          <p:cNvSpPr txBox="1"/>
          <p:nvPr/>
        </p:nvSpPr>
        <p:spPr>
          <a:xfrm>
            <a:off x="6608400" y="227518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49377" y="3713521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608399" y="378953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EC1D7FD-6D7F-4E9C-A243-53BDD89BB57B}"/>
              </a:ext>
            </a:extLst>
          </p:cNvPr>
          <p:cNvSpPr/>
          <p:nvPr/>
        </p:nvSpPr>
        <p:spPr>
          <a:xfrm rot="2689455">
            <a:off x="6549377" y="475227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53D5C0-35CC-444B-BF8D-E975C163D6B6}"/>
              </a:ext>
            </a:extLst>
          </p:cNvPr>
          <p:cNvSpPr txBox="1"/>
          <p:nvPr/>
        </p:nvSpPr>
        <p:spPr>
          <a:xfrm>
            <a:off x="6608399" y="482829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DF3B9B3-D1CF-465F-BAAC-A76D5732D4FF}"/>
              </a:ext>
            </a:extLst>
          </p:cNvPr>
          <p:cNvSpPr/>
          <p:nvPr/>
        </p:nvSpPr>
        <p:spPr>
          <a:xfrm>
            <a:off x="7511019" y="5769000"/>
            <a:ext cx="445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Комиссия по предупреждению и ликвидации чрезвычайных ситуаций и обеспечению пожарной безопасности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: скругленные углы 35">
            <a:extLst>
              <a:ext uri="{FF2B5EF4-FFF2-40B4-BE49-F238E27FC236}">
                <a16:creationId xmlns:a16="http://schemas.microsoft.com/office/drawing/2014/main" id="{7EC1D7FD-6D7F-4E9C-A243-53BDD89BB57B}"/>
              </a:ext>
            </a:extLst>
          </p:cNvPr>
          <p:cNvSpPr/>
          <p:nvPr/>
        </p:nvSpPr>
        <p:spPr>
          <a:xfrm rot="2689455">
            <a:off x="6556653" y="5789609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53D5C0-35CC-444B-BF8D-E975C163D6B6}"/>
              </a:ext>
            </a:extLst>
          </p:cNvPr>
          <p:cNvSpPr txBox="1"/>
          <p:nvPr/>
        </p:nvSpPr>
        <p:spPr>
          <a:xfrm>
            <a:off x="6615675" y="586562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r="10433"/>
          <a:stretch/>
        </p:blipFill>
        <p:spPr>
          <a:xfrm>
            <a:off x="-159000" y="1494000"/>
            <a:ext cx="6255000" cy="45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2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 txBox="1">
            <a:spLocks/>
          </p:cNvSpPr>
          <p:nvPr/>
        </p:nvSpPr>
        <p:spPr>
          <a:xfrm>
            <a:off x="469934" y="375112"/>
            <a:ext cx="6346065" cy="668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Аппарат Совета депутатов</a:t>
            </a:r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EF9764ED-30F0-4029-AFB2-805CDFE93062}"/>
              </a:ext>
            </a:extLst>
          </p:cNvPr>
          <p:cNvSpPr txBox="1">
            <a:spLocks/>
          </p:cNvSpPr>
          <p:nvPr/>
        </p:nvSpPr>
        <p:spPr>
          <a:xfrm>
            <a:off x="466466" y="1719000"/>
            <a:ext cx="6124533" cy="328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dirty="0"/>
              <a:t>организационно-техническое, информационное обеспечение деятельности Совета депутатов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(сбор, обобщение материалов, поступающих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к заседаниям Совета депутатов, направление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их в профильные Комиссии, организация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и проведение заседаний Совета депутатов, своевременное оформление решений Совета депутатов и сдача их в установленные сроки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в Регистр, прокуратуру и профильные организации)</a:t>
            </a:r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pic>
        <p:nvPicPr>
          <p:cNvPr id="3074" name="Picture 2" descr="https://gazeta-borisovskie-prudi.ru/wp-content/uploads/2019/05/%D0%9E%D0%91%D0%A1-%D1%84%D0%BE%D1%82%D0%BE-%D0%BA-%D0%BC%D1%83%D0%BD%D0%B8%D1%86%D0%B8%D0%BF-%D0%BD%D0%BE%D0%B2%D0%BE%D1%81%D1%82%D0%B8-%D0%BD%D0%B0-23.05.19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0" r="13191" b="-446"/>
          <a:stretch/>
        </p:blipFill>
        <p:spPr bwMode="auto">
          <a:xfrm>
            <a:off x="6501000" y="1359000"/>
            <a:ext cx="4365186" cy="51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7696066" cy="66888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B334B"/>
                </a:solidFill>
              </a:rPr>
              <a:t>Организация работы </a:t>
            </a:r>
            <a:r>
              <a:rPr lang="ru-RU" sz="3600" b="1" dirty="0">
                <a:solidFill>
                  <a:schemeClr val="accent2"/>
                </a:solidFill>
              </a:rPr>
              <a:t>Совета депутатов</a:t>
            </a:r>
            <a:endParaRPr lang="ru-RU" sz="3600" dirty="0">
              <a:solidFill>
                <a:srgbClr val="F05323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906" y="2408997"/>
            <a:ext cx="4726586" cy="668887"/>
          </a:xfrm>
        </p:spPr>
        <p:txBody>
          <a:bodyPr>
            <a:normAutofit/>
          </a:bodyPr>
          <a:lstStyle/>
          <a:p>
            <a:r>
              <a:rPr lang="ru-RU" sz="1800" dirty="0"/>
              <a:t>13 заседаний Совета депутатов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55823"/>
            <a:ext cx="6166586" cy="210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Люди охотно идут на прямой откровенный разговор со своим депутатом, доверяя ему и надеясь, что в итоге это обращение изменит их жизнь к лучшему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4246" y="2434543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978348" y="2931857"/>
            <a:ext cx="5162651" cy="86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/>
              <a:t>63 решения по вопросам, относящимся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к компетенции органов местного самоуправления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0689" y="3099819"/>
            <a:ext cx="224103" cy="266700"/>
          </a:xfrm>
          <a:prstGeom prst="rect">
            <a:avLst/>
          </a:prstGeom>
        </p:spPr>
      </p:pic>
      <p:sp>
        <p:nvSpPr>
          <p:cNvPr id="19" name="Текст 6">
            <a:extLst>
              <a:ext uri="{FF2B5EF4-FFF2-40B4-BE49-F238E27FC236}">
                <a16:creationId xmlns:a16="http://schemas.microsoft.com/office/drawing/2014/main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69414" y="1019694"/>
            <a:ext cx="6256586" cy="125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6666"/>
          <a:stretch/>
        </p:blipFill>
        <p:spPr>
          <a:xfrm>
            <a:off x="7536000" y="1359000"/>
            <a:ext cx="3972212" cy="4642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54246" y="1044000"/>
            <a:ext cx="6601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- создание благоприятных условий проживания для жителей муниципального округа, более тесное взаимодействие с государственными органами власти и районными организациями для решения поставленных задач.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9046065" cy="6688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B334B"/>
                </a:solidFill>
              </a:rPr>
              <a:t>Вопросы на заседаниях Совета депутатов</a:t>
            </a:r>
            <a:endParaRPr lang="ru-RU" dirty="0">
              <a:solidFill>
                <a:srgbClr val="1B334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5511000" y="1786488"/>
            <a:ext cx="2777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итоги работы отделений МВД России по району  ОБС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768767" y="202804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827789" y="210406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4727915" y="202639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4786937" y="210240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3D9D9-9E4D-41D5-B45B-1D50FE53F641}"/>
              </a:ext>
            </a:extLst>
          </p:cNvPr>
          <p:cNvSpPr txBox="1"/>
          <p:nvPr/>
        </p:nvSpPr>
        <p:spPr>
          <a:xfrm>
            <a:off x="5521143" y="2896408"/>
            <a:ext cx="2996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деятельность центра инновационных технологий «Прогресс»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7428C-C8E3-4F13-9B07-D952BAE0A625}"/>
              </a:ext>
            </a:extLst>
          </p:cNvPr>
          <p:cNvSpPr txBox="1"/>
          <p:nvPr/>
        </p:nvSpPr>
        <p:spPr>
          <a:xfrm>
            <a:off x="1558889" y="1786488"/>
            <a:ext cx="2573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деятельность поликлиник на территории МО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778910" y="309905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837932" y="317506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4738058" y="309739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4797080" y="317340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5511000" y="4108756"/>
            <a:ext cx="300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отчёт главы управы за 2023 год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2C177D-69FA-4FF9-92B0-AC79992235DD}"/>
              </a:ext>
            </a:extLst>
          </p:cNvPr>
          <p:cNvSpPr txBox="1"/>
          <p:nvPr/>
        </p:nvSpPr>
        <p:spPr>
          <a:xfrm>
            <a:off x="1548746" y="2998837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деятельность МФЦ района ОБС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768767" y="415585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827789" y="423186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727915" y="415585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786937" y="423186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2C177D-69FA-4FF9-92B0-AC79992235DD}"/>
              </a:ext>
            </a:extLst>
          </p:cNvPr>
          <p:cNvSpPr txBox="1"/>
          <p:nvPr/>
        </p:nvSpPr>
        <p:spPr>
          <a:xfrm>
            <a:off x="1558889" y="4055641"/>
            <a:ext cx="2457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деятельность центра социального обслуживания «Орехово»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5511000" y="5165560"/>
            <a:ext cx="315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отчёт руководителя «</a:t>
            </a:r>
            <a:r>
              <a:rPr lang="ru-RU" sz="2000" b="1" dirty="0" err="1"/>
              <a:t>Жилищник</a:t>
            </a:r>
            <a:r>
              <a:rPr lang="ru-RU" sz="2000" b="1" dirty="0"/>
              <a:t> района ОБС»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727915" y="521265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786937" y="5288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414733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7786065" cy="6688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Рассматривались </a:t>
            </a:r>
            <a:br>
              <a:rPr lang="ru-RU" b="1" dirty="0"/>
            </a:br>
            <a:r>
              <a:rPr lang="ru-RU" b="1" dirty="0">
                <a:solidFill>
                  <a:srgbClr val="F05323"/>
                </a:solidFill>
              </a:rPr>
              <a:t>и были приняты решения:</a:t>
            </a:r>
            <a:endParaRPr lang="ru-RU" dirty="0">
              <a:solidFill>
                <a:srgbClr val="F05323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65D055-23FB-418D-A56C-899B5E29CC44}"/>
              </a:ext>
            </a:extLst>
          </p:cNvPr>
          <p:cNvSpPr/>
          <p:nvPr/>
        </p:nvSpPr>
        <p:spPr>
          <a:xfrm>
            <a:off x="5136673" y="2757894"/>
            <a:ext cx="3036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согласовании адресного перечня объектов компенсационного озеленения на территории жилой застройки в муниципальном округе Орехово-Борисово Северное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063078" y="1596759"/>
            <a:ext cx="3036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проведении дополнительных мероприятий по благоустройству и  выборочному капитальному ремонту многоквартирных домов района ОБС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83099" y="172385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17998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4339119" y="172385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4398141" y="17998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0D6DE32-3CCE-4149-ABB8-85397A1BACD0}"/>
              </a:ext>
            </a:extLst>
          </p:cNvPr>
          <p:cNvSpPr/>
          <p:nvPr/>
        </p:nvSpPr>
        <p:spPr>
          <a:xfrm>
            <a:off x="5146816" y="3920374"/>
            <a:ext cx="303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согласовании проектов схем размещения сезонных кафе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C1FD99-9FFC-465B-A81E-9A6CFC3EB75C}"/>
              </a:ext>
            </a:extLst>
          </p:cNvPr>
          <p:cNvSpPr/>
          <p:nvPr/>
        </p:nvSpPr>
        <p:spPr>
          <a:xfrm>
            <a:off x="1090797" y="2829327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проведении дополнительных мероприятий по капитальному ремонту спортивных площадок района ОБС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293243" y="284564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352265" y="292166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4349262" y="278410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4408284" y="286012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5097496" y="4977310"/>
            <a:ext cx="303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согласовании проектов схем размещения нестационарных торговых объектов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063078" y="5066292"/>
            <a:ext cx="3036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 участии депутатов Совета депутатов муниципального округа ОБС в работе комиссий, осуществляющих открытие работ, контроль за ходом выполнения работ и приемку выполненных работ по благоустройству дворовых территорий и выборочному капитальному ремонту многоквартирных домов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83099" y="396743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404345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339119" y="490461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398141" y="498228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5129273" y="5948543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согласовании установки ограждающих устройств на придомовой территории домов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353618" y="596486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412640" y="604087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28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83098" y="508922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0" y="516523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095272" y="3951116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 утверждении плана дополнительных мероприятий по  социально-экономическому развитию района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765D055-23FB-418D-A56C-899B5E29CC44}"/>
              </a:ext>
            </a:extLst>
          </p:cNvPr>
          <p:cNvSpPr/>
          <p:nvPr/>
        </p:nvSpPr>
        <p:spPr>
          <a:xfrm>
            <a:off x="5146815" y="1620394"/>
            <a:ext cx="3036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согласовании направления средств стимулирования управы района на проведение мероприятий по благоустройству территории района</a:t>
            </a:r>
          </a:p>
        </p:txBody>
      </p:sp>
      <p:sp>
        <p:nvSpPr>
          <p:cNvPr id="39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4349262" y="384436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4408284" y="392603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3074" name="Picture 2" descr="https://bftcom.com/upload/iblock/a80/a80316f596b01d94ba482dadcbcb83e1.jpg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0" r="21876"/>
          <a:stretch/>
        </p:blipFill>
        <p:spPr bwMode="auto">
          <a:xfrm>
            <a:off x="8288326" y="527699"/>
            <a:ext cx="3792674" cy="610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5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00" y="417167"/>
            <a:ext cx="4860000" cy="668887"/>
          </a:xfrm>
        </p:spPr>
        <p:txBody>
          <a:bodyPr>
            <a:noAutofit/>
          </a:bodyPr>
          <a:lstStyle/>
          <a:p>
            <a:r>
              <a:rPr lang="ru-RU" sz="4000" b="1" dirty="0"/>
              <a:t>Публичные слушания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550219" y="2199542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6609241" y="227555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667694E-A818-440B-97BB-D2EFCDA1DDD0}"/>
              </a:ext>
            </a:extLst>
          </p:cNvPr>
          <p:cNvSpPr/>
          <p:nvPr/>
        </p:nvSpPr>
        <p:spPr>
          <a:xfrm>
            <a:off x="7491000" y="2214000"/>
            <a:ext cx="445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 проекте решения Совета депутатов муниципального округа Орехово-Борисово Северное «Об исполнении бюджета муниципального округа Орехово-Борисово Северное за </a:t>
            </a:r>
            <a:r>
              <a:rPr lang="ru-RU" sz="1600" dirty="0" smtClean="0">
                <a:solidFill>
                  <a:schemeClr val="bg1"/>
                </a:solidFill>
              </a:rPr>
              <a:t>2024 </a:t>
            </a:r>
            <a:r>
              <a:rPr lang="ru-RU" sz="1600" dirty="0">
                <a:solidFill>
                  <a:schemeClr val="bg1"/>
                </a:solidFill>
              </a:rPr>
              <a:t>год»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DF3B9B3-D1CF-465F-BAAC-A76D5732D4FF}"/>
              </a:ext>
            </a:extLst>
          </p:cNvPr>
          <p:cNvSpPr/>
          <p:nvPr/>
        </p:nvSpPr>
        <p:spPr>
          <a:xfrm>
            <a:off x="7503743" y="3959040"/>
            <a:ext cx="445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 проекте решения Совета депутатов муниципального округа Орехово-Борисово Северное «О бюджете муниципального округа Орехово-Борисово Северное на 2024 год и плановый период 2025 и 2026 годов»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49377" y="3934143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608399" y="401015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19" name="Picture 2" descr="https://www.restate.ru/attachment/578db76adb6e5d85a203a7c10b47e364ca110108/proportional/1600x900/AF1QipMCNBkySfZODZffBT5N6kPV5lktboqr-YCRC7mh%3Ds1600-w1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/>
          <a:stretch/>
        </p:blipFill>
        <p:spPr bwMode="auto">
          <a:xfrm>
            <a:off x="-24000" y="1814625"/>
            <a:ext cx="5893600" cy="37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7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1137</Words>
  <Application>Microsoft Office PowerPoint</Application>
  <PresentationFormat>Широкоэкранный</PresentationFormat>
  <Paragraphs>196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Деятельность главы муниципального округа</vt:lpstr>
      <vt:lpstr>Работа главы муниципального округа</vt:lpstr>
      <vt:lpstr>Работа Главы муниципального округа</vt:lpstr>
      <vt:lpstr>Презентация PowerPoint</vt:lpstr>
      <vt:lpstr>Организация работы Совета депутатов</vt:lpstr>
      <vt:lpstr>Вопросы на заседаниях Совета депутатов</vt:lpstr>
      <vt:lpstr>Рассматривались  и были приняты решения:</vt:lpstr>
      <vt:lpstr>Публичные слушания</vt:lpstr>
      <vt:lpstr>Работа с населением района</vt:lpstr>
      <vt:lpstr>Тематика обращений</vt:lpstr>
      <vt:lpstr>Организация бюджетного процесса</vt:lpstr>
      <vt:lpstr>Отчет руководителя аппарата Совета депутатов муниципального округа Орехово-Борисово Северное</vt:lpstr>
      <vt:lpstr>Изменения и дополнения, принятые Советом депутатов </vt:lpstr>
      <vt:lpstr>Антикоррупционная экспертиза</vt:lpstr>
      <vt:lpstr>Информирование населения  о деятельности совета  депутатов и органов местного самоуправления</vt:lpstr>
      <vt:lpstr>Задачи на 2025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Наталия Н. Дмитриева</cp:lastModifiedBy>
  <cp:revision>88</cp:revision>
  <dcterms:created xsi:type="dcterms:W3CDTF">2020-06-15T10:11:26Z</dcterms:created>
  <dcterms:modified xsi:type="dcterms:W3CDTF">2025-03-18T09:06:39Z</dcterms:modified>
</cp:coreProperties>
</file>