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0" r:id="rId1"/>
  </p:sldMasterIdLst>
  <p:notesMasterIdLst>
    <p:notesMasterId r:id="rId14"/>
  </p:notesMasterIdLst>
  <p:sldIdLst>
    <p:sldId id="289" r:id="rId2"/>
    <p:sldId id="294" r:id="rId3"/>
    <p:sldId id="291" r:id="rId4"/>
    <p:sldId id="295" r:id="rId5"/>
    <p:sldId id="296" r:id="rId6"/>
    <p:sldId id="293" r:id="rId7"/>
    <p:sldId id="281" r:id="rId8"/>
    <p:sldId id="283" r:id="rId9"/>
    <p:sldId id="286" r:id="rId10"/>
    <p:sldId id="287" r:id="rId11"/>
    <p:sldId id="284" r:id="rId12"/>
    <p:sldId id="292" r:id="rId13"/>
  </p:sldIdLst>
  <p:sldSz cx="24387175" cy="13716000"/>
  <p:notesSz cx="6797675" cy="9926638"/>
  <p:embeddedFontLst>
    <p:embeddedFont>
      <p:font typeface="Moskvich Sans" pitchFamily="50" charset="0"/>
      <p:regular r:id="rId15"/>
    </p:embeddedFont>
    <p:embeddedFont>
      <p:font typeface="Moskvich Sans Bold" pitchFamily="50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Stolzl" panose="020B0604020202020204" charset="-5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skvich Sans Medium" pitchFamily="50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Stolzl Bold" panose="00000800000000000000" pitchFamily="50" charset="-52"/>
      <p:bold r:id="rId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3" userDrawn="1">
          <p15:clr>
            <a:srgbClr val="A4A3A4"/>
          </p15:clr>
        </p15:guide>
        <p15:guide id="3" orient="horz" pos="7971" userDrawn="1">
          <p15:clr>
            <a:srgbClr val="A4A3A4"/>
          </p15:clr>
        </p15:guide>
        <p15:guide id="4" pos="15007" userDrawn="1">
          <p15:clr>
            <a:srgbClr val="A4A3A4"/>
          </p15:clr>
        </p15:guide>
        <p15:guide id="5" orient="horz" pos="646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7"/>
    <a:srgbClr val="FED659"/>
    <a:srgbClr val="FFEBAF"/>
    <a:srgbClr val="F2F2F2"/>
    <a:srgbClr val="DE5F30"/>
    <a:srgbClr val="9E4423"/>
    <a:srgbClr val="612A16"/>
    <a:srgbClr val="401B0E"/>
    <a:srgbClr val="DE775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96056" autoAdjust="0"/>
  </p:normalViewPr>
  <p:slideViewPr>
    <p:cSldViewPr snapToGrid="0" snapToObjects="1">
      <p:cViewPr varScale="1">
        <p:scale>
          <a:sx n="56" d="100"/>
          <a:sy n="56" d="100"/>
        </p:scale>
        <p:origin x="444" y="96"/>
      </p:cViewPr>
      <p:guideLst>
        <p:guide pos="333"/>
        <p:guide orient="horz" pos="7971"/>
        <p:guide pos="15007"/>
        <p:guide orient="horz" pos="646"/>
        <p:guide orient="horz"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Мед. помощь</c:v>
                </c:pt>
                <c:pt idx="1">
                  <c:v>Медико-социальные экспертизы</c:v>
                </c:pt>
                <c:pt idx="2">
                  <c:v>Обеспечение лекарственными препаратами</c:v>
                </c:pt>
                <c:pt idx="3">
                  <c:v>Помощь в оформлении документов</c:v>
                </c:pt>
                <c:pt idx="4">
                  <c:v>Содействие в получении мер соц. поддержки, в том числе льгот</c:v>
                </c:pt>
                <c:pt idx="5">
                  <c:v>Оказание помощи по вопросам пенсионного обеспечения и предоставления соц. выплат</c:v>
                </c:pt>
                <c:pt idx="6">
                  <c:v>Помощь в приготовлении пищи</c:v>
                </c:pt>
                <c:pt idx="7">
                  <c:v>Приготовление горячей пищи</c:v>
                </c:pt>
                <c:pt idx="8">
                  <c:v>Подача пищи</c:v>
                </c:pt>
                <c:pt idx="9">
                  <c:v>Подача пищи и кормление</c:v>
                </c:pt>
                <c:pt idx="10">
                  <c:v>Подготовка лекарств</c:v>
                </c:pt>
                <c:pt idx="11">
                  <c:v>Еженедельная уборка</c:v>
                </c:pt>
                <c:pt idx="12">
                  <c:v>Пересаживание; изменение положения тела</c:v>
                </c:pt>
                <c:pt idx="13">
                  <c:v>Смена постельного белья</c:v>
                </c:pt>
                <c:pt idx="14">
                  <c:v>Доставка на дом продуктов питания и товаров первой необходимости</c:v>
                </c:pt>
                <c:pt idx="15">
                  <c:v>Содействие в организации предоставления услуг </c:v>
                </c:pt>
                <c:pt idx="16">
                  <c:v>Оказание помощи в оформлении документов на погребение</c:v>
                </c:pt>
                <c:pt idx="17">
                  <c:v>Полное купание</c:v>
                </c:pt>
                <c:pt idx="18">
                  <c:v>Утренний/вечерний туалет</c:v>
                </c:pt>
                <c:pt idx="19">
                  <c:v>Проведение гигиенических процедур нижней части тела</c:v>
                </c:pt>
                <c:pt idx="20">
                  <c:v>Помощь при использовании средств личной гигиены /  туалетом</c:v>
                </c:pt>
                <c:pt idx="21">
                  <c:v>Содействие в госпитализации, сопровождение в мед. организации</c:v>
                </c:pt>
                <c:pt idx="22">
                  <c:v>Посещение получателей услуг, нахадящихся в мед. организациях</c:v>
                </c:pt>
                <c:pt idx="23">
                  <c:v>Содействие в оформлении путевок на санаторно-курортное лечение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59</c:v>
                </c:pt>
                <c:pt idx="1">
                  <c:v>0</c:v>
                </c:pt>
                <c:pt idx="2">
                  <c:v>78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27</c:v>
                </c:pt>
                <c:pt idx="8">
                  <c:v>83</c:v>
                </c:pt>
                <c:pt idx="9">
                  <c:v>18</c:v>
                </c:pt>
                <c:pt idx="10">
                  <c:v>6</c:v>
                </c:pt>
                <c:pt idx="11">
                  <c:v>32</c:v>
                </c:pt>
                <c:pt idx="12">
                  <c:v>108</c:v>
                </c:pt>
                <c:pt idx="13">
                  <c:v>67</c:v>
                </c:pt>
                <c:pt idx="14">
                  <c:v>17</c:v>
                </c:pt>
                <c:pt idx="15">
                  <c:v>1</c:v>
                </c:pt>
                <c:pt idx="16">
                  <c:v>0</c:v>
                </c:pt>
                <c:pt idx="17">
                  <c:v>29</c:v>
                </c:pt>
                <c:pt idx="18">
                  <c:v>67</c:v>
                </c:pt>
                <c:pt idx="19">
                  <c:v>97</c:v>
                </c:pt>
                <c:pt idx="20">
                  <c:v>155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2-4820-8DE2-C95848AE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537488"/>
        <c:axId val="543544048"/>
      </c:barChart>
      <c:catAx>
        <c:axId val="5435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44048"/>
        <c:crosses val="autoZero"/>
        <c:auto val="1"/>
        <c:lblAlgn val="ctr"/>
        <c:lblOffset val="100"/>
        <c:noMultiLvlLbl val="0"/>
      </c:catAx>
      <c:valAx>
        <c:axId val="543544048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" panose="000005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r>
              <a:rPr lang="ru-RU" sz="2000" dirty="0" smtClean="0">
                <a:latin typeface="Stolzl Bold" panose="00000800000000000000" pitchFamily="50" charset="-52"/>
              </a:rPr>
              <a:t>ВОЗРАСТНОЙ ДИАПАЗОН ПОДОПЕЧНЫХ</a:t>
            </a:r>
            <a:endParaRPr lang="ru-RU" sz="20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диапозон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E-4066-922E-8C0AE55B5D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7E-4066-922E-8C0AE55B5DD6}"/>
              </c:ext>
            </c:extLst>
          </c:dPt>
          <c:dPt>
            <c:idx val="2"/>
            <c:bubble3D val="0"/>
            <c:spPr>
              <a:solidFill>
                <a:srgbClr val="FED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E-4066-922E-8C0AE55B5DD6}"/>
              </c:ext>
            </c:extLst>
          </c:dPt>
          <c:dPt>
            <c:idx val="3"/>
            <c:bubble3D val="0"/>
            <c:spPr>
              <a:solidFill>
                <a:srgbClr val="FFEB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57E-4066-922E-8C0AE55B5DD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E-4066-922E-8C0AE55B5DD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E-4066-922E-8C0AE55B5DD6}"/>
              </c:ext>
            </c:extLst>
          </c:dPt>
          <c:dPt>
            <c:idx val="6"/>
            <c:bubble3D val="0"/>
            <c:spPr>
              <a:solidFill>
                <a:srgbClr val="4F4C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E-4066-922E-8C0AE55B5DD6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85-90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531</c:v>
                </c:pt>
                <c:pt idx="1">
                  <c:v>2031</c:v>
                </c:pt>
                <c:pt idx="2">
                  <c:v>4944</c:v>
                </c:pt>
                <c:pt idx="3">
                  <c:v>16978</c:v>
                </c:pt>
                <c:pt idx="4">
                  <c:v>30268</c:v>
                </c:pt>
                <c:pt idx="5">
                  <c:v>18955</c:v>
                </c:pt>
                <c:pt idx="6">
                  <c:v>14494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066-922E-8C0AE5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ЕЖЕДНЕВНОМ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33</c:v>
                </c:pt>
                <c:pt idx="2">
                  <c:v>28</c:v>
                </c:pt>
                <c:pt idx="3">
                  <c:v>87</c:v>
                </c:pt>
                <c:pt idx="4">
                  <c:v>122</c:v>
                </c:pt>
                <c:pt idx="5">
                  <c:v>105</c:v>
                </c:pt>
                <c:pt idx="6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3-4C10-87D4-AFF253DB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ПЕРИОДИЧЕСКОМ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519</c:v>
                </c:pt>
                <c:pt idx="1">
                  <c:v>1998</c:v>
                </c:pt>
                <c:pt idx="2">
                  <c:v>4916</c:v>
                </c:pt>
                <c:pt idx="3">
                  <c:v>16891</c:v>
                </c:pt>
                <c:pt idx="4">
                  <c:v>30146</c:v>
                </c:pt>
                <c:pt idx="5">
                  <c:v>18850</c:v>
                </c:pt>
                <c:pt idx="6">
                  <c:v>14383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A-40A1-A910-73C92341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0.54568</cdr:x>
      <cdr:y>0.61329</cdr:y>
    </cdr:from>
    <cdr:to>
      <cdr:x>0.61139</cdr:x>
      <cdr:y>0.66146</cdr:y>
    </cdr:to>
    <cdr:sp macro="" textlink="">
      <cdr:nvSpPr>
        <cdr:cNvPr id="2" name="Text 8">
          <a:extLst xmlns:a="http://schemas.openxmlformats.org/drawingml/2006/main">
            <a:ext uri="{FF2B5EF4-FFF2-40B4-BE49-F238E27FC236}">
              <a16:creationId xmlns:a16="http://schemas.microsoft.com/office/drawing/2014/main" id="{7123A912-177D-93C2-FF03-D27719B9B4F5}"/>
            </a:ext>
          </a:extLst>
        </cdr:cNvPr>
        <cdr:cNvSpPr/>
      </cdr:nvSpPr>
      <cdr:spPr>
        <a:xfrm xmlns:a="http://schemas.openxmlformats.org/drawingml/2006/main">
          <a:off x="7087458" y="6038259"/>
          <a:ext cx="853471" cy="4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000" b="1" dirty="0" smtClean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rPr>
            <a:t>27</a:t>
          </a:r>
          <a:endParaRPr lang="ru-RU" sz="2000" dirty="0">
            <a:solidFill>
              <a:srgbClr val="3F3F3F">
                <a:alpha val="100000"/>
              </a:srgbClr>
            </a:solidFill>
            <a:latin typeface="ALS Sector Regular" panose="02000000000000000000" pitchFamily="2" charset="0"/>
            <a:ea typeface="ALS Sector Bold" pitchFamily="34" charset="-122"/>
            <a:cs typeface="ALS Sector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AA66-820B-2ABA-8588-DB37A1E3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 b="1" i="0">
                <a:solidFill>
                  <a:srgbClr val="4F4C47"/>
                </a:solidFill>
                <a:latin typeface="Moskvich Sans 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D3889-41B4-0BD3-F187-C0295F1CA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 b="0" i="0">
                <a:latin typeface="Moskvich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71F48-113C-8F7D-72C5-4276F8C8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BBB-90FB-C34A-ACE1-4655D1E834EF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9EFE3-C0CC-3575-3967-94FBC3F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EBC8-EA32-2BA9-1667-FE1BBA1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>
                <a:solidFill>
                  <a:srgbClr val="4F4C47"/>
                </a:solidFill>
                <a:latin typeface="Moskvich Sans Medium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ACE5-7EB2-88BD-3C46-99FB4C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DF29-1287-0E55-D162-60B167DFA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6BCC9-EEF1-F890-B0A6-B586B564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771D-ECE1-3947-BF6A-3AC9214D157F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7B1C-D4C2-FA08-2A08-E3EF08C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A1F1B-91DF-16DF-738D-EC627FD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984890-1496-0473-00FE-BC78C35C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7C21-03B8-FDB6-C94C-1FE184AC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217-594D-0741-746F-A6392F22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A14-BF5E-5645-A3EA-E71971622D56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F1409-F60C-AEB7-FBD6-0795E40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5F943-65FF-07A2-0BAD-14914D3A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>
            <a:extLst>
              <a:ext uri="{FF2B5EF4-FFF2-40B4-BE49-F238E27FC236}">
                <a16:creationId xmlns:a16="http://schemas.microsoft.com/office/drawing/2014/main" id="{C2633BFD-C400-38EE-DA8E-AA6B2B06FC62}"/>
              </a:ext>
            </a:extLst>
          </p:cNvPr>
          <p:cNvSpPr/>
          <p:nvPr userDrawn="1"/>
        </p:nvSpPr>
        <p:spPr>
          <a:xfrm rot="16832757">
            <a:off x="23446918" y="12549141"/>
            <a:ext cx="649050" cy="648968"/>
          </a:xfrm>
          <a:prstGeom prst="rect">
            <a:avLst/>
          </a:prstGeom>
          <a:solidFill>
            <a:srgbClr val="FDD758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A9FF-4198-7AA8-8CB8-1519785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CA4F5-9F77-1D3D-0F6D-0B1319A3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BFE0-817F-CDE0-9D2D-9AF9930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DF3-26EA-0841-B305-D5ACEB50B947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6EC2-7E12-8316-F916-78E2EEA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19606-0E7A-D8ED-8328-27BCCF7E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3956-C49A-07B1-AF9C-660A5CB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49E4D-F337-9950-D038-322B37F9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38C7-4883-92F2-04D3-7933728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D9-450E-184A-8ACB-58D7DC5AE473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B74B6-3087-8BE7-FEA5-A5B09C54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F41DB-75FD-CD2E-8961-D4A556A8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D789D-EBCD-C4AE-588C-77315778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18B6-CBF2-53DC-FF74-405B2235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8C30E-353B-6365-A62C-C551023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7AB50-9810-4145-5493-2F03E9F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D0F6-19DE-BA49-8841-A230A09E932B}" type="datetime1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12667-A747-C767-871C-7329E37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B81AE-4853-D891-B65F-785ED86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54723-47CA-DC95-8764-108803B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567D5-DF9B-3DF8-8647-53E079F7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4BB94-87AD-C895-DAE9-3CB0BAA9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EDCA37-ECF2-3D1F-17EE-3AE4E9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51E370-5351-EB98-5866-E8C2C14B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656F4-E679-52EA-44DF-B5DD1D5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EA0-FC8A-7546-8D94-1E1B7B3C0FFE}" type="datetime1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CB05A-CEA8-9B4E-443C-394D466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B9B15-6FA8-BD07-B64A-A616D81B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620-47A9-7983-D75A-1C8996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E43D1-0C0D-356F-5D8B-B2B3372A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D02-CDC3-0248-9592-969A635217A1}" type="datetime1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149FE-7A04-383C-ABD2-CBC7A2F2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E1106B-A2D6-2A5A-0152-DB497C9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5CD96-0329-A500-7F69-36EB406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BD6-592D-C04E-863E-8B6218CC9E67}" type="datetime1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AA24A-A5E4-C48A-0F87-567D4A79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4D513-3C9F-7664-9AA0-EA6C2C2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230D-4E54-19F7-FC39-7982A766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6676D-2CB4-BE96-8D86-E18D6701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6988C-4388-E6AA-CEFF-8DFC67C3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76CF9-5BF0-33A5-E618-4B75D8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225-55F0-A34D-8220-0D34009D219F}" type="datetime1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DE728-890A-73B1-6624-ECB56DD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1A7CC-7AB2-A012-A996-C9C18B4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F1DAE-3721-A7DA-56CF-E28C9EA5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26AF0-CA73-CA2D-58F6-C448C31B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EBE47-4DB0-AA17-D0B3-CB02F9DD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99C4E-8655-A897-4C59-F5FDB9E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07DB-B6DD-C246-94BF-FC104CAEC690}" type="datetime1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5835A-F3A8-F3CA-BE72-853DAA0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42C70-BB43-C24C-0686-508FD36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3D93-24D0-76CB-8E25-ADDF8A9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BAD99-A4E9-C18A-A9CA-F19A8775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0FE7A-9210-6D47-981F-B1537EB0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ADAE-E5E4-D14D-AA8F-1A41F4A7DFD9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40B1D-6C4D-0635-50A7-F76F599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74013-7B0C-FA7D-436E-D5D33140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2573393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УЧРЕЖДЕНИЕ «МОЙ СОЦИАЛЬНЫЙ ПОМОЩНИК»</a:t>
            </a:r>
            <a:endParaRPr lang="en-US" sz="5000" b="1" dirty="0">
              <a:latin typeface="Moskvich Sans Bold" pitchFamily="2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Text 2">
            <a:extLst>
              <a:ext uri="{FF2B5EF4-FFF2-40B4-BE49-F238E27FC236}">
                <a16:creationId xmlns:a16="http://schemas.microsoft.com/office/drawing/2014/main" id="{C729AA8F-4289-E8CE-0B37-B8B64EB9588B}"/>
              </a:ext>
            </a:extLst>
          </p:cNvPr>
          <p:cNvSpPr/>
          <p:nvPr/>
        </p:nvSpPr>
        <p:spPr>
          <a:xfrm>
            <a:off x="6898634" y="2391161"/>
            <a:ext cx="13870650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5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УПРАВЛЕНИЯ </a:t>
            </a: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ОРГАНИЗАЦИИ ОКАЗАНИЯ СОЦИАЛЬНЫХ УСЛУГ НА ДОМУ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9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127649" y="2425308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ЦЕНТРАЛЬНЫЙ АППАРАТ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21BCF7C-FA59-965B-B282-75B326EAAC54}"/>
              </a:ext>
            </a:extLst>
          </p:cNvPr>
          <p:cNvSpPr/>
          <p:nvPr/>
        </p:nvSpPr>
        <p:spPr>
          <a:xfrm>
            <a:off x="907305" y="10477643"/>
            <a:ext cx="5517700" cy="646103"/>
          </a:xfrm>
          <a:prstGeom prst="roundRect">
            <a:avLst>
              <a:gd name="adj" fmla="val 0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0" rtlCol="0" anchor="ctr" anchorCtr="1"/>
          <a:lstStyle/>
          <a:p>
            <a:pPr algn="ctr">
              <a:lnSpc>
                <a:spcPts val="2675"/>
              </a:lnSpc>
            </a:pPr>
            <a:r>
              <a:rPr lang="ru-RU" sz="2800" b="1" dirty="0" err="1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Переяславский</a:t>
            </a:r>
            <a:r>
              <a:rPr lang="ru-RU" sz="28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 переулок, д. 6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98634" y="3688192"/>
            <a:ext cx="16787524" cy="8466769"/>
            <a:chOff x="6898634" y="3459587"/>
            <a:chExt cx="16787524" cy="846676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71C32EA-5865-AEA2-B9D3-DD7E783906E7}"/>
                </a:ext>
              </a:extLst>
            </p:cNvPr>
            <p:cNvGrpSpPr/>
            <p:nvPr/>
          </p:nvGrpSpPr>
          <p:grpSpPr>
            <a:xfrm>
              <a:off x="6898634" y="3466065"/>
              <a:ext cx="4074166" cy="3709965"/>
              <a:chOff x="6898634" y="3641915"/>
              <a:chExt cx="4074166" cy="3709965"/>
            </a:xfrm>
          </p:grpSpPr>
          <p:sp>
            <p:nvSpPr>
              <p:cNvPr id="3" name="Скругленный прямоугольник 2">
                <a:extLst>
                  <a:ext uri="{FF2B5EF4-FFF2-40B4-BE49-F238E27FC236}">
                    <a16:creationId xmlns:a16="http://schemas.microsoft.com/office/drawing/2014/main" id="{A52A451F-1C11-4A32-DD00-016D9528A0B0}"/>
                  </a:ext>
                </a:extLst>
              </p:cNvPr>
              <p:cNvSpPr/>
              <p:nvPr/>
            </p:nvSpPr>
            <p:spPr>
              <a:xfrm>
                <a:off x="6898634" y="4823263"/>
                <a:ext cx="4074166" cy="2528617"/>
              </a:xfrm>
              <a:prstGeom prst="roundRect">
                <a:avLst>
                  <a:gd name="adj" fmla="val 3663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75"/>
                  </a:lnSpc>
                </a:pPr>
                <a:r>
                  <a:rPr lang="ru-RU" sz="1800" b="1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Лиоли</a:t>
                </a:r>
                <a:r>
                  <a:rPr lang="ru-RU" sz="1800" b="1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 Елена Юрьевна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Зам. </a:t>
                </a:r>
                <a:r>
                  <a:rPr lang="ru-RU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н</a:t>
                </a: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ачальника 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управления ЦАО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en-US" sz="1800" dirty="0" err="1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LioliEY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@social.mos.ru</a:t>
                </a:r>
              </a:p>
            </p:txBody>
          </p:sp>
          <p:sp>
            <p:nvSpPr>
              <p:cNvPr id="2" name="Скругленный прямоугольник 1">
                <a:extLst>
                  <a:ext uri="{FF2B5EF4-FFF2-40B4-BE49-F238E27FC236}">
                    <a16:creationId xmlns:a16="http://schemas.microsoft.com/office/drawing/2014/main" id="{6730A50F-A292-E746-2640-721B8FA7B3AE}"/>
                  </a:ext>
                </a:extLst>
              </p:cNvPr>
              <p:cNvSpPr/>
              <p:nvPr/>
            </p:nvSpPr>
            <p:spPr>
              <a:xfrm>
                <a:off x="6918976" y="4059192"/>
                <a:ext cx="4053824" cy="646103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dirty="0" err="1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Переяславский</a:t>
                </a:r>
                <a:r>
                  <a:rPr lang="ru-RU" dirty="0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 переулок, д. 6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3C9B657D-3C23-6147-C941-C43B0B887CF9}"/>
                  </a:ext>
                </a:extLst>
              </p:cNvPr>
              <p:cNvSpPr/>
              <p:nvPr/>
            </p:nvSpPr>
            <p:spPr>
              <a:xfrm>
                <a:off x="6983743" y="3641915"/>
                <a:ext cx="1675190" cy="396214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E28D0611-F89B-164C-469D-E53E9CB6E0F7}"/>
                </a:ext>
              </a:extLst>
            </p:cNvPr>
            <p:cNvSpPr/>
            <p:nvPr/>
          </p:nvSpPr>
          <p:spPr>
            <a:xfrm>
              <a:off x="6898636" y="9397739"/>
              <a:ext cx="3948832" cy="2528617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Овечкина Марина Евгеньевна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Начальник управления 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САО, </a:t>
              </a:r>
              <a:r>
                <a:rPr lang="ru-RU" sz="1800" dirty="0" err="1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ЗелАО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>
                <a:lnSpc>
                  <a:spcPts val="2675"/>
                </a:lnSpc>
              </a:pPr>
              <a:r>
                <a:rPr lang="ru-RU" sz="1800" dirty="0" smtClean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OvechkinaME@social.mos.ru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520D9D7-5B1B-5B9E-16C5-F20E4C079473}"/>
                </a:ext>
              </a:extLst>
            </p:cNvPr>
            <p:cNvGrpSpPr/>
            <p:nvPr/>
          </p:nvGrpSpPr>
          <p:grpSpPr>
            <a:xfrm>
              <a:off x="6898634" y="7639549"/>
              <a:ext cx="3948834" cy="1650788"/>
              <a:chOff x="5565869" y="3614088"/>
              <a:chExt cx="3357623" cy="1650788"/>
            </a:xfrm>
          </p:grpSpPr>
          <p:sp>
            <p:nvSpPr>
              <p:cNvPr id="46" name="Скругленный прямоугольник 45">
                <a:extLst>
                  <a:ext uri="{FF2B5EF4-FFF2-40B4-BE49-F238E27FC236}">
                    <a16:creationId xmlns:a16="http://schemas.microsoft.com/office/drawing/2014/main" id="{B823B219-CD2C-702E-5CB8-9AA1FFC3BD07}"/>
                  </a:ext>
                </a:extLst>
              </p:cNvPr>
              <p:cNvSpPr/>
              <p:nvPr/>
            </p:nvSpPr>
            <p:spPr>
              <a:xfrm>
                <a:off x="6895011" y="3614088"/>
                <a:ext cx="1675190" cy="676947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САО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:a16="http://schemas.microsoft.com/office/drawing/2014/main" id="{644F5A81-22A9-101B-ED51-DA5E57108B81}"/>
                  </a:ext>
                </a:extLst>
              </p:cNvPr>
              <p:cNvSpPr/>
              <p:nvPr/>
            </p:nvSpPr>
            <p:spPr>
              <a:xfrm>
                <a:off x="5565869" y="4300991"/>
                <a:ext cx="3357623" cy="963885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Проезд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Черепановых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д.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22.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Зеленоград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к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320</a:t>
                </a:r>
                <a:endParaRPr lang="en-US" sz="1800" dirty="0"/>
              </a:p>
            </p:txBody>
          </p:sp>
          <p:sp>
            <p:nvSpPr>
              <p:cNvPr id="45" name="Скругленный прямоугольник 44">
                <a:extLst>
                  <a:ext uri="{FF2B5EF4-FFF2-40B4-BE49-F238E27FC236}">
                    <a16:creationId xmlns:a16="http://schemas.microsoft.com/office/drawing/2014/main" id="{6114397E-8D19-00ED-818E-8C18564D5CA3}"/>
                  </a:ext>
                </a:extLst>
              </p:cNvPr>
              <p:cNvSpPr/>
              <p:nvPr/>
            </p:nvSpPr>
            <p:spPr>
              <a:xfrm>
                <a:off x="5605922" y="3844990"/>
                <a:ext cx="1675190" cy="446045"/>
              </a:xfrm>
              <a:prstGeom prst="roundRect">
                <a:avLst>
                  <a:gd name="adj" fmla="val 0"/>
                </a:avLst>
              </a:prstGeom>
              <a:solidFill>
                <a:srgbClr val="FFEBA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 err="1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ЗелАО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52E49A5-5656-EDEF-AC13-F10FDF147402}"/>
                </a:ext>
              </a:extLst>
            </p:cNvPr>
            <p:cNvGrpSpPr/>
            <p:nvPr/>
          </p:nvGrpSpPr>
          <p:grpSpPr>
            <a:xfrm>
              <a:off x="11178197" y="3459587"/>
              <a:ext cx="12507961" cy="8466161"/>
              <a:chOff x="11318789" y="4186764"/>
              <a:chExt cx="12507961" cy="8466161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B7311688-78CD-3107-7734-F5EC5F6764E9}"/>
                  </a:ext>
                </a:extLst>
              </p:cNvPr>
              <p:cNvGrpSpPr/>
              <p:nvPr/>
            </p:nvGrpSpPr>
            <p:grpSpPr>
              <a:xfrm>
                <a:off x="11318789" y="4187753"/>
                <a:ext cx="3948834" cy="8465172"/>
                <a:chOff x="5151885" y="2837103"/>
                <a:chExt cx="3948834" cy="8465172"/>
              </a:xfrm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FD42899E-14A1-0028-3CA0-68145EC84349}"/>
                    </a:ext>
                  </a:extLst>
                </p:cNvPr>
                <p:cNvGrpSpPr/>
                <p:nvPr/>
              </p:nvGrpSpPr>
              <p:grpSpPr>
                <a:xfrm>
                  <a:off x="5151885" y="2837103"/>
                  <a:ext cx="3948834" cy="3715454"/>
                  <a:chOff x="6289632" y="2837103"/>
                  <a:chExt cx="3948834" cy="3715454"/>
                </a:xfrm>
              </p:grpSpPr>
              <p:sp>
                <p:nvSpPr>
                  <p:cNvPr id="5" name="Скругленный прямоугольник 4">
                    <a:extLst>
                      <a:ext uri="{FF2B5EF4-FFF2-40B4-BE49-F238E27FC236}">
                        <a16:creationId xmlns:a16="http://schemas.microsoft.com/office/drawing/2014/main" id="{12D51710-E107-1027-7BE2-567BC402C4FD}"/>
                      </a:ext>
                    </a:extLst>
                  </p:cNvPr>
                  <p:cNvSpPr/>
                  <p:nvPr/>
                </p:nvSpPr>
                <p:spPr>
                  <a:xfrm>
                    <a:off x="6289632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b="1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anose="02000000000000000000" pitchFamily="2" charset="0"/>
                        <a:ea typeface="ALS Sector Bold" pitchFamily="34" charset="-122"/>
                        <a:cs typeface="ALS Sector Bold" panose="02000000000000000000" pitchFamily="2" charset="0"/>
                      </a:rPr>
                      <a:t>Ганжа Валентина Витальевна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СВАО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GanzhaVV@social.mos.ru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AC9CC6FB-6491-FE3C-7104-F54AA0D0F1E8}"/>
                      </a:ext>
                    </a:extLst>
                  </p:cNvPr>
                  <p:cNvGrpSpPr/>
                  <p:nvPr/>
                </p:nvGrpSpPr>
                <p:grpSpPr>
                  <a:xfrm>
                    <a:off x="6289632" y="2837103"/>
                    <a:ext cx="3948834" cy="1069859"/>
                    <a:chOff x="5565869" y="3877236"/>
                    <a:chExt cx="3357623" cy="1069859"/>
                  </a:xfrm>
                </p:grpSpPr>
                <p:sp>
                  <p:nvSpPr>
                    <p:cNvPr id="4" name="Скругленный прямоугольник 3">
                      <a:extLst>
                        <a:ext uri="{FF2B5EF4-FFF2-40B4-BE49-F238E27FC236}">
                          <a16:creationId xmlns:a16="http://schemas.microsoft.com/office/drawing/2014/main" id="{6AB3791D-5343-0DF8-339F-7371CCA6E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357623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Пришвина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2</a:t>
                      </a:r>
                      <a:endParaRPr lang="en-US" sz="1800" dirty="0"/>
                    </a:p>
                  </p:txBody>
                </p:sp>
                <p:sp>
                  <p:nvSpPr>
                    <p:cNvPr id="22" name="Скругленный прямоугольник 21">
                      <a:extLst>
                        <a:ext uri="{FF2B5EF4-FFF2-40B4-BE49-F238E27FC236}">
                          <a16:creationId xmlns:a16="http://schemas.microsoft.com/office/drawing/2014/main" id="{2443C451-9FAE-8FB7-DE27-75A21F554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117399D9-DE7E-A0B5-9745-7BBAC6157C8C}"/>
                    </a:ext>
                  </a:extLst>
                </p:cNvPr>
                <p:cNvGrpSpPr/>
                <p:nvPr/>
              </p:nvGrpSpPr>
              <p:grpSpPr>
                <a:xfrm>
                  <a:off x="5151885" y="6961235"/>
                  <a:ext cx="3948834" cy="4341040"/>
                  <a:chOff x="5151885" y="6961235"/>
                  <a:chExt cx="3948834" cy="4341040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FA4374D5-52DE-9837-91E9-FB1D4F2DECD2}"/>
                      </a:ext>
                    </a:extLst>
                  </p:cNvPr>
                  <p:cNvGrpSpPr/>
                  <p:nvPr/>
                </p:nvGrpSpPr>
                <p:grpSpPr>
                  <a:xfrm>
                    <a:off x="5151885" y="696123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48" name="Скругленный прямоугольник 47">
                      <a:extLst>
                        <a:ext uri="{FF2B5EF4-FFF2-40B4-BE49-F238E27FC236}">
                          <a16:creationId xmlns:a16="http://schemas.microsoft.com/office/drawing/2014/main" id="{0F2FD984-B0D8-6792-6F3F-D4A7049A3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 err="1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ТиНАО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49" name="Скругленный прямоугольник 48">
                      <a:extLst>
                        <a:ext uri="{FF2B5EF4-FFF2-40B4-BE49-F238E27FC236}">
                          <a16:creationId xmlns:a16="http://schemas.microsoft.com/office/drawing/2014/main" id="{C6D5EB00-8053-1F6B-ADA3-1B614379B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Профсоюзная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142</a:t>
                      </a:r>
                      <a:endParaRPr lang="en-US" sz="1800" dirty="0"/>
                    </a:p>
                  </p:txBody>
                </p:sp>
                <p:sp>
                  <p:nvSpPr>
                    <p:cNvPr id="50" name="Скругленный прямоугольник 49">
                      <a:extLst>
                        <a:ext uri="{FF2B5EF4-FFF2-40B4-BE49-F238E27FC236}">
                          <a16:creationId xmlns:a16="http://schemas.microsoft.com/office/drawing/2014/main" id="{9666A7B6-44C9-E927-69D2-665EE80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3" name="Скругленный прямоугольник 52">
                    <a:extLst>
                      <a:ext uri="{FF2B5EF4-FFF2-40B4-BE49-F238E27FC236}">
                        <a16:creationId xmlns:a16="http://schemas.microsoft.com/office/drawing/2014/main" id="{2B50901C-ACB2-C844-DCE9-5DA2B3682E0D}"/>
                      </a:ext>
                    </a:extLst>
                  </p:cNvPr>
                  <p:cNvSpPr/>
                  <p:nvPr/>
                </p:nvSpPr>
                <p:spPr>
                  <a:xfrm>
                    <a:off x="5151885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Голицына Ольга Вячеславовна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ЮЗАО,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ТиНАО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GolitsynaOV@social.mos.ru 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4FAA4CBB-C7D3-C9C5-28E4-64AD1BFC53B6}"/>
                  </a:ext>
                </a:extLst>
              </p:cNvPr>
              <p:cNvGrpSpPr/>
              <p:nvPr/>
            </p:nvGrpSpPr>
            <p:grpSpPr>
              <a:xfrm>
                <a:off x="15598352" y="4186764"/>
                <a:ext cx="3948834" cy="8466161"/>
                <a:chOff x="9309257" y="2836114"/>
                <a:chExt cx="3948834" cy="8466161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E98350F5-AA7D-D9A8-4DBB-F0F693E2EFB9}"/>
                    </a:ext>
                  </a:extLst>
                </p:cNvPr>
                <p:cNvGrpSpPr/>
                <p:nvPr/>
              </p:nvGrpSpPr>
              <p:grpSpPr>
                <a:xfrm>
                  <a:off x="9309257" y="2836114"/>
                  <a:ext cx="3948834" cy="3716443"/>
                  <a:chOff x="9290380" y="2836114"/>
                  <a:chExt cx="3948834" cy="3716443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BD63A065-B3F1-124E-EC90-297C3C9A20F6}"/>
                      </a:ext>
                    </a:extLst>
                  </p:cNvPr>
                  <p:cNvGrpSpPr/>
                  <p:nvPr/>
                </p:nvGrpSpPr>
                <p:grpSpPr>
                  <a:xfrm>
                    <a:off x="9290380" y="2836114"/>
                    <a:ext cx="3948834" cy="1069859"/>
                    <a:chOff x="5565869" y="3877236"/>
                    <a:chExt cx="3948834" cy="1069859"/>
                  </a:xfrm>
                </p:grpSpPr>
                <p:sp>
                  <p:nvSpPr>
                    <p:cNvPr id="30" name="Скругленный прямоугольник 29">
                      <a:extLst>
                        <a:ext uri="{FF2B5EF4-FFF2-40B4-BE49-F238E27FC236}">
                          <a16:creationId xmlns:a16="http://schemas.microsoft.com/office/drawing/2014/main" id="{D138CA34-D8EF-1C7B-1079-130F587C0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948834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Бойцовая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5</a:t>
                      </a:r>
                      <a:endParaRPr lang="en-US" sz="1800" dirty="0"/>
                    </a:p>
                  </p:txBody>
                </p:sp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:a16="http://schemas.microsoft.com/office/drawing/2014/main" id="{9EBF8A1A-D4E3-59B0-5ED8-701F68A15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32" name="Скругленный прямоугольник 31">
                    <a:extLst>
                      <a:ext uri="{FF2B5EF4-FFF2-40B4-BE49-F238E27FC236}">
                        <a16:creationId xmlns:a16="http://schemas.microsoft.com/office/drawing/2014/main" id="{AFAAB501-47FC-5B18-23B1-21DCD82914BA}"/>
                      </a:ext>
                    </a:extLst>
                  </p:cNvPr>
                  <p:cNvSpPr/>
                  <p:nvPr/>
                </p:nvSpPr>
                <p:spPr>
                  <a:xfrm>
                    <a:off x="9290380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Степанова Ольга Анатольевна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StepanovaOA@social.mos.ru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7D9FF18F-48AC-EFEB-93FB-D1E869CCE1FC}"/>
                    </a:ext>
                  </a:extLst>
                </p:cNvPr>
                <p:cNvGrpSpPr/>
                <p:nvPr/>
              </p:nvGrpSpPr>
              <p:grpSpPr>
                <a:xfrm>
                  <a:off x="9309257" y="6957275"/>
                  <a:ext cx="3948834" cy="4345000"/>
                  <a:chOff x="9330433" y="6957275"/>
                  <a:chExt cx="3948834" cy="4345000"/>
                </a:xfrm>
              </p:grpSpPr>
              <p:grpSp>
                <p:nvGrpSpPr>
                  <p:cNvPr id="55" name="Группа 54">
                    <a:extLst>
                      <a:ext uri="{FF2B5EF4-FFF2-40B4-BE49-F238E27FC236}">
                        <a16:creationId xmlns:a16="http://schemas.microsoft.com/office/drawing/2014/main" id="{1430FE35-9C22-EA34-310A-2F6CF369C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30433" y="695727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56" name="Скругленный прямоугольник 55">
                      <a:extLst>
                        <a:ext uri="{FF2B5EF4-FFF2-40B4-BE49-F238E27FC236}">
                          <a16:creationId xmlns:a16="http://schemas.microsoft.com/office/drawing/2014/main" id="{1A2E4327-EC8D-6C7C-A017-A7229A324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57" name="Скругленный прямоугольник 56">
                      <a:extLst>
                        <a:ext uri="{FF2B5EF4-FFF2-40B4-BE49-F238E27FC236}">
                          <a16:creationId xmlns:a16="http://schemas.microsoft.com/office/drawing/2014/main" id="{10579978-F307-81C2-FFC1-77B60FE88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Исаковского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31,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стр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</a:t>
                      </a:r>
                      <a:endParaRPr lang="en-US" sz="1800" dirty="0"/>
                    </a:p>
                  </p:txBody>
                </p:sp>
                <p:sp>
                  <p:nvSpPr>
                    <p:cNvPr id="58" name="Скругленный прямоугольник 57">
                      <a:extLst>
                        <a:ext uri="{FF2B5EF4-FFF2-40B4-BE49-F238E27FC236}">
                          <a16:creationId xmlns:a16="http://schemas.microsoft.com/office/drawing/2014/main" id="{2A2B4A8A-8273-A1FA-F9B7-2A3890A1E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9" name="Скругленный прямоугольник 58">
                    <a:extLst>
                      <a:ext uri="{FF2B5EF4-FFF2-40B4-BE49-F238E27FC236}">
                        <a16:creationId xmlns:a16="http://schemas.microsoft.com/office/drawing/2014/main" id="{86822629-F2FC-4A49-CF72-8AA923CC93E7}"/>
                      </a:ext>
                    </a:extLst>
                  </p:cNvPr>
                  <p:cNvSpPr/>
                  <p:nvPr/>
                </p:nvSpPr>
                <p:spPr>
                  <a:xfrm>
                    <a:off x="9330433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Юсупова Виктория Вадимовна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ЗАО, СЗАО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YusupovaVV@social.mos.ru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FB56D1C1-630D-1A12-B214-903EFFF725FD}"/>
                  </a:ext>
                </a:extLst>
              </p:cNvPr>
              <p:cNvGrpSpPr/>
              <p:nvPr/>
            </p:nvGrpSpPr>
            <p:grpSpPr>
              <a:xfrm>
                <a:off x="19877916" y="4202319"/>
                <a:ext cx="3948834" cy="8450606"/>
                <a:chOff x="13432822" y="2851669"/>
                <a:chExt cx="3948834" cy="8450606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8654AAC8-A52F-CB12-D00C-CA1536781021}"/>
                    </a:ext>
                  </a:extLst>
                </p:cNvPr>
                <p:cNvGrpSpPr/>
                <p:nvPr/>
              </p:nvGrpSpPr>
              <p:grpSpPr>
                <a:xfrm>
                  <a:off x="13432822" y="2851669"/>
                  <a:ext cx="3948834" cy="3719466"/>
                  <a:chOff x="13432822" y="2851669"/>
                  <a:chExt cx="3948834" cy="3719466"/>
                </a:xfrm>
              </p:grpSpPr>
              <p:sp>
                <p:nvSpPr>
                  <p:cNvPr id="33" name="Скругленный прямоугольник 32">
                    <a:extLst>
                      <a:ext uri="{FF2B5EF4-FFF2-40B4-BE49-F238E27FC236}">
                        <a16:creationId xmlns:a16="http://schemas.microsoft.com/office/drawing/2014/main" id="{EDEC849D-F41C-C07C-DCCF-D749A526369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404251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Утунова</a:t>
                    </a: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 Елена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Цадыровна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Bold" pitchFamily="34" charset="0"/>
                      <a:ea typeface="ALS Sector Bold" pitchFamily="34" charset="-122"/>
                      <a:cs typeface="ALS Sector Bold" pitchFamily="34" charset="-12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UtunovaET@social.mos.ru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FC1E47E3-246E-B80F-F01D-A35E51D5353F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2851669"/>
                    <a:ext cx="3948834" cy="1052273"/>
                    <a:chOff x="5565869" y="3894821"/>
                    <a:chExt cx="3948834" cy="1052273"/>
                  </a:xfrm>
                </p:grpSpPr>
                <p:sp>
                  <p:nvSpPr>
                    <p:cNvPr id="38" name="Скругленный прямоугольник 37">
                      <a:extLst>
                        <a:ext uri="{FF2B5EF4-FFF2-40B4-BE49-F238E27FC236}">
                          <a16:creationId xmlns:a16="http://schemas.microsoft.com/office/drawing/2014/main" id="{CB3757FA-6754-B92C-A093-D8902FE69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948834" cy="646103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1-й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Кожуховский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пр-д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3</a:t>
                      </a:r>
                      <a:endParaRPr lang="en-US" sz="1800" dirty="0"/>
                    </a:p>
                  </p:txBody>
                </p:sp>
                <p:sp>
                  <p:nvSpPr>
                    <p:cNvPr id="40" name="Скругленный прямоугольник 39">
                      <a:extLst>
                        <a:ext uri="{FF2B5EF4-FFF2-40B4-BE49-F238E27FC236}">
                          <a16:creationId xmlns:a16="http://schemas.microsoft.com/office/drawing/2014/main" id="{032E8B58-597F-E3EC-186D-BF4F41D03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94821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69" name="Группа 68">
                  <a:extLst>
                    <a:ext uri="{FF2B5EF4-FFF2-40B4-BE49-F238E27FC236}">
                      <a16:creationId xmlns:a16="http://schemas.microsoft.com/office/drawing/2014/main" id="{D7F9D209-B2FA-7867-BEE2-FCDE5B027351}"/>
                    </a:ext>
                  </a:extLst>
                </p:cNvPr>
                <p:cNvGrpSpPr/>
                <p:nvPr/>
              </p:nvGrpSpPr>
              <p:grpSpPr>
                <a:xfrm>
                  <a:off x="13432822" y="7198607"/>
                  <a:ext cx="3948834" cy="4103668"/>
                  <a:chOff x="13432822" y="7198607"/>
                  <a:chExt cx="3948834" cy="4103668"/>
                </a:xfrm>
              </p:grpSpPr>
              <p:sp>
                <p:nvSpPr>
                  <p:cNvPr id="60" name="Скругленный прямоугольник 59">
                    <a:extLst>
                      <a:ext uri="{FF2B5EF4-FFF2-40B4-BE49-F238E27FC236}">
                        <a16:creationId xmlns:a16="http://schemas.microsoft.com/office/drawing/2014/main" id="{53555B06-2CE5-8000-C502-34073B50FDD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877365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Корчагина Ольга Сергеевна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KorchaginaOS@social.mos.ru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61" name="Группа 60">
                    <a:extLst>
                      <a:ext uri="{FF2B5EF4-FFF2-40B4-BE49-F238E27FC236}">
                        <a16:creationId xmlns:a16="http://schemas.microsoft.com/office/drawing/2014/main" id="{2D12F8BE-A9D0-8AFF-FC89-7EC95D34ECC4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7198607"/>
                    <a:ext cx="3948834" cy="1427041"/>
                    <a:chOff x="5565869" y="3877236"/>
                    <a:chExt cx="3948834" cy="1427041"/>
                  </a:xfrm>
                </p:grpSpPr>
                <p:sp>
                  <p:nvSpPr>
                    <p:cNvPr id="62" name="Скругленный прямоугольник 61">
                      <a:extLst>
                        <a:ext uri="{FF2B5EF4-FFF2-40B4-BE49-F238E27FC236}">
                          <a16:creationId xmlns:a16="http://schemas.microsoft.com/office/drawing/2014/main" id="{5E087F5D-AE75-3891-1E75-FD2B54A13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40391"/>
                      <a:ext cx="3948834" cy="963886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Люблинская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159</a:t>
                      </a:r>
                      <a:endParaRPr lang="en-US" sz="1800" dirty="0"/>
                    </a:p>
                  </p:txBody>
                </p:sp>
                <p:sp>
                  <p:nvSpPr>
                    <p:cNvPr id="63" name="Скругленный прямоугольник 62">
                      <a:extLst>
                        <a:ext uri="{FF2B5EF4-FFF2-40B4-BE49-F238E27FC236}">
                          <a16:creationId xmlns:a16="http://schemas.microsoft.com/office/drawing/2014/main" id="{0CBAB861-A0BA-2245-3A13-5302B3518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44557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0E0C69CB-4DDA-C29E-41A6-E4510A5C2C25}"/>
              </a:ext>
            </a:extLst>
          </p:cNvPr>
          <p:cNvSpPr/>
          <p:nvPr/>
        </p:nvSpPr>
        <p:spPr>
          <a:xfrm>
            <a:off x="2603765" y="3381115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b="1" dirty="0">
                <a:solidFill>
                  <a:srgbClr val="3F3F3F">
                    <a:alpha val="100000"/>
                  </a:srgbClr>
                </a:solidFill>
                <a:latin typeface="ALS Sector Bold" panose="02000000000000000000" pitchFamily="2" charset="0"/>
                <a:ea typeface="Verdana" panose="020B0604030504040204" pitchFamily="34" charset="0"/>
                <a:cs typeface="ALS Sector Bold" panose="02000000000000000000" pitchFamily="2" charset="0"/>
              </a:rPr>
              <a:t>Виноходова Вера Михайловна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Verdana" panose="020B0604030504040204" pitchFamily="34" charset="0"/>
                <a:cs typeface="ALS Sector Regular" panose="02000000000000000000" pitchFamily="2" charset="0"/>
              </a:rPr>
              <a:t>Директор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VinokhodovaVM@social.mos.ru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Verdana" panose="020B0604030504040204" pitchFamily="34" charset="0"/>
              <a:cs typeface="ALS Sector Regular" panose="02000000000000000000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8DE78C5-127D-EFB1-3584-4257D45B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670" y="3634131"/>
            <a:ext cx="1686335" cy="1759921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F9248BD8-94CF-B006-7B71-64393712729C}"/>
              </a:ext>
            </a:extLst>
          </p:cNvPr>
          <p:cNvSpPr/>
          <p:nvPr/>
        </p:nvSpPr>
        <p:spPr>
          <a:xfrm>
            <a:off x="2603765" y="5682571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 err="1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Вавулина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 Екатерина Сергеевна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VavulinaES@social.mos.ru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8F581AA1-F7E0-6AA4-A84D-D23AF4F3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9670" y="6058682"/>
            <a:ext cx="1686335" cy="1759920"/>
          </a:xfrm>
          <a:prstGeom prst="rect">
            <a:avLst/>
          </a:prstGeom>
        </p:spPr>
      </p:pic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7DE6FF30-661D-F5A5-356D-CC629B428A1C}"/>
              </a:ext>
            </a:extLst>
          </p:cNvPr>
          <p:cNvSpPr/>
          <p:nvPr/>
        </p:nvSpPr>
        <p:spPr>
          <a:xfrm>
            <a:off x="2603765" y="7953599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Кудрявцева Елена Юрьевна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KudryavtsevaEY1@social.mos.ru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24F738C-1CB4-5441-1C9A-CA0644D97A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670" y="8329710"/>
            <a:ext cx="1686334" cy="175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77C28-545F-6E00-2427-E315D7FBF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5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975874" y="10993323"/>
            <a:ext cx="5512928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7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C6C0C985-0499-525D-4C73-8ADC04A34F3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ИНФОРМАЦИОННОЕ СОПРОВОЖДЕНИЕ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8A5335FD-BD70-9836-2431-6DAA15DCFAB6}"/>
              </a:ext>
            </a:extLst>
          </p:cNvPr>
          <p:cNvSpPr/>
          <p:nvPr/>
        </p:nvSpPr>
        <p:spPr>
          <a:xfrm>
            <a:off x="2672476" y="4629730"/>
            <a:ext cx="4583790" cy="1968128"/>
          </a:xfrm>
          <a:prstGeom prst="rect">
            <a:avLst/>
          </a:prstGeom>
          <a:noFill/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Увеличение количества подписчиков в социальных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сетях путем запуска 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таргетирование</a:t>
            </a:r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 рекламы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356F00F9-D94C-11AE-C550-ED2D0780FC35}"/>
              </a:ext>
            </a:extLst>
          </p:cNvPr>
          <p:cNvGrpSpPr/>
          <p:nvPr/>
        </p:nvGrpSpPr>
        <p:grpSpPr>
          <a:xfrm>
            <a:off x="10840882" y="2910026"/>
            <a:ext cx="12172056" cy="4254224"/>
            <a:chOff x="10263803" y="2910026"/>
            <a:chExt cx="12172056" cy="4254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28878EA-F77B-5009-24D6-853968705C95}"/>
                </a:ext>
              </a:extLst>
            </p:cNvPr>
            <p:cNvGrpSpPr/>
            <p:nvPr/>
          </p:nvGrpSpPr>
          <p:grpSpPr>
            <a:xfrm>
              <a:off x="10263803" y="4628230"/>
              <a:ext cx="12172056" cy="2536020"/>
              <a:chOff x="9936077" y="7033518"/>
              <a:chExt cx="12172056" cy="2536020"/>
            </a:xfrm>
          </p:grpSpPr>
          <p:sp>
            <p:nvSpPr>
              <p:cNvPr id="31" name="Text 8">
                <a:extLst>
                  <a:ext uri="{FF2B5EF4-FFF2-40B4-BE49-F238E27FC236}">
                    <a16:creationId xmlns:a16="http://schemas.microsoft.com/office/drawing/2014/main" id="{4D0EEE7D-2FF1-727B-045A-87048BEA69AF}"/>
                  </a:ext>
                </a:extLst>
              </p:cNvPr>
              <p:cNvSpPr/>
              <p:nvPr/>
            </p:nvSpPr>
            <p:spPr>
              <a:xfrm>
                <a:off x="9936077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Профильных средне-специальных и высших учебных заведений</a:t>
                </a: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4" name="Text 8">
                <a:extLst>
                  <a:ext uri="{FF2B5EF4-FFF2-40B4-BE49-F238E27FC236}">
                    <a16:creationId xmlns:a16="http://schemas.microsoft.com/office/drawing/2014/main" id="{E762C525-267F-158B-D143-3688189CA21F}"/>
                  </a:ext>
                </a:extLst>
              </p:cNvPr>
              <p:cNvSpPr/>
              <p:nvPr/>
            </p:nvSpPr>
            <p:spPr>
              <a:xfrm>
                <a:off x="14021279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132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Районных отделений МФЦ</a:t>
                </a:r>
              </a:p>
              <a:p>
                <a:pPr lvl="1">
                  <a:defRPr/>
                </a:pPr>
                <a:r>
                  <a:rPr lang="ru-RU" sz="1500" dirty="0">
                    <a:solidFill>
                      <a:srgbClr val="4F4C47"/>
                    </a:solidFill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5" name="Text 8">
                <a:extLst>
                  <a:ext uri="{FF2B5EF4-FFF2-40B4-BE49-F238E27FC236}">
                    <a16:creationId xmlns:a16="http://schemas.microsoft.com/office/drawing/2014/main" id="{7EBCEB04-3DB7-8856-6BA3-D5BFD5BE1B82}"/>
                  </a:ext>
                </a:extLst>
              </p:cNvPr>
              <p:cNvSpPr/>
              <p:nvPr/>
            </p:nvSpPr>
            <p:spPr>
              <a:xfrm>
                <a:off x="18106481" y="7033518"/>
                <a:ext cx="400165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24 000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Для размещения на информационных подъездных досках</a:t>
                </a:r>
                <a:endParaRPr lang="ru-RU" sz="1500" dirty="0">
                  <a:solidFill>
                    <a:srgbClr val="4F4C47"/>
                  </a:solidFill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</p:txBody>
          </p:sp>
        </p:grp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3FB717B6-094D-2200-E077-DC11E9C7158A}"/>
                </a:ext>
              </a:extLst>
            </p:cNvPr>
            <p:cNvSpPr/>
            <p:nvPr/>
          </p:nvSpPr>
          <p:spPr>
            <a:xfrm>
              <a:off x="12426403" y="2910026"/>
              <a:ext cx="7846856" cy="19681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Распространение рекламных материалов об </a:t>
              </a:r>
            </a:p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актуальных вакансиях Учреждения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3F3FD34-AA60-8E50-112F-556DE5AB7DB2}"/>
              </a:ext>
            </a:extLst>
          </p:cNvPr>
          <p:cNvGrpSpPr/>
          <p:nvPr/>
        </p:nvGrpSpPr>
        <p:grpSpPr>
          <a:xfrm>
            <a:off x="12100223" y="7563083"/>
            <a:ext cx="9653375" cy="4369601"/>
            <a:chOff x="11283812" y="7297143"/>
            <a:chExt cx="9653375" cy="4369601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8E2B72AE-4ECC-510F-0707-63F829F42F80}"/>
                </a:ext>
              </a:extLst>
            </p:cNvPr>
            <p:cNvGrpSpPr/>
            <p:nvPr/>
          </p:nvGrpSpPr>
          <p:grpSpPr>
            <a:xfrm>
              <a:off x="16349831" y="7297143"/>
              <a:ext cx="4587356" cy="4369601"/>
              <a:chOff x="22396480" y="2646173"/>
              <a:chExt cx="4587356" cy="4369601"/>
            </a:xfrm>
          </p:grpSpPr>
          <p:sp>
            <p:nvSpPr>
              <p:cNvPr id="88" name="Text 8">
                <a:extLst>
                  <a:ext uri="{FF2B5EF4-FFF2-40B4-BE49-F238E27FC236}">
                    <a16:creationId xmlns:a16="http://schemas.microsoft.com/office/drawing/2014/main" id="{A17BEC06-E58A-5A69-1EAE-FE4042C01039}"/>
                  </a:ext>
                </a:extLst>
              </p:cNvPr>
              <p:cNvSpPr/>
              <p:nvPr/>
            </p:nvSpPr>
            <p:spPr>
              <a:xfrm>
                <a:off x="22880492" y="4479754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Крупных информационных поводов</a:t>
                </a:r>
              </a:p>
            </p:txBody>
          </p:sp>
          <p:sp>
            <p:nvSpPr>
              <p:cNvPr id="50" name="Text 8">
                <a:extLst>
                  <a:ext uri="{FF2B5EF4-FFF2-40B4-BE49-F238E27FC236}">
                    <a16:creationId xmlns:a16="http://schemas.microsoft.com/office/drawing/2014/main" id="{56AB79F4-2B52-6410-708A-B86553B3D37E}"/>
                  </a:ext>
                </a:extLst>
              </p:cNvPr>
              <p:cNvSpPr/>
              <p:nvPr/>
            </p:nvSpPr>
            <p:spPr>
              <a:xfrm>
                <a:off x="22396480" y="2646173"/>
                <a:ext cx="4587356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Увеличение количества ключевых событии и акции Учреждения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E13224E6-E13D-347E-270B-CE4F34957FDE}"/>
                </a:ext>
              </a:extLst>
            </p:cNvPr>
            <p:cNvGrpSpPr/>
            <p:nvPr/>
          </p:nvGrpSpPr>
          <p:grpSpPr>
            <a:xfrm>
              <a:off x="11283812" y="7297143"/>
              <a:ext cx="4583790" cy="4290214"/>
              <a:chOff x="6237211" y="7647597"/>
              <a:chExt cx="4583790" cy="4290214"/>
            </a:xfrm>
          </p:grpSpPr>
          <p:sp>
            <p:nvSpPr>
              <p:cNvPr id="86" name="Text 8">
                <a:extLst>
                  <a:ext uri="{FF2B5EF4-FFF2-40B4-BE49-F238E27FC236}">
                    <a16:creationId xmlns:a16="http://schemas.microsoft.com/office/drawing/2014/main" id="{A649966A-3A01-C84E-580D-FE21DE7B6CF0}"/>
                  </a:ext>
                </a:extLst>
              </p:cNvPr>
              <p:cNvSpPr/>
              <p:nvPr/>
            </p:nvSpPr>
            <p:spPr>
              <a:xfrm>
                <a:off x="6719440" y="9401791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10</a:t>
                </a: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Ключевых календарных поводов</a:t>
                </a:r>
              </a:p>
            </p:txBody>
          </p:sp>
          <p:sp>
            <p:nvSpPr>
              <p:cNvPr id="72" name="Text 8">
                <a:extLst>
                  <a:ext uri="{FF2B5EF4-FFF2-40B4-BE49-F238E27FC236}">
                    <a16:creationId xmlns:a16="http://schemas.microsoft.com/office/drawing/2014/main" id="{534219EE-A837-0886-10B5-BD7FE89398EC}"/>
                  </a:ext>
                </a:extLst>
              </p:cNvPr>
              <p:cNvSpPr/>
              <p:nvPr/>
            </p:nvSpPr>
            <p:spPr>
              <a:xfrm>
                <a:off x="6237211" y="7647597"/>
                <a:ext cx="4583790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Реализация территориальных событии </a:t>
                </a: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 участием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руководителей социальных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служб</a:t>
                </a: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 в рамках календарного плана на 2025 год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</p:grpSp>
      <p:sp>
        <p:nvSpPr>
          <p:cNvPr id="80" name="Text 8">
            <a:extLst>
              <a:ext uri="{FF2B5EF4-FFF2-40B4-BE49-F238E27FC236}">
                <a16:creationId xmlns:a16="http://schemas.microsoft.com/office/drawing/2014/main" id="{20731A1C-C465-A703-626C-960844770CE6}"/>
              </a:ext>
            </a:extLst>
          </p:cNvPr>
          <p:cNvSpPr/>
          <p:nvPr/>
        </p:nvSpPr>
        <p:spPr>
          <a:xfrm>
            <a:off x="2672476" y="9964556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Выпуск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фирменной одежды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брендированных элементов одежды комплекса надомного обслуживания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81" name="Text 8">
            <a:extLst>
              <a:ext uri="{FF2B5EF4-FFF2-40B4-BE49-F238E27FC236}">
                <a16:creationId xmlns:a16="http://schemas.microsoft.com/office/drawing/2014/main" id="{74757525-DEDF-2101-875E-CC172AD056DE}"/>
              </a:ext>
            </a:extLst>
          </p:cNvPr>
          <p:cNvSpPr/>
          <p:nvPr/>
        </p:nvSpPr>
        <p:spPr>
          <a:xfrm>
            <a:off x="2672476" y="7297143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Актуализация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усовершенствование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системы </a:t>
            </a:r>
            <a:r>
              <a:rPr lang="en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KPI </a:t>
            </a: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медиа активности руководителей социальных служб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социальных сетях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65A953-5B9E-40FF-B43B-10C923833042}"/>
              </a:ext>
            </a:extLst>
          </p:cNvPr>
          <p:cNvGrpSpPr/>
          <p:nvPr/>
        </p:nvGrpSpPr>
        <p:grpSpPr>
          <a:xfrm>
            <a:off x="2564113" y="3041294"/>
            <a:ext cx="4626625" cy="914400"/>
            <a:chOff x="1265874" y="3041294"/>
            <a:chExt cx="4626625" cy="914400"/>
          </a:xfrm>
        </p:grpSpPr>
        <p:sp>
          <p:nvSpPr>
            <p:cNvPr id="95" name="Text 8">
              <a:extLst>
                <a:ext uri="{FF2B5EF4-FFF2-40B4-BE49-F238E27FC236}">
                  <a16:creationId xmlns:a16="http://schemas.microsoft.com/office/drawing/2014/main" id="{11D7F366-F702-4486-F413-05D514DDCF92}"/>
                </a:ext>
              </a:extLst>
            </p:cNvPr>
            <p:cNvSpPr/>
            <p:nvPr/>
          </p:nvSpPr>
          <p:spPr>
            <a:xfrm>
              <a:off x="2325280" y="3203033"/>
              <a:ext cx="3567219" cy="5956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ЗАПЛАНИРОВАНО</a:t>
              </a:r>
            </a:p>
          </p:txBody>
        </p:sp>
        <p:pic>
          <p:nvPicPr>
            <p:cNvPr id="96" name="Рисунок 95" descr="Ежедневник">
              <a:extLst>
                <a:ext uri="{FF2B5EF4-FFF2-40B4-BE49-F238E27FC236}">
                  <a16:creationId xmlns:a16="http://schemas.microsoft.com/office/drawing/2014/main" id="{AA24BB00-546D-B740-206E-A0682494D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4" y="3041294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13438F-68F1-0DE8-DBCF-E167FEB21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ПО УЧРЕЖДЕНИЮ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187567" y="9795666"/>
            <a:ext cx="12199248" cy="282871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качества предоставления социальных услуг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счет мониторинга всех этапов взаимодействия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подопечным от первого контакта до заключения </a:t>
            </a:r>
            <a:endParaRPr lang="ru-RU" sz="3000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договора-оферты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последующего обслуживания.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6526916"/>
            <a:ext cx="12199248" cy="282958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эффективности и выстраивание системы </a:t>
            </a:r>
            <a:r>
              <a:rPr lang="ru-RU" sz="3000" b="1" dirty="0" err="1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проактивного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основании критериев выявления, нуждающихся в социальном обслуживании в форме на дому. </a:t>
            </a: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7E23DC08-A48D-2886-A098-4E4BF7A4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037"/>
          <a:stretch/>
        </p:blipFill>
        <p:spPr>
          <a:xfrm>
            <a:off x="13715999" y="2261978"/>
            <a:ext cx="9738935" cy="114407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6601D-02A2-1E23-AC30-C17A5EA5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3218068"/>
            <a:ext cx="12199248" cy="281481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преддверии 80-летия Победы в Великой Отечественной войне и другим памятным праздничным датам.</a:t>
            </a:r>
            <a:endParaRPr lang="ru-RU" sz="3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DE22A4E-7668-4BE0-9D8A-A4A6A618E927}"/>
              </a:ext>
            </a:extLst>
          </p:cNvPr>
          <p:cNvSpPr txBox="1"/>
          <p:nvPr/>
        </p:nvSpPr>
        <p:spPr>
          <a:xfrm>
            <a:off x="12248582" y="10102232"/>
            <a:ext cx="5654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Создание корпоративного  университета для системного обучения и развития </a:t>
            </a:r>
          </a:p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сотрудников , в т.ч школа наставничества, тренинговые комнаты по отработке 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навыков. 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УЧРЕЖДЕНИЯ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24F84EC-24D4-D5AB-E0D1-F66A95E7DA5D}"/>
              </a:ext>
            </a:extLst>
          </p:cNvPr>
          <p:cNvGrpSpPr/>
          <p:nvPr/>
        </p:nvGrpSpPr>
        <p:grpSpPr>
          <a:xfrm>
            <a:off x="675333" y="2519040"/>
            <a:ext cx="23036508" cy="3448593"/>
            <a:chOff x="734935" y="2519040"/>
            <a:chExt cx="23036508" cy="3448593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433E2E11-D3FD-6F6A-0EE3-1A7BBC96D74C}"/>
                </a:ext>
              </a:extLst>
            </p:cNvPr>
            <p:cNvSpPr/>
            <p:nvPr/>
          </p:nvSpPr>
          <p:spPr>
            <a:xfrm>
              <a:off x="734935" y="2519040"/>
              <a:ext cx="11387484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Молодежный совет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Не менее 50 мероприятий по АО и порядка 10 городских мероприятий</a:t>
              </a:r>
              <a:r>
                <a:rPr lang="ru-RU" sz="3000" b="1" dirty="0" smtClean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, </a:t>
              </a: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коллаборации с молодежными советами департамента, участие в городских мероприятиях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D22F7306-EDCF-298D-BC52-4ADD220F6241}"/>
                </a:ext>
              </a:extLst>
            </p:cNvPr>
            <p:cNvSpPr/>
            <p:nvPr/>
          </p:nvSpPr>
          <p:spPr>
            <a:xfrm>
              <a:off x="13398401" y="2519040"/>
              <a:ext cx="10373042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Работа со студентами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Обеспечить увеличение привлеченных на работу студентов, проходящих практику в ГБУ МСП на 10%</a:t>
              </a:r>
            </a:p>
          </p:txBody>
        </p:sp>
      </p:grpSp>
      <p:sp>
        <p:nvSpPr>
          <p:cNvPr id="18" name="Text 8">
            <a:extLst>
              <a:ext uri="{FF2B5EF4-FFF2-40B4-BE49-F238E27FC236}">
                <a16:creationId xmlns:a16="http://schemas.microsoft.com/office/drawing/2014/main" id="{7ED1965E-1017-4FCF-5568-27EEE541FE16}"/>
              </a:ext>
            </a:extLst>
          </p:cNvPr>
          <p:cNvSpPr/>
          <p:nvPr/>
        </p:nvSpPr>
        <p:spPr>
          <a:xfrm>
            <a:off x="12335833" y="7331628"/>
            <a:ext cx="51051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ts val="2675"/>
              </a:lnSpc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днях отрытых дверей, встречи со студентами.</a:t>
            </a:r>
          </a:p>
          <a:p>
            <a:pPr algn="just">
              <a:lnSpc>
                <a:spcPts val="2675"/>
              </a:lnSpc>
            </a:pPr>
            <a:endParaRPr lang="en-US" sz="2400" dirty="0"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ярмарках вакансий.</a:t>
            </a: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F5976959-5BF7-8478-17AE-090E4BE299A0}"/>
              </a:ext>
            </a:extLst>
          </p:cNvPr>
          <p:cNvSpPr/>
          <p:nvPr/>
        </p:nvSpPr>
        <p:spPr>
          <a:xfrm>
            <a:off x="1947207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2B13F78F-360C-9B7D-0C5A-3E52C571C6FB}"/>
              </a:ext>
            </a:extLst>
          </p:cNvPr>
          <p:cNvSpPr/>
          <p:nvPr/>
        </p:nvSpPr>
        <p:spPr>
          <a:xfrm>
            <a:off x="1245814" y="8307604"/>
            <a:ext cx="9211458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рамках совместной акции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Департаментом образования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науки города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Москвы совместно с Колледжем добрых дел.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C46FFF0-C4BB-222A-CB84-A6E9188B0115}"/>
              </a:ext>
            </a:extLst>
          </p:cNvPr>
          <p:cNvSpPr/>
          <p:nvPr/>
        </p:nvSpPr>
        <p:spPr>
          <a:xfrm>
            <a:off x="1245814" y="10041532"/>
            <a:ext cx="7660442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Ежегодные акции </a:t>
            </a:r>
            <a:r>
              <a:rPr lang="ru-RU" sz="24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</a:t>
            </a:r>
            <a:r>
              <a:rPr lang="ru-RU" sz="24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чистый дом», «чистые окна»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квартирах ветеранов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ВОВ.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45" name="Рисунок 44" descr="Ежедневник">
            <a:extLst>
              <a:ext uri="{FF2B5EF4-FFF2-40B4-BE49-F238E27FC236}">
                <a16:creationId xmlns:a16="http://schemas.microsoft.com/office/drawing/2014/main" id="{AEECE0E4-6BCD-5DF5-83A1-9DFFB5C3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801" y="6842846"/>
            <a:ext cx="914400" cy="914400"/>
          </a:xfrm>
          <a:prstGeom prst="rect">
            <a:avLst/>
          </a:prstGeom>
        </p:spPr>
      </p:pic>
      <p:sp>
        <p:nvSpPr>
          <p:cNvPr id="46" name="Text 8">
            <a:extLst>
              <a:ext uri="{FF2B5EF4-FFF2-40B4-BE49-F238E27FC236}">
                <a16:creationId xmlns:a16="http://schemas.microsoft.com/office/drawing/2014/main" id="{2306BFF1-E700-0B8D-9F25-07B3412904EA}"/>
              </a:ext>
            </a:extLst>
          </p:cNvPr>
          <p:cNvSpPr/>
          <p:nvPr/>
        </p:nvSpPr>
        <p:spPr>
          <a:xfrm>
            <a:off x="13035510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pic>
        <p:nvPicPr>
          <p:cNvPr id="47" name="Рисунок 46" descr="Ежедневник">
            <a:extLst>
              <a:ext uri="{FF2B5EF4-FFF2-40B4-BE49-F238E27FC236}">
                <a16:creationId xmlns:a16="http://schemas.microsoft.com/office/drawing/2014/main" id="{B13B1840-310B-F8BA-6265-409AF38E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6104" y="6842846"/>
            <a:ext cx="914400" cy="914400"/>
          </a:xfrm>
          <a:prstGeom prst="rect">
            <a:avLst/>
          </a:prstGeom>
        </p:spPr>
      </p:pic>
      <p:sp>
        <p:nvSpPr>
          <p:cNvPr id="49" name="Text 8">
            <a:extLst>
              <a:ext uri="{FF2B5EF4-FFF2-40B4-BE49-F238E27FC236}">
                <a16:creationId xmlns:a16="http://schemas.microsoft.com/office/drawing/2014/main" id="{1E3AAFD5-0448-5C66-C313-E3278FAB50E1}"/>
              </a:ext>
            </a:extLst>
          </p:cNvPr>
          <p:cNvSpPr/>
          <p:nvPr/>
        </p:nvSpPr>
        <p:spPr>
          <a:xfrm>
            <a:off x="18685620" y="7430622"/>
            <a:ext cx="50095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Совместные мероприятия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рамках молодежного совета.</a:t>
            </a:r>
          </a:p>
          <a:p>
            <a:pPr marL="0" indent="0" algn="just">
              <a:lnSpc>
                <a:spcPts val="2675"/>
              </a:lnSpc>
              <a:buNone/>
            </a:pPr>
            <a:endParaRPr lang="ru-RU" sz="24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Трудоустройство выпускников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ГБУ «МСП».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9D1E441-CAAA-E033-B0CE-F77961BC001E}"/>
              </a:ext>
            </a:extLst>
          </p:cNvPr>
          <p:cNvCxnSpPr>
            <a:cxnSpLocks/>
          </p:cNvCxnSpPr>
          <p:nvPr/>
        </p:nvCxnSpPr>
        <p:spPr>
          <a:xfrm>
            <a:off x="12045757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BF3692D-0CE0-B54C-D72F-1F4639E3B6A1}"/>
              </a:ext>
            </a:extLst>
          </p:cNvPr>
          <p:cNvCxnSpPr>
            <a:cxnSpLocks/>
          </p:cNvCxnSpPr>
          <p:nvPr/>
        </p:nvCxnSpPr>
        <p:spPr>
          <a:xfrm>
            <a:off x="12045757" y="9121312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498EC5F-4D54-F4AC-4DA1-69CE8EFA87CC}"/>
              </a:ext>
            </a:extLst>
          </p:cNvPr>
          <p:cNvCxnSpPr>
            <a:cxnSpLocks/>
          </p:cNvCxnSpPr>
          <p:nvPr/>
        </p:nvCxnSpPr>
        <p:spPr>
          <a:xfrm>
            <a:off x="18445904" y="9301361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6D115A6-B071-CB7C-B280-B49DF675CB2E}"/>
              </a:ext>
            </a:extLst>
          </p:cNvPr>
          <p:cNvCxnSpPr>
            <a:cxnSpLocks/>
          </p:cNvCxnSpPr>
          <p:nvPr/>
        </p:nvCxnSpPr>
        <p:spPr>
          <a:xfrm>
            <a:off x="18445904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703FAD2-835E-BC81-BC70-ACD592FF088B}"/>
              </a:ext>
            </a:extLst>
          </p:cNvPr>
          <p:cNvCxnSpPr>
            <a:cxnSpLocks/>
          </p:cNvCxnSpPr>
          <p:nvPr/>
        </p:nvCxnSpPr>
        <p:spPr>
          <a:xfrm>
            <a:off x="1000972" y="8522299"/>
            <a:ext cx="0" cy="1519233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72D5E665-473E-C506-2CAC-9685208FA958}"/>
              </a:ext>
            </a:extLst>
          </p:cNvPr>
          <p:cNvCxnSpPr>
            <a:cxnSpLocks/>
          </p:cNvCxnSpPr>
          <p:nvPr/>
        </p:nvCxnSpPr>
        <p:spPr>
          <a:xfrm>
            <a:off x="1000972" y="10545484"/>
            <a:ext cx="0" cy="993848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05C654A-3E46-A04E-09F4-2CABE05E5051}"/>
              </a:ext>
            </a:extLst>
          </p:cNvPr>
          <p:cNvCxnSpPr>
            <a:cxnSpLocks/>
          </p:cNvCxnSpPr>
          <p:nvPr/>
        </p:nvCxnSpPr>
        <p:spPr>
          <a:xfrm>
            <a:off x="12045757" y="10121437"/>
            <a:ext cx="0" cy="1919787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C22DEA-9DAF-E4FA-F299-A04B2E826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РЕЗУЛЬТАТЫ ДЕЯТЕЛЬНОСТИ </a:t>
            </a: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РУКОВОДИТЕЛЯ СОЦИАЛЬНОЙ СЛУЖБЫ НА ТЕРРИТОРИИ РАЙОНА </a:t>
            </a:r>
            <a:r>
              <a:rPr lang="ru-RU" sz="5000" b="1" dirty="0" smtClean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Москворечье-</a:t>
            </a:r>
            <a:r>
              <a:rPr lang="ru-RU" sz="5000" b="1" dirty="0" err="1" smtClean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Сабурово</a:t>
            </a:r>
            <a:endParaRPr lang="ru-RU" sz="5000" b="1" dirty="0">
              <a:solidFill>
                <a:srgbClr val="4F4C47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427953" y="3779998"/>
            <a:ext cx="11387484" cy="8542777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Кондратьева Екатерина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Вадимовна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Руководитель социальной службы по району Орехово-Борисово Северное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служба Департамента труда и социальной защиты населения Москвы: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 (495) 870-44-44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Электронная почта руководителя</a:t>
            </a:r>
          </a:p>
          <a:p>
            <a:pPr lvl="1"/>
            <a:r>
              <a:rPr lang="en-US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KondratevaEV1@social.mos.ru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4915332" y="3948143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5294114" y="7492918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980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31" y="556380"/>
            <a:ext cx="3276600" cy="11049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624497" y="6746406"/>
            <a:ext cx="9389903" cy="1784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На обслуживании состоят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как одинокие граждане, у которых нет близких родственников, так и одиноко проживающие граждане, имеющие трудоспособных родственников, которые по объективным причинам не могут осуществлять уход над нуждающимся гражданином.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231" y="8610410"/>
            <a:ext cx="8114434" cy="4207773"/>
            <a:chOff x="12044890" y="7797034"/>
            <a:chExt cx="8114434" cy="4207773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EF87E961-C03F-DAED-6902-A0A72BA3C00E}"/>
                </a:ext>
              </a:extLst>
            </p:cNvPr>
            <p:cNvSpPr/>
            <p:nvPr/>
          </p:nvSpPr>
          <p:spPr>
            <a:xfrm>
              <a:off x="12044890" y="88840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удаленность проживания</a:t>
              </a:r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2D353421-F4B9-E47D-8919-21D4C4787BF6}"/>
                </a:ext>
              </a:extLst>
            </p:cNvPr>
            <p:cNvSpPr/>
            <p:nvPr/>
          </p:nvSpPr>
          <p:spPr>
            <a:xfrm>
              <a:off x="13143730" y="8132522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ПРИЧИНЫ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8A14D4BB-0F44-CF01-69C9-A3C6CD7C409A}"/>
                </a:ext>
              </a:extLst>
            </p:cNvPr>
            <p:cNvSpPr/>
            <p:nvPr/>
          </p:nvSpPr>
          <p:spPr>
            <a:xfrm>
              <a:off x="12044890" y="98746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проживание заграницей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E7F212E9-A126-9D71-3FCE-2CFAF158DDE1}"/>
                </a:ext>
              </a:extLst>
            </p:cNvPr>
            <p:cNvSpPr/>
            <p:nvPr/>
          </p:nvSpPr>
          <p:spPr>
            <a:xfrm>
              <a:off x="12044890" y="10865203"/>
              <a:ext cx="3948834" cy="1132506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у родственника несовершеннолетних детей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2F38E7DA-F13E-3915-747C-0EFF1E3ACB3C}"/>
                </a:ext>
              </a:extLst>
            </p:cNvPr>
            <p:cNvSpPr/>
            <p:nvPr/>
          </p:nvSpPr>
          <p:spPr>
            <a:xfrm>
              <a:off x="16210490" y="8884003"/>
              <a:ext cx="3948834" cy="17238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другого лица за которым осуществляет уход родственник</a:t>
              </a: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9DE4DF5D-D15A-2663-C411-66796A60399B}"/>
                </a:ext>
              </a:extLst>
            </p:cNvPr>
            <p:cNvSpPr/>
            <p:nvPr/>
          </p:nvSpPr>
          <p:spPr>
            <a:xfrm>
              <a:off x="16210490" y="10865203"/>
              <a:ext cx="3948834" cy="11396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И др. объективные причины</a:t>
              </a:r>
            </a:p>
          </p:txBody>
        </p:sp>
        <p:pic>
          <p:nvPicPr>
            <p:cNvPr id="4" name="Рисунок 3" descr="Предупреждение">
              <a:extLst>
                <a:ext uri="{FF2B5EF4-FFF2-40B4-BE49-F238E27FC236}">
                  <a16:creationId xmlns:a16="http://schemas.microsoft.com/office/drawing/2014/main" id="{2B7CFB82-77FF-7494-3615-6298653D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44890" y="779703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2B36F27B-8202-1D05-DB20-3F38C9633629}"/>
              </a:ext>
            </a:extLst>
          </p:cNvPr>
          <p:cNvSpPr/>
          <p:nvPr/>
        </p:nvSpPr>
        <p:spPr>
          <a:xfrm>
            <a:off x="624497" y="2510369"/>
            <a:ext cx="9389903" cy="3985267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В ПЕРИОД ПРИЗНАНИЯ В 2024 ГОДУ </a:t>
            </a:r>
          </a:p>
          <a:p>
            <a:pPr marL="457200" lvl="2"/>
            <a:r>
              <a:rPr lang="ru-RU" dirty="0" smtClean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СРОЧНЫЕ СОЦИАЛЬНЫЕ УСЛУГИ ОКАЗАНЫ </a:t>
            </a:r>
            <a:endParaRPr lang="ru-RU" dirty="0">
              <a:solidFill>
                <a:srgbClr val="4F4C47"/>
              </a:solidFill>
              <a:latin typeface="Stolzl" pitchFamily="2" charset="0"/>
              <a:ea typeface="Stolzl Bold" pitchFamily="34" charset="-122"/>
              <a:cs typeface="ALS Sector Regular" panose="02000000000000000000" pitchFamily="2" charset="0"/>
            </a:endParaRPr>
          </a:p>
          <a:p>
            <a:pPr marL="457200" lvl="2"/>
            <a:r>
              <a:rPr lang="ru-RU" sz="54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672</a:t>
            </a:r>
            <a:r>
              <a:rPr lang="ru-RU" sz="75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В ТОМ ЧИСЛЕ ПО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РАЙОНУ Орехово-Борисово Северное</a:t>
            </a:r>
            <a:endParaRPr lang="ru-RU" dirty="0" smtClean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12</a:t>
            </a:r>
            <a:r>
              <a:rPr lang="ru-RU" sz="4000" dirty="0" smtClean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r>
              <a:rPr lang="ru-RU" sz="40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60487" y="-152220"/>
            <a:ext cx="16483743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1.2 ОКАЗАНИЕ СРОЧНЫХ СОЦИАЛЬНЫХ УСЛУГ В ПЕРИОД ПРИНЯТИЯ РЕШЕНИЯ О СОЦИАЛЬНОМ ОБСЛУЖИВАНИИ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49270528"/>
              </p:ext>
            </p:extLst>
          </p:nvPr>
        </p:nvGraphicFramePr>
        <p:xfrm>
          <a:off x="10675597" y="2715775"/>
          <a:ext cx="12988351" cy="9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8744305" y="1138137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90638" y="1102868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436438" y="1062639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78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933895" y="1023555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8" y="987549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43038" y="95154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4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7" y="915059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613117" y="839535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329060" y="801274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4409" y="763734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735582" y="7279917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32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542788" y="689044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108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22599" y="65473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245973" y="6164936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22224" y="580758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48358" y="542873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653659" y="503090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30411" y="468713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106505" y="430444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2221055" y="390630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155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73728" y="3536705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99862" y="3193676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93159" y="2811358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0123461" y="12016330"/>
            <a:ext cx="5498213" cy="709070"/>
          </a:xfrm>
          <a:prstGeom prst="rect">
            <a:avLst/>
          </a:prstGeom>
          <a:noFill/>
          <a:ln w="28575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9617" y="5137914"/>
            <a:ext cx="6339828" cy="2434247"/>
            <a:chOff x="10882960" y="9778928"/>
            <a:chExt cx="6339828" cy="24342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882960" y="9778928"/>
              <a:ext cx="6339828" cy="243424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64614" y="10075371"/>
              <a:ext cx="5589782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В ГБУ «МСП»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СОЦИАЛЬНОМ ОБСЛУЖИВАНИИ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8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2036" y="10852301"/>
              <a:ext cx="988634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63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14221618" y="10852301"/>
              <a:ext cx="2632780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3511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12609060" y="10852301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365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69617" y="2639635"/>
            <a:ext cx="6339828" cy="2244512"/>
            <a:chOff x="10882960" y="7886933"/>
            <a:chExt cx="6339828" cy="16382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2024 ГОДУ ОБСЛУЖИВАЛИСЬ ПОСТОЯННО</a:t>
              </a:r>
            </a:p>
          </p:txBody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14043" y="7834148"/>
            <a:ext cx="6339828" cy="2343836"/>
            <a:chOff x="10882960" y="7886933"/>
            <a:chExt cx="6339828" cy="1638227"/>
          </a:xfrm>
          <a:solidFill>
            <a:srgbClr val="F2F2F2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ТОМ ЧИСЛЕ ПО РАЙОНУ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Орехово-Борисово Северное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609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169617" y="10292351"/>
            <a:ext cx="6339828" cy="2535642"/>
            <a:chOff x="1169617" y="9301434"/>
            <a:chExt cx="6339828" cy="25356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9617" y="9301434"/>
              <a:ext cx="6339828" cy="2535642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551273" y="9597877"/>
              <a:ext cx="5591399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ОБСЛУЖИВАНИИ ПО РАЙОНУ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6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538693" y="10374807"/>
              <a:ext cx="776476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0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27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4508275" y="10374807"/>
              <a:ext cx="2287319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26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2895717" y="10374807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0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7603" y="2677904"/>
            <a:ext cx="10135186" cy="3317284"/>
            <a:chOff x="8343314" y="2539880"/>
            <a:chExt cx="10135186" cy="331728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3839531" y="3844803"/>
              <a:ext cx="4638969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8343315" y="3883101"/>
              <a:ext cx="5163135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343315" y="2539880"/>
              <a:ext cx="10135185" cy="1213795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2629892"/>
              <a:ext cx="10135186" cy="10220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</a:t>
              </a:r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66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 на обслуживании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3910364"/>
              <a:ext cx="5163136" cy="18808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Периодические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87703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  <a:p>
              <a:pPr algn="ctr"/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(2-3 раза в неделю)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3839531" y="3875556"/>
              <a:ext cx="4638969" cy="19156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Ежедневные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498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605"/>
              </p:ext>
            </p:extLst>
          </p:nvPr>
        </p:nvGraphicFramePr>
        <p:xfrm>
          <a:off x="8567603" y="6633003"/>
          <a:ext cx="10135185" cy="2781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153985">
                  <a:extLst>
                    <a:ext uri="{9D8B030D-6E8A-4147-A177-3AD203B41FA5}">
                      <a16:colId xmlns:a16="http://schemas.microsoft.com/office/drawing/2014/main" val="17893222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5015506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Категории</a:t>
                      </a:r>
                      <a:r>
                        <a:rPr lang="ru-RU" sz="2200" u="none" strike="noStrike" baseline="0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 граждан на обслуживании (и</a:t>
                      </a:r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з 88201)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Количество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408663602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Одиноких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24887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8489878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(есть родственники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27243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0165953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(нет родственников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13427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28535052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5892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0579652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 с ухаживающим лицом 60+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16752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26907876"/>
                  </a:ext>
                </a:extLst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19624401" y="6780556"/>
            <a:ext cx="3579790" cy="19225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633725" y="11762975"/>
            <a:ext cx="3573926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633725" y="9345290"/>
            <a:ext cx="3577386" cy="178039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626805" y="7010970"/>
            <a:ext cx="357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Пересаживание </a:t>
            </a:r>
            <a:r>
              <a:rPr lang="ru-RU" dirty="0">
                <a:latin typeface="Stolzl" panose="00000500000000000000" pitchFamily="50" charset="-52"/>
              </a:rPr>
              <a:t>(</a:t>
            </a:r>
            <a:r>
              <a:rPr lang="ru-RU" dirty="0" err="1">
                <a:latin typeface="Stolzl" panose="00000500000000000000" pitchFamily="50" charset="-52"/>
              </a:rPr>
              <a:t>вертикализация</a:t>
            </a:r>
            <a:r>
              <a:rPr lang="ru-RU" dirty="0">
                <a:latin typeface="Stolzl" panose="00000500000000000000" pitchFamily="50" charset="-52"/>
              </a:rPr>
              <a:t>, усаживание на край кровати); </a:t>
            </a:r>
            <a:r>
              <a:rPr lang="ru-RU" dirty="0" smtClean="0">
                <a:latin typeface="Stolzl" panose="00000500000000000000" pitchFamily="50" charset="-52"/>
              </a:rPr>
              <a:t>изменение </a:t>
            </a:r>
            <a:r>
              <a:rPr lang="ru-RU" dirty="0">
                <a:latin typeface="Stolzl" panose="00000500000000000000" pitchFamily="50" charset="-52"/>
              </a:rPr>
              <a:t>положения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33725" y="9642534"/>
            <a:ext cx="358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Помощь при использовании средств личной гигиены / помощь в пользовании </a:t>
            </a:r>
            <a:r>
              <a:rPr lang="ru-RU" dirty="0" smtClean="0">
                <a:latin typeface="Stolzl" panose="00000500000000000000" pitchFamily="50" charset="-52"/>
              </a:rPr>
              <a:t>туалетом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063820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79293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063820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79293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633725" y="12115196"/>
            <a:ext cx="35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Полное купание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93777" y="10274005"/>
            <a:ext cx="399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Проведение </a:t>
            </a:r>
            <a:r>
              <a:rPr lang="ru-RU" dirty="0">
                <a:latin typeface="Stolzl" panose="00000500000000000000" pitchFamily="50" charset="-52"/>
              </a:rPr>
              <a:t>гигиенических процедур нижней части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441633" y="10415833"/>
            <a:ext cx="38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</a:t>
            </a:r>
            <a:r>
              <a:rPr lang="ru-RU" dirty="0">
                <a:latin typeface="Stolzl" panose="00000500000000000000" pitchFamily="50" charset="-52"/>
              </a:rPr>
              <a:t>пищи и </a:t>
            </a:r>
            <a:r>
              <a:rPr lang="ru-RU" dirty="0" smtClean="0">
                <a:latin typeface="Stolzl" panose="00000500000000000000" pitchFamily="50" charset="-52"/>
              </a:rPr>
              <a:t>кормление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6840" y="12115196"/>
            <a:ext cx="360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пищи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63820" y="12115196"/>
            <a:ext cx="46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Утренний\вечерний </a:t>
            </a:r>
            <a:r>
              <a:rPr lang="ru-RU" dirty="0">
                <a:latin typeface="Stolzl" panose="00000500000000000000" pitchFamily="50" charset="-52"/>
              </a:rPr>
              <a:t>туалет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20941" y="4378769"/>
            <a:ext cx="3579790" cy="1922546"/>
          </a:xfrm>
          <a:prstGeom prst="roundRect">
            <a:avLst/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ABE7EC55-EB79-120E-B864-E76844C8E663}"/>
              </a:ext>
            </a:extLst>
          </p:cNvPr>
          <p:cNvSpPr/>
          <p:nvPr/>
        </p:nvSpPr>
        <p:spPr>
          <a:xfrm>
            <a:off x="19633725" y="4401056"/>
            <a:ext cx="3567006" cy="187797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800" dirty="0" smtClean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ПЕРЕЧЕНЬ ОКАЗЫВАЕМЫХ УХОДОВЫХ УСЛУГ</a:t>
            </a:r>
            <a:endParaRPr lang="ru-RU" sz="28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005313" y="2677904"/>
            <a:ext cx="34505" cy="10158846"/>
          </a:xfrm>
          <a:prstGeom prst="line">
            <a:avLst/>
          </a:prstGeom>
          <a:ln w="3810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5615559"/>
              </p:ext>
            </p:extLst>
          </p:nvPr>
        </p:nvGraphicFramePr>
        <p:xfrm>
          <a:off x="928688" y="2938546"/>
          <a:ext cx="8390217" cy="588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57872239"/>
              </p:ext>
            </p:extLst>
          </p:nvPr>
        </p:nvGraphicFramePr>
        <p:xfrm>
          <a:off x="10553700" y="2451457"/>
          <a:ext cx="11902546" cy="52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87410345"/>
              </p:ext>
            </p:extLst>
          </p:nvPr>
        </p:nvGraphicFramePr>
        <p:xfrm>
          <a:off x="10553700" y="7878679"/>
          <a:ext cx="11902546" cy="51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299169" y="9405455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69649" y="9619176"/>
            <a:ext cx="709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Общее количество граждан на ежедневном обслуживании: 498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9168" y="10940007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5633" y="11153728"/>
            <a:ext cx="783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</a:t>
            </a:r>
            <a:r>
              <a:rPr lang="ru-RU" dirty="0" smtClean="0">
                <a:latin typeface="Stolzl" panose="00000500000000000000" pitchFamily="50" charset="-52"/>
              </a:rPr>
              <a:t>периодическом обслуживании: 87703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34163" y="6223625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152505" y="5622112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33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67016" y="5752738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28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70844" y="410933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87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003700" y="311024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593013" y="3599091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105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207524" y="3430730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111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59132" y="1161539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519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131103" y="11459699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1998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694446" y="11153728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4916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283760" y="9908427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16891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851482" y="856291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30146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413545" y="972077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18850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002223" y="10162676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14383</a:t>
            </a:r>
            <a:endParaRPr lang="ru-RU" dirty="0">
              <a:latin typeface="Stolzl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9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2"/>
          <p:cNvSpPr/>
          <p:nvPr/>
        </p:nvSpPr>
        <p:spPr>
          <a:xfrm>
            <a:off x="9229279" y="2951197"/>
            <a:ext cx="12309929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16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16F175E-2DDF-B05E-6B02-F5426E7624A6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УЧАСТИЕ В ГОРОДСКИХ ПРОЕКТАХ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3C3A6-91C7-78D8-E2AD-F8FE13E9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B344E3-17EF-AD6D-AAA0-4B137B4777A3}"/>
              </a:ext>
            </a:extLst>
          </p:cNvPr>
          <p:cNvGrpSpPr/>
          <p:nvPr/>
        </p:nvGrpSpPr>
        <p:grpSpPr>
          <a:xfrm>
            <a:off x="1460789" y="2738563"/>
            <a:ext cx="13219420" cy="6133156"/>
            <a:chOff x="4202986" y="3005263"/>
            <a:chExt cx="13219420" cy="6133156"/>
          </a:xfrm>
        </p:grpSpPr>
        <p:sp>
          <p:nvSpPr>
            <p:cNvPr id="4" name="Text 8">
              <a:extLst>
                <a:ext uri="{FF2B5EF4-FFF2-40B4-BE49-F238E27FC236}">
                  <a16:creationId xmlns:a16="http://schemas.microsoft.com/office/drawing/2014/main" id="{C2670D8F-BF24-7902-785C-1955ACC9555C}"/>
                </a:ext>
              </a:extLst>
            </p:cNvPr>
            <p:cNvSpPr/>
            <p:nvPr/>
          </p:nvSpPr>
          <p:spPr>
            <a:xfrm>
              <a:off x="12555552" y="3005263"/>
              <a:ext cx="4866854" cy="3410332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Август – сентябрь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ТЕРРИТОРИЯ БУДУЩЕГО. 2030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участие в форуме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Гостином дворе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качестве волонтеров</a:t>
              </a:r>
            </a:p>
          </p:txBody>
        </p:sp>
        <p:sp>
          <p:nvSpPr>
            <p:cNvPr id="2" name="Text 8">
              <a:extLst>
                <a:ext uri="{FF2B5EF4-FFF2-40B4-BE49-F238E27FC236}">
                  <a16:creationId xmlns:a16="http://schemas.microsoft.com/office/drawing/2014/main" id="{E6A335F6-711D-8E1B-1D52-75AABC742146}"/>
                </a:ext>
              </a:extLst>
            </p:cNvPr>
            <p:cNvSpPr/>
            <p:nvPr/>
          </p:nvSpPr>
          <p:spPr>
            <a:xfrm>
              <a:off x="4202986" y="3006847"/>
              <a:ext cx="3769136" cy="3407164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ДЕНЬ ПОБЕДЫ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сопровождение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на возложение цветов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торжественные мероприятия</a:t>
              </a:r>
            </a:p>
            <a:p>
              <a:pPr algn="ctr">
                <a:spcBef>
                  <a:spcPts val="2000"/>
                </a:spcBef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встреч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 молодежью</a:t>
              </a:r>
              <a:endParaRPr lang="en-US" sz="16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1528F6A4-F4B6-05F1-DD47-058EC19BA12E}"/>
                </a:ext>
              </a:extLst>
            </p:cNvPr>
            <p:cNvSpPr/>
            <p:nvPr/>
          </p:nvSpPr>
          <p:spPr>
            <a:xfrm>
              <a:off x="8438750" y="3005263"/>
              <a:ext cx="3650174" cy="3410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ПАСХА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акция по подготовке </a:t>
              </a: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к празднику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помощь сотрудников в покраске яиц, освящении куличей 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сопровождение в храмы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8DC2E981-742B-94E1-269D-A915EEB0D0AE}"/>
                </a:ext>
              </a:extLst>
            </p:cNvPr>
            <p:cNvSpPr/>
            <p:nvPr/>
          </p:nvSpPr>
          <p:spPr>
            <a:xfrm>
              <a:off x="4202986" y="6803090"/>
              <a:ext cx="7885938" cy="233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КОЛЛЕДЖ</a:t>
              </a:r>
              <a:r>
                <a:rPr lang="en-US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 </a:t>
              </a: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ДОБРЫХ ДЕЛ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совместных событий </a:t>
              </a:r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акций </a:t>
              </a:r>
              <a:endParaRPr lang="ru-RU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E2CDEC6F-38CE-530F-2239-83E4C86F7B8C}"/>
                </a:ext>
              </a:extLst>
            </p:cNvPr>
            <p:cNvSpPr/>
            <p:nvPr/>
          </p:nvSpPr>
          <p:spPr>
            <a:xfrm>
              <a:off x="12552485" y="6803090"/>
              <a:ext cx="4866853" cy="2335329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Декабрь</a:t>
              </a:r>
              <a:endParaRPr lang="ru-RU" sz="4000" b="1" dirty="0">
                <a:solidFill>
                  <a:srgbClr val="DE5F30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НОВЫЙ ГОД</a:t>
              </a:r>
            </a:p>
            <a:p>
              <a:pPr marL="0" indent="0" algn="ctr">
                <a:buNone/>
              </a:pPr>
              <a:endParaRPr lang="ru-RU" sz="20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проведение новогодней поздравительной акции с участием жителей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68" name="Нашивка 67">
            <a:extLst>
              <a:ext uri="{FF2B5EF4-FFF2-40B4-BE49-F238E27FC236}">
                <a16:creationId xmlns:a16="http://schemas.microsoft.com/office/drawing/2014/main" id="{57459424-77F5-E7DA-7F10-E189FC5795E7}"/>
              </a:ext>
            </a:extLst>
          </p:cNvPr>
          <p:cNvSpPr/>
          <p:nvPr/>
        </p:nvSpPr>
        <p:spPr>
          <a:xfrm>
            <a:off x="11744429" y="10957334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EF5A81-F223-E3C0-9B85-A2905F0C4E88}"/>
              </a:ext>
            </a:extLst>
          </p:cNvPr>
          <p:cNvGrpSpPr/>
          <p:nvPr/>
        </p:nvGrpSpPr>
        <p:grpSpPr>
          <a:xfrm>
            <a:off x="1412203" y="9468763"/>
            <a:ext cx="9711982" cy="3275687"/>
            <a:chOff x="1433629" y="10272462"/>
            <a:chExt cx="9711982" cy="258361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4F8146A0-DB8C-90F4-935E-F5B7A67C72A7}"/>
                </a:ext>
              </a:extLst>
            </p:cNvPr>
            <p:cNvSpPr/>
            <p:nvPr/>
          </p:nvSpPr>
          <p:spPr>
            <a:xfrm>
              <a:off x="1433629" y="10272462"/>
              <a:ext cx="9711982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6657B4D-1CDF-497D-E985-A61CC49F4C84}"/>
                </a:ext>
              </a:extLst>
            </p:cNvPr>
            <p:cNvSpPr/>
            <p:nvPr/>
          </p:nvSpPr>
          <p:spPr>
            <a:xfrm>
              <a:off x="3253339" y="10802246"/>
              <a:ext cx="7571658" cy="17950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С подопечными в еженедельном формате проводятся беседы на темы безопасности, в том числе, от мошеннических действий. </a:t>
              </a:r>
            </a:p>
            <a:p>
              <a:pPr marL="0" indent="0" algn="just">
                <a:lnSpc>
                  <a:spcPts val="2675"/>
                </a:lnSpc>
                <a:spcBef>
                  <a:spcPts val="2000"/>
                </a:spcBef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Проведен мониторинг квартир по чек-листу 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на предмет пожарной безопасности.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endParaRPr>
            </a:p>
          </p:txBody>
        </p:sp>
        <p:pic>
          <p:nvPicPr>
            <p:cNvPr id="14" name="Рисунок 13" descr="Огонь">
              <a:extLst>
                <a:ext uri="{FF2B5EF4-FFF2-40B4-BE49-F238E27FC236}">
                  <a16:creationId xmlns:a16="http://schemas.microsoft.com/office/drawing/2014/main" id="{88ACC64C-C08C-FBBE-C445-64B44C10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2215" y="10809293"/>
              <a:ext cx="1722538" cy="1570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86569A-AE51-A350-5051-3CFFBC071FB2}"/>
              </a:ext>
            </a:extLst>
          </p:cNvPr>
          <p:cNvGrpSpPr/>
          <p:nvPr/>
        </p:nvGrpSpPr>
        <p:grpSpPr>
          <a:xfrm>
            <a:off x="12747859" y="9468764"/>
            <a:ext cx="10227111" cy="3275686"/>
            <a:chOff x="12772188" y="10272462"/>
            <a:chExt cx="10227111" cy="2583614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19E2196-CF2A-547C-6277-8C601EB8EF0B}"/>
                </a:ext>
              </a:extLst>
            </p:cNvPr>
            <p:cNvSpPr/>
            <p:nvPr/>
          </p:nvSpPr>
          <p:spPr>
            <a:xfrm>
              <a:off x="12772188" y="10272462"/>
              <a:ext cx="10227111" cy="2583614"/>
            </a:xfrm>
            <a:prstGeom prst="roundRect">
              <a:avLst>
                <a:gd name="adj" fmla="val 40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 8">
              <a:extLst>
                <a:ext uri="{FF2B5EF4-FFF2-40B4-BE49-F238E27FC236}">
                  <a16:creationId xmlns:a16="http://schemas.microsoft.com/office/drawing/2014/main" id="{C999457A-4B22-56FE-9C8B-617FA85CDB03}"/>
                </a:ext>
              </a:extLst>
            </p:cNvPr>
            <p:cNvSpPr/>
            <p:nvPr/>
          </p:nvSpPr>
          <p:spPr>
            <a:xfrm>
              <a:off x="13466827" y="10272462"/>
              <a:ext cx="8807902" cy="25836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Всего по городу сотрудниками ГБУ «МСП» проведен мониторинг в квартирах </a:t>
              </a:r>
            </a:p>
            <a:p>
              <a:pPr marL="0" indent="0" algn="just">
                <a:spcBef>
                  <a:spcPts val="2000"/>
                </a:spcBef>
                <a:buNone/>
              </a:pPr>
              <a:r>
                <a:rPr lang="ru-RU" sz="4000" b="1" dirty="0" smtClean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88 201 подопечных</a:t>
              </a:r>
            </a:p>
            <a:p>
              <a:pPr algn="just">
                <a:spcBef>
                  <a:spcPts val="2000"/>
                </a:spcBef>
              </a:pP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В том числе по району 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Орехово-Борисово Северное: 609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 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подопечных</a:t>
              </a: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cs typeface="ALS Sector Bold" pitchFamily="34" charset="-12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BF0D6F-34EA-5F7F-A60C-5777150A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0974" r="14421" b="23404"/>
          <a:stretch/>
        </p:blipFill>
        <p:spPr bwMode="auto">
          <a:xfrm>
            <a:off x="15182850" y="2695732"/>
            <a:ext cx="7792120" cy="34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5140702" y="6536390"/>
            <a:ext cx="7834268" cy="233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Социальные работники ГБУ </a:t>
            </a:r>
            <a:r>
              <a:rPr lang="ru-RU" sz="2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«МСП» </a:t>
            </a:r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обучены в рамках школы родственного ухода и могут помочь освоить навыки ухода за маломобильными родственниками при осуществлении ухода. </a:t>
            </a:r>
            <a:endParaRPr lang="en-US" sz="28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1DD3D335-1C80-2AD0-0D0D-979E6B34790D}"/>
              </a:ext>
            </a:extLst>
          </p:cNvPr>
          <p:cNvSpPr/>
          <p:nvPr/>
        </p:nvSpPr>
        <p:spPr>
          <a:xfrm>
            <a:off x="1535911" y="10862349"/>
            <a:ext cx="2751389" cy="734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9"/>
              </a:lnSpc>
              <a:buNone/>
            </a:pPr>
            <a:r>
              <a:rPr lang="ru-RU" sz="3200" dirty="0">
                <a:solidFill>
                  <a:schemeClr val="bg1"/>
                </a:solidFill>
                <a:latin typeface="Stolzl Bold" pitchFamily="34" charset="0"/>
                <a:ea typeface="Stolzl Bold" pitchFamily="34" charset="-122"/>
                <a:cs typeface="Stolzl Bold" pitchFamily="34" charset="-120"/>
              </a:rPr>
              <a:t>9:00 – 20:00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7549AA-A341-3821-AFD8-46B75F6D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7153" b="22502"/>
          <a:stretch/>
        </p:blipFill>
        <p:spPr bwMode="auto">
          <a:xfrm>
            <a:off x="12704345" y="7242789"/>
            <a:ext cx="10182533" cy="47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318710" y="6991685"/>
            <a:ext cx="10746578" cy="1666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«Школе родственного ухода»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работают специалисты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 долговременному уходу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реабилитации:</a:t>
            </a:r>
            <a:endParaRPr lang="en-US" sz="30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6711579-9922-5E6C-1847-EEB61D8278FF}"/>
              </a:ext>
            </a:extLst>
          </p:cNvPr>
          <p:cNvSpPr/>
          <p:nvPr/>
        </p:nvSpPr>
        <p:spPr>
          <a:xfrm>
            <a:off x="1957927" y="1159110"/>
            <a:ext cx="20471320" cy="908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ШКОЛА РОДСТВЕННОГО УХОДА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00FE07-F2FC-E1E7-7979-D245E9F95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9422461"/>
            <a:ext cx="10294060" cy="2583614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ТРЕНЕРЫ / ПРЕПОДАВАТЕЛИ / ПСИХОЛОГИ</a:t>
            </a:r>
          </a:p>
          <a:p>
            <a:pPr lvl="1">
              <a:spcBef>
                <a:spcPts val="500"/>
              </a:spcBef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научат, как избежать ошибок при перемещении или кормлении близкого, осуществлении гигиенического ухода</a:t>
            </a:r>
            <a:endParaRPr lang="en-US" sz="2000" b="1" dirty="0">
              <a:solidFill>
                <a:srgbClr val="DE5F30"/>
              </a:solidFill>
              <a:latin typeface="Stolzl Bold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26AEDA-2F96-1E71-935B-261F4318C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71" b="42745"/>
          <a:stretch/>
        </p:blipFill>
        <p:spPr>
          <a:xfrm>
            <a:off x="12338994" y="3029273"/>
            <a:ext cx="4430018" cy="1943100"/>
          </a:xfrm>
          <a:prstGeom prst="rect">
            <a:avLst/>
          </a:prstGeom>
        </p:spPr>
      </p:pic>
      <p:pic>
        <p:nvPicPr>
          <p:cNvPr id="2050" name="Picture 2" descr="http://qrcoder.ru/code/?https%3A%2F%2Fuhodschool.idposocial.ru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505" y="4969220"/>
            <a:ext cx="2059498" cy="20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385514" y="12296624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564A9EB0-53D5-C257-B5A6-2BCA2BB4420F}"/>
              </a:ext>
            </a:extLst>
          </p:cNvPr>
          <p:cNvSpPr/>
          <p:nvPr/>
        </p:nvSpPr>
        <p:spPr>
          <a:xfrm>
            <a:off x="15101416" y="5186444"/>
            <a:ext cx="7785462" cy="1620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Сайт: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idposocial.ru</a:t>
            </a:r>
          </a:p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Телефон: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8 (495) 607-50-65 (доб. 519)</a:t>
            </a:r>
          </a:p>
          <a:p>
            <a:pPr algn="just"/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Почта: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shkolaRU@social.mos.ru</a:t>
            </a:r>
            <a:endParaRPr lang="en-US" sz="3000" b="1" dirty="0">
              <a:solidFill>
                <a:srgbClr val="4F4C47"/>
              </a:solidFill>
              <a:latin typeface="Stolzl" panose="00000500000000000000" pitchFamily="50" charset="-52"/>
              <a:cs typeface="ALS Sector Bold" panose="02000000000000000000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3643448"/>
            <a:ext cx="10294060" cy="2583614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Для москвичей, которые ухаживают за своими близкими и хотят поддержать их оптимальный уровень жизни, в Москве создана </a:t>
            </a: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«Школа родственного ухода»</a:t>
            </a:r>
            <a:endParaRPr lang="en-US" sz="3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6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2883620"/>
            <a:ext cx="11390313" cy="1418516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3073157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250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669822" y="3073158"/>
            <a:ext cx="797880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75"/>
              </a:lnSpc>
              <a:buNone/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 приняли участие в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командообразующем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мероприятии «Забота начинается с нас»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3831502" y="8913481"/>
            <a:ext cx="7058316" cy="2316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ЗА 2 МЕСЯЦА РАБОТЫ ПОРТАЛА:</a:t>
            </a: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даны порядка 150 ответов и разъяснений сотрудникам по рабочим вопросам</a:t>
            </a:r>
          </a:p>
          <a:p>
            <a:pPr algn="just"/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&gt; 300 сотрудникам оказана техническая поддержка опубликовано более 60 новостей о работе учреждения</a:t>
            </a: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42405E69-C450-F56E-3D1A-7318323EE85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КАДРЫ И ПРОФЕССИОНАЛИЗМ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83478E35-FC6F-FFCB-EC22-483979F95BC2}"/>
              </a:ext>
            </a:extLst>
          </p:cNvPr>
          <p:cNvSpPr/>
          <p:nvPr/>
        </p:nvSpPr>
        <p:spPr>
          <a:xfrm>
            <a:off x="1295541" y="1151524"/>
            <a:ext cx="9625156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МИССИЯ</a:t>
            </a:r>
            <a:endParaRPr lang="ru-RU" sz="2500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«Нести добро и профессионально помогать, оказывая социальные услуги, нуждающимся в нашей помощи жителям Москвы. Дарить заботу и уделять особое внимание индивидуальным потребностям каждого, продлевая привычное качество жизни дома»</a:t>
            </a:r>
          </a:p>
          <a:p>
            <a:pPr marL="0" indent="0" algn="just">
              <a:buNone/>
            </a:pP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4302135"/>
            <a:ext cx="4327867" cy="2477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ЦЕННОСТИ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3AB1792-A7BD-231B-C6E1-E6275159F273}"/>
              </a:ext>
            </a:extLst>
          </p:cNvPr>
          <p:cNvSpPr/>
          <p:nvPr/>
        </p:nvSpPr>
        <p:spPr>
          <a:xfrm>
            <a:off x="6108119" y="5769362"/>
            <a:ext cx="2499124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компетентность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D1893A4-164E-32BB-D629-991CEFF8CEEA}"/>
              </a:ext>
            </a:extLst>
          </p:cNvPr>
          <p:cNvSpPr/>
          <p:nvPr/>
        </p:nvSpPr>
        <p:spPr>
          <a:xfrm>
            <a:off x="1295541" y="5778061"/>
            <a:ext cx="4678501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психологическая устойчивость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158F3F1-7980-6FA9-A46C-73FDA3B7C2B3}"/>
              </a:ext>
            </a:extLst>
          </p:cNvPr>
          <p:cNvSpPr/>
          <p:nvPr/>
        </p:nvSpPr>
        <p:spPr>
          <a:xfrm>
            <a:off x="5057077" y="6739170"/>
            <a:ext cx="3550166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человеколюбие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B105230-200E-F671-06EE-1F1F6423D0C9}"/>
              </a:ext>
            </a:extLst>
          </p:cNvPr>
          <p:cNvSpPr/>
          <p:nvPr/>
        </p:nvSpPr>
        <p:spPr>
          <a:xfrm>
            <a:off x="1295541" y="6739170"/>
            <a:ext cx="3616745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командная работа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F3C01C-6468-2B3B-ADF3-9E0FE66D97A3}"/>
              </a:ext>
            </a:extLst>
          </p:cNvPr>
          <p:cNvGrpSpPr/>
          <p:nvPr/>
        </p:nvGrpSpPr>
        <p:grpSpPr>
          <a:xfrm>
            <a:off x="1295541" y="11586549"/>
            <a:ext cx="21869259" cy="773180"/>
            <a:chOff x="1295541" y="17097172"/>
            <a:chExt cx="9594277" cy="2583614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31291966-B5E9-2B74-4743-B632204575D0}"/>
                </a:ext>
              </a:extLst>
            </p:cNvPr>
            <p:cNvSpPr/>
            <p:nvPr/>
          </p:nvSpPr>
          <p:spPr>
            <a:xfrm>
              <a:off x="1295541" y="17097172"/>
              <a:ext cx="9594277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 8">
              <a:extLst>
                <a:ext uri="{FF2B5EF4-FFF2-40B4-BE49-F238E27FC236}">
                  <a16:creationId xmlns:a16="http://schemas.microsoft.com/office/drawing/2014/main" id="{201C7C4B-7DE0-CDA5-F006-A895235461D4}"/>
                </a:ext>
              </a:extLst>
            </p:cNvPr>
            <p:cNvSpPr/>
            <p:nvPr/>
          </p:nvSpPr>
          <p:spPr>
            <a:xfrm>
              <a:off x="1295541" y="17766610"/>
              <a:ext cx="9594277" cy="13741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С декабря 2024 г. в ГБУ «МСП» действует система помощи работникам </a:t>
              </a:r>
              <a:r>
                <a:rPr lang="en" sz="2000" b="1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HelpDesk</a:t>
              </a:r>
              <a:r>
                <a:rPr lang="ru-RU" sz="2000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.</a:t>
              </a:r>
              <a:endParaRPr lang="en-US" sz="2000" dirty="0">
                <a:solidFill>
                  <a:srgbClr val="4F4C47"/>
                </a:solidFill>
                <a:latin typeface="Stolzl" panose="00000500000000000000" pitchFamily="50" charset="-52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4B0E2B-A4F3-0CBC-9AE9-9CDBF076F029}"/>
              </a:ext>
            </a:extLst>
          </p:cNvPr>
          <p:cNvGrpSpPr/>
          <p:nvPr/>
        </p:nvGrpSpPr>
        <p:grpSpPr>
          <a:xfrm>
            <a:off x="1295541" y="8827862"/>
            <a:ext cx="2089121" cy="2135364"/>
            <a:chOff x="-1104205" y="15172157"/>
            <a:chExt cx="2200311" cy="2249016"/>
          </a:xfrm>
        </p:grpSpPr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713F6D4C-A603-46D7-6C5C-71731EA3FE59}"/>
                </a:ext>
              </a:extLst>
            </p:cNvPr>
            <p:cNvSpPr/>
            <p:nvPr/>
          </p:nvSpPr>
          <p:spPr>
            <a:xfrm>
              <a:off x="-1104205" y="15369972"/>
              <a:ext cx="2200311" cy="2051201"/>
            </a:xfrm>
            <a:custGeom>
              <a:avLst/>
              <a:gdLst>
                <a:gd name="connsiteX0" fmla="*/ 0 w 2200312"/>
                <a:gd name="connsiteY0" fmla="*/ 2050652 h 2051201"/>
                <a:gd name="connsiteX1" fmla="*/ 244369 w 2200312"/>
                <a:gd name="connsiteY1" fmla="*/ 1618859 h 2051201"/>
                <a:gd name="connsiteX2" fmla="*/ 644680 w 2200312"/>
                <a:gd name="connsiteY2" fmla="*/ 1417599 h 2051201"/>
                <a:gd name="connsiteX3" fmla="*/ 888132 w 2200312"/>
                <a:gd name="connsiteY3" fmla="*/ 2051201 h 2051201"/>
                <a:gd name="connsiteX4" fmla="*/ 756224 w 2200312"/>
                <a:gd name="connsiteY4" fmla="*/ 1133457 h 2051201"/>
                <a:gd name="connsiteX5" fmla="*/ 684674 w 2200312"/>
                <a:gd name="connsiteY5" fmla="*/ 991661 h 2051201"/>
                <a:gd name="connsiteX6" fmla="*/ 601016 w 2200312"/>
                <a:gd name="connsiteY6" fmla="*/ 550354 h 2051201"/>
                <a:gd name="connsiteX7" fmla="*/ 598448 w 2200312"/>
                <a:gd name="connsiteY7" fmla="*/ 467654 h 2051201"/>
                <a:gd name="connsiteX8" fmla="*/ 1602710 w 2200312"/>
                <a:gd name="connsiteY8" fmla="*/ 467654 h 2051201"/>
                <a:gd name="connsiteX9" fmla="*/ 1600142 w 2200312"/>
                <a:gd name="connsiteY9" fmla="*/ 550354 h 2051201"/>
                <a:gd name="connsiteX10" fmla="*/ 1516484 w 2200312"/>
                <a:gd name="connsiteY10" fmla="*/ 991661 h 2051201"/>
                <a:gd name="connsiteX11" fmla="*/ 1413379 w 2200312"/>
                <a:gd name="connsiteY11" fmla="*/ 1219450 h 2051201"/>
                <a:gd name="connsiteX12" fmla="*/ 1100763 w 2200312"/>
                <a:gd name="connsiteY12" fmla="*/ 1441933 h 2051201"/>
                <a:gd name="connsiteX13" fmla="*/ 1064070 w 2200312"/>
                <a:gd name="connsiteY13" fmla="*/ 1440104 h 2051201"/>
                <a:gd name="connsiteX14" fmla="*/ 1146995 w 2200312"/>
                <a:gd name="connsiteY14" fmla="*/ 1405341 h 2051201"/>
                <a:gd name="connsiteX15" fmla="*/ 1146995 w 2200312"/>
                <a:gd name="connsiteY15" fmla="*/ 1405341 h 2051201"/>
                <a:gd name="connsiteX16" fmla="*/ 1242578 w 2200312"/>
                <a:gd name="connsiteY16" fmla="*/ 1257506 h 2051201"/>
                <a:gd name="connsiteX17" fmla="*/ 1147178 w 2200312"/>
                <a:gd name="connsiteY17" fmla="*/ 1109489 h 2051201"/>
                <a:gd name="connsiteX18" fmla="*/ 1147178 w 2200312"/>
                <a:gd name="connsiteY18" fmla="*/ 1109489 h 2051201"/>
                <a:gd name="connsiteX19" fmla="*/ 974725 w 2200312"/>
                <a:gd name="connsiteY19" fmla="*/ 1062468 h 2051201"/>
                <a:gd name="connsiteX20" fmla="*/ 836946 w 2200312"/>
                <a:gd name="connsiteY20" fmla="*/ 1087168 h 2051201"/>
                <a:gd name="connsiteX21" fmla="*/ 763562 w 2200312"/>
                <a:gd name="connsiteY21" fmla="*/ 1134372 h 2051201"/>
                <a:gd name="connsiteX22" fmla="*/ 756774 w 2200312"/>
                <a:gd name="connsiteY22" fmla="*/ 1134372 h 2051201"/>
                <a:gd name="connsiteX23" fmla="*/ 1567486 w 2200312"/>
                <a:gd name="connsiteY23" fmla="*/ 1388142 h 2051201"/>
                <a:gd name="connsiteX24" fmla="*/ 1936425 w 2200312"/>
                <a:gd name="connsiteY24" fmla="*/ 1571105 h 2051201"/>
                <a:gd name="connsiteX25" fmla="*/ 2199874 w 2200312"/>
                <a:gd name="connsiteY25" fmla="*/ 2049920 h 2051201"/>
                <a:gd name="connsiteX26" fmla="*/ 1315228 w 2200312"/>
                <a:gd name="connsiteY26" fmla="*/ 2049920 h 2051201"/>
                <a:gd name="connsiteX27" fmla="*/ 1567486 w 2200312"/>
                <a:gd name="connsiteY27" fmla="*/ 1388142 h 2051201"/>
                <a:gd name="connsiteX28" fmla="*/ 1167359 w 2200312"/>
                <a:gd name="connsiteY28" fmla="*/ 1713268 h 2051201"/>
                <a:gd name="connsiteX29" fmla="*/ 1201482 w 2200312"/>
                <a:gd name="connsiteY29" fmla="*/ 1713268 h 2051201"/>
                <a:gd name="connsiteX30" fmla="*/ 1256520 w 2200312"/>
                <a:gd name="connsiteY30" fmla="*/ 1658379 h 2051201"/>
                <a:gd name="connsiteX31" fmla="*/ 1256520 w 2200312"/>
                <a:gd name="connsiteY31" fmla="*/ 1566897 h 2051201"/>
                <a:gd name="connsiteX32" fmla="*/ 1201482 w 2200312"/>
                <a:gd name="connsiteY32" fmla="*/ 1512008 h 2051201"/>
                <a:gd name="connsiteX33" fmla="*/ 999676 w 2200312"/>
                <a:gd name="connsiteY33" fmla="*/ 1512008 h 2051201"/>
                <a:gd name="connsiteX34" fmla="*/ 944638 w 2200312"/>
                <a:gd name="connsiteY34" fmla="*/ 1566897 h 2051201"/>
                <a:gd name="connsiteX35" fmla="*/ 944638 w 2200312"/>
                <a:gd name="connsiteY35" fmla="*/ 1658379 h 2051201"/>
                <a:gd name="connsiteX36" fmla="*/ 999676 w 2200312"/>
                <a:gd name="connsiteY36" fmla="*/ 1713268 h 2051201"/>
                <a:gd name="connsiteX37" fmla="*/ 1034350 w 2200312"/>
                <a:gd name="connsiteY37" fmla="*/ 1713268 h 2051201"/>
                <a:gd name="connsiteX38" fmla="*/ 966836 w 2200312"/>
                <a:gd name="connsiteY38" fmla="*/ 2050652 h 2051201"/>
                <a:gd name="connsiteX39" fmla="*/ 1231203 w 2200312"/>
                <a:gd name="connsiteY39" fmla="*/ 2050652 h 2051201"/>
                <a:gd name="connsiteX40" fmla="*/ 1167359 w 2200312"/>
                <a:gd name="connsiteY40" fmla="*/ 1713268 h 205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00312" h="2051201">
                  <a:moveTo>
                    <a:pt x="0" y="2050652"/>
                  </a:moveTo>
                  <a:cubicBezTo>
                    <a:pt x="26418" y="1711438"/>
                    <a:pt x="-40545" y="1725161"/>
                    <a:pt x="244369" y="1618859"/>
                  </a:cubicBezTo>
                  <a:cubicBezTo>
                    <a:pt x="384321" y="1565521"/>
                    <a:pt x="518452" y="1498086"/>
                    <a:pt x="644680" y="1417599"/>
                  </a:cubicBezTo>
                  <a:lnTo>
                    <a:pt x="888132" y="2051201"/>
                  </a:lnTo>
                  <a:close/>
                  <a:moveTo>
                    <a:pt x="756224" y="1133457"/>
                  </a:moveTo>
                  <a:cubicBezTo>
                    <a:pt x="728060" y="1088482"/>
                    <a:pt x="704110" y="1041016"/>
                    <a:pt x="684674" y="991661"/>
                  </a:cubicBezTo>
                  <a:cubicBezTo>
                    <a:pt x="530751" y="905302"/>
                    <a:pt x="506167" y="521262"/>
                    <a:pt x="601016" y="550354"/>
                  </a:cubicBezTo>
                  <a:cubicBezTo>
                    <a:pt x="601016" y="535899"/>
                    <a:pt x="598448" y="495465"/>
                    <a:pt x="598448" y="467654"/>
                  </a:cubicBezTo>
                  <a:cubicBezTo>
                    <a:pt x="598448" y="-155702"/>
                    <a:pt x="1602710" y="-156068"/>
                    <a:pt x="1602710" y="467654"/>
                  </a:cubicBezTo>
                  <a:cubicBezTo>
                    <a:pt x="1602710" y="496196"/>
                    <a:pt x="1599775" y="535899"/>
                    <a:pt x="1600142" y="550354"/>
                  </a:cubicBezTo>
                  <a:cubicBezTo>
                    <a:pt x="1694991" y="520713"/>
                    <a:pt x="1669490" y="904753"/>
                    <a:pt x="1516484" y="991661"/>
                  </a:cubicBezTo>
                  <a:cubicBezTo>
                    <a:pt x="1477407" y="1099609"/>
                    <a:pt x="1407692" y="1172063"/>
                    <a:pt x="1413379" y="1219450"/>
                  </a:cubicBezTo>
                  <a:cubicBezTo>
                    <a:pt x="1412645" y="1381556"/>
                    <a:pt x="1234138" y="1440470"/>
                    <a:pt x="1100763" y="1441933"/>
                  </a:cubicBezTo>
                  <a:cubicBezTo>
                    <a:pt x="1088654" y="1441933"/>
                    <a:pt x="1076362" y="1441933"/>
                    <a:pt x="1064070" y="1440104"/>
                  </a:cubicBezTo>
                  <a:cubicBezTo>
                    <a:pt x="1093187" y="1432386"/>
                    <a:pt x="1121094" y="1420688"/>
                    <a:pt x="1146995" y="1405341"/>
                  </a:cubicBezTo>
                  <a:lnTo>
                    <a:pt x="1146995" y="1405341"/>
                  </a:lnTo>
                  <a:cubicBezTo>
                    <a:pt x="1204051" y="1370578"/>
                    <a:pt x="1242578" y="1319165"/>
                    <a:pt x="1242578" y="1257506"/>
                  </a:cubicBezTo>
                  <a:cubicBezTo>
                    <a:pt x="1242578" y="1195848"/>
                    <a:pt x="1204234" y="1144069"/>
                    <a:pt x="1147178" y="1109489"/>
                  </a:cubicBezTo>
                  <a:lnTo>
                    <a:pt x="1147178" y="1109489"/>
                  </a:lnTo>
                  <a:cubicBezTo>
                    <a:pt x="1094878" y="1078875"/>
                    <a:pt x="1035369" y="1062648"/>
                    <a:pt x="974725" y="1062468"/>
                  </a:cubicBezTo>
                  <a:cubicBezTo>
                    <a:pt x="927618" y="1061591"/>
                    <a:pt x="880799" y="1069985"/>
                    <a:pt x="836946" y="1087168"/>
                  </a:cubicBezTo>
                  <a:cubicBezTo>
                    <a:pt x="809737" y="1098181"/>
                    <a:pt x="784844" y="1114193"/>
                    <a:pt x="763562" y="1134372"/>
                  </a:cubicBezTo>
                  <a:lnTo>
                    <a:pt x="756774" y="1134372"/>
                  </a:lnTo>
                  <a:close/>
                  <a:moveTo>
                    <a:pt x="1567486" y="1388142"/>
                  </a:moveTo>
                  <a:cubicBezTo>
                    <a:pt x="1682159" y="1464536"/>
                    <a:pt x="1806141" y="1526020"/>
                    <a:pt x="1936425" y="1571105"/>
                  </a:cubicBezTo>
                  <a:cubicBezTo>
                    <a:pt x="2202442" y="1659294"/>
                    <a:pt x="2202442" y="1671735"/>
                    <a:pt x="2199874" y="2049920"/>
                  </a:cubicBezTo>
                  <a:lnTo>
                    <a:pt x="1315228" y="2049920"/>
                  </a:lnTo>
                  <a:lnTo>
                    <a:pt x="1567486" y="1388142"/>
                  </a:lnTo>
                  <a:close/>
                  <a:moveTo>
                    <a:pt x="1167359" y="1713268"/>
                  </a:moveTo>
                  <a:lnTo>
                    <a:pt x="1201482" y="1713268"/>
                  </a:lnTo>
                  <a:cubicBezTo>
                    <a:pt x="1231879" y="1713268"/>
                    <a:pt x="1256520" y="1688693"/>
                    <a:pt x="1256520" y="1658379"/>
                  </a:cubicBezTo>
                  <a:lnTo>
                    <a:pt x="1256520" y="1566897"/>
                  </a:lnTo>
                  <a:cubicBezTo>
                    <a:pt x="1256520" y="1536583"/>
                    <a:pt x="1231879" y="1512008"/>
                    <a:pt x="1201482" y="1512008"/>
                  </a:cubicBezTo>
                  <a:lnTo>
                    <a:pt x="999676" y="1512008"/>
                  </a:lnTo>
                  <a:cubicBezTo>
                    <a:pt x="969485" y="1512498"/>
                    <a:pt x="945129" y="1536788"/>
                    <a:pt x="944638" y="1566897"/>
                  </a:cubicBezTo>
                  <a:lnTo>
                    <a:pt x="944638" y="1658379"/>
                  </a:lnTo>
                  <a:cubicBezTo>
                    <a:pt x="945223" y="1688448"/>
                    <a:pt x="969525" y="1712684"/>
                    <a:pt x="999676" y="1713268"/>
                  </a:cubicBezTo>
                  <a:lnTo>
                    <a:pt x="1034350" y="1713268"/>
                  </a:lnTo>
                  <a:lnTo>
                    <a:pt x="966836" y="2050652"/>
                  </a:lnTo>
                  <a:lnTo>
                    <a:pt x="1231203" y="2050652"/>
                  </a:lnTo>
                  <a:lnTo>
                    <a:pt x="1167359" y="1713268"/>
                  </a:lnTo>
                  <a:close/>
                </a:path>
              </a:pathLst>
            </a:custGeom>
            <a:solidFill>
              <a:srgbClr val="2E2E2E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BBDB3BC-5EA2-B361-554F-91D6896F32DA}"/>
                </a:ext>
              </a:extLst>
            </p:cNvPr>
            <p:cNvSpPr/>
            <p:nvPr/>
          </p:nvSpPr>
          <p:spPr>
            <a:xfrm>
              <a:off x="-849927" y="15172157"/>
              <a:ext cx="1692422" cy="1567116"/>
            </a:xfrm>
            <a:custGeom>
              <a:avLst/>
              <a:gdLst>
                <a:gd name="connsiteX0" fmla="*/ 1570605 w 1692422"/>
                <a:gd name="connsiteY0" fmla="*/ 578566 h 1567116"/>
                <a:gd name="connsiteX1" fmla="*/ 1563817 w 1692422"/>
                <a:gd name="connsiteY1" fmla="*/ 578566 h 1567116"/>
                <a:gd name="connsiteX2" fmla="*/ 1146261 w 1692422"/>
                <a:gd name="connsiteY2" fmla="*/ 51998 h 1567116"/>
                <a:gd name="connsiteX3" fmla="*/ 791448 w 1692422"/>
                <a:gd name="connsiteY3" fmla="*/ 2964 h 1567116"/>
                <a:gd name="connsiteX4" fmla="*/ 453147 w 1692422"/>
                <a:gd name="connsiteY4" fmla="*/ 101764 h 1567116"/>
                <a:gd name="connsiteX5" fmla="*/ 134476 w 1692422"/>
                <a:gd name="connsiteY5" fmla="*/ 578566 h 1567116"/>
                <a:gd name="connsiteX6" fmla="*/ 121818 w 1692422"/>
                <a:gd name="connsiteY6" fmla="*/ 578566 h 1567116"/>
                <a:gd name="connsiteX7" fmla="*/ 0 w 1692422"/>
                <a:gd name="connsiteY7" fmla="*/ 688344 h 1567116"/>
                <a:gd name="connsiteX8" fmla="*/ 0 w 1692422"/>
                <a:gd name="connsiteY8" fmla="*/ 1084825 h 1567116"/>
                <a:gd name="connsiteX9" fmla="*/ 121818 w 1692422"/>
                <a:gd name="connsiteY9" fmla="*/ 1194603 h 1567116"/>
                <a:gd name="connsiteX10" fmla="*/ 157593 w 1692422"/>
                <a:gd name="connsiteY10" fmla="*/ 1194603 h 1567116"/>
                <a:gd name="connsiteX11" fmla="*/ 516258 w 1692422"/>
                <a:gd name="connsiteY11" fmla="*/ 1497773 h 1567116"/>
                <a:gd name="connsiteX12" fmla="*/ 547996 w 1692422"/>
                <a:gd name="connsiteY12" fmla="*/ 1497773 h 1567116"/>
                <a:gd name="connsiteX13" fmla="*/ 718981 w 1692422"/>
                <a:gd name="connsiteY13" fmla="*/ 1567116 h 1567116"/>
                <a:gd name="connsiteX14" fmla="*/ 903910 w 1692422"/>
                <a:gd name="connsiteY14" fmla="*/ 1454960 h 1567116"/>
                <a:gd name="connsiteX15" fmla="*/ 719715 w 1692422"/>
                <a:gd name="connsiteY15" fmla="*/ 1342986 h 1567116"/>
                <a:gd name="connsiteX16" fmla="*/ 547079 w 1692422"/>
                <a:gd name="connsiteY16" fmla="*/ 1414891 h 1567116"/>
                <a:gd name="connsiteX17" fmla="*/ 516258 w 1692422"/>
                <a:gd name="connsiteY17" fmla="*/ 1414891 h 1567116"/>
                <a:gd name="connsiteX18" fmla="*/ 231344 w 1692422"/>
                <a:gd name="connsiteY18" fmla="*/ 1136421 h 1567116"/>
                <a:gd name="connsiteX19" fmla="*/ 231344 w 1692422"/>
                <a:gd name="connsiteY19" fmla="*/ 585702 h 1567116"/>
                <a:gd name="connsiteX20" fmla="*/ 501030 w 1692422"/>
                <a:gd name="connsiteY20" fmla="*/ 186842 h 1567116"/>
                <a:gd name="connsiteX21" fmla="*/ 799521 w 1692422"/>
                <a:gd name="connsiteY21" fmla="*/ 100300 h 1567116"/>
                <a:gd name="connsiteX22" fmla="*/ 1110119 w 1692422"/>
                <a:gd name="connsiteY22" fmla="*/ 142747 h 1567116"/>
                <a:gd name="connsiteX23" fmla="*/ 1462913 w 1692422"/>
                <a:gd name="connsiteY23" fmla="*/ 578566 h 1567116"/>
                <a:gd name="connsiteX24" fmla="*/ 1460528 w 1692422"/>
                <a:gd name="connsiteY24" fmla="*/ 578566 h 1567116"/>
                <a:gd name="connsiteX25" fmla="*/ 1460528 w 1692422"/>
                <a:gd name="connsiteY25" fmla="*/ 1194603 h 1567116"/>
                <a:gd name="connsiteX26" fmla="*/ 1570605 w 1692422"/>
                <a:gd name="connsiteY26" fmla="*/ 1194603 h 1567116"/>
                <a:gd name="connsiteX27" fmla="*/ 1692422 w 1692422"/>
                <a:gd name="connsiteY27" fmla="*/ 1084825 h 1567116"/>
                <a:gd name="connsiteX28" fmla="*/ 1692422 w 1692422"/>
                <a:gd name="connsiteY28" fmla="*/ 688527 h 1567116"/>
                <a:gd name="connsiteX29" fmla="*/ 1570605 w 1692422"/>
                <a:gd name="connsiteY29" fmla="*/ 578749 h 156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92422" h="1567116">
                  <a:moveTo>
                    <a:pt x="1570605" y="578566"/>
                  </a:moveTo>
                  <a:lnTo>
                    <a:pt x="1563817" y="578566"/>
                  </a:lnTo>
                  <a:cubicBezTo>
                    <a:pt x="1500890" y="312720"/>
                    <a:pt x="1339078" y="128293"/>
                    <a:pt x="1146261" y="51998"/>
                  </a:cubicBezTo>
                  <a:cubicBezTo>
                    <a:pt x="1033157" y="9389"/>
                    <a:pt x="911908" y="-7367"/>
                    <a:pt x="791448" y="2964"/>
                  </a:cubicBezTo>
                  <a:cubicBezTo>
                    <a:pt x="673038" y="12181"/>
                    <a:pt x="557838" y="45825"/>
                    <a:pt x="453147" y="101764"/>
                  </a:cubicBezTo>
                  <a:cubicBezTo>
                    <a:pt x="275993" y="200098"/>
                    <a:pt x="157321" y="377658"/>
                    <a:pt x="134476" y="578566"/>
                  </a:cubicBezTo>
                  <a:lnTo>
                    <a:pt x="121818" y="578566"/>
                  </a:lnTo>
                  <a:cubicBezTo>
                    <a:pt x="61276" y="578566"/>
                    <a:pt x="0" y="628149"/>
                    <a:pt x="0" y="688344"/>
                  </a:cubicBezTo>
                  <a:lnTo>
                    <a:pt x="0" y="1084825"/>
                  </a:lnTo>
                  <a:cubicBezTo>
                    <a:pt x="0" y="1145203"/>
                    <a:pt x="61276" y="1194603"/>
                    <a:pt x="121818" y="1194603"/>
                  </a:cubicBezTo>
                  <a:lnTo>
                    <a:pt x="157593" y="1194603"/>
                  </a:lnTo>
                  <a:cubicBezTo>
                    <a:pt x="196670" y="1352866"/>
                    <a:pt x="354996" y="1497773"/>
                    <a:pt x="516258" y="1497773"/>
                  </a:cubicBezTo>
                  <a:lnTo>
                    <a:pt x="547996" y="1497773"/>
                  </a:lnTo>
                  <a:cubicBezTo>
                    <a:pt x="575699" y="1538391"/>
                    <a:pt x="629453" y="1567116"/>
                    <a:pt x="718981" y="1567116"/>
                  </a:cubicBezTo>
                  <a:cubicBezTo>
                    <a:pt x="808510" y="1567116"/>
                    <a:pt x="903910" y="1516802"/>
                    <a:pt x="903910" y="1454960"/>
                  </a:cubicBezTo>
                  <a:cubicBezTo>
                    <a:pt x="903910" y="1393118"/>
                    <a:pt x="809794" y="1342986"/>
                    <a:pt x="719715" y="1342986"/>
                  </a:cubicBezTo>
                  <a:cubicBezTo>
                    <a:pt x="629636" y="1342986"/>
                    <a:pt x="572947" y="1372809"/>
                    <a:pt x="547079" y="1414891"/>
                  </a:cubicBezTo>
                  <a:lnTo>
                    <a:pt x="516258" y="1414891"/>
                  </a:lnTo>
                  <a:cubicBezTo>
                    <a:pt x="377928" y="1414891"/>
                    <a:pt x="241067" y="1268520"/>
                    <a:pt x="231344" y="1136421"/>
                  </a:cubicBezTo>
                  <a:lnTo>
                    <a:pt x="231344" y="585702"/>
                  </a:lnTo>
                  <a:cubicBezTo>
                    <a:pt x="252368" y="417484"/>
                    <a:pt x="352536" y="269337"/>
                    <a:pt x="501030" y="186842"/>
                  </a:cubicBezTo>
                  <a:cubicBezTo>
                    <a:pt x="593493" y="137810"/>
                    <a:pt x="695111" y="108348"/>
                    <a:pt x="799521" y="100300"/>
                  </a:cubicBezTo>
                  <a:cubicBezTo>
                    <a:pt x="904930" y="91254"/>
                    <a:pt x="1011036" y="105754"/>
                    <a:pt x="1110119" y="142747"/>
                  </a:cubicBezTo>
                  <a:cubicBezTo>
                    <a:pt x="1269913" y="205687"/>
                    <a:pt x="1404940" y="362303"/>
                    <a:pt x="1462913" y="578566"/>
                  </a:cubicBezTo>
                  <a:lnTo>
                    <a:pt x="1460528" y="578566"/>
                  </a:lnTo>
                  <a:lnTo>
                    <a:pt x="1460528" y="1194603"/>
                  </a:lnTo>
                  <a:lnTo>
                    <a:pt x="1570605" y="1194603"/>
                  </a:lnTo>
                  <a:cubicBezTo>
                    <a:pt x="1631330" y="1194603"/>
                    <a:pt x="1692422" y="1145203"/>
                    <a:pt x="1692422" y="1084825"/>
                  </a:cubicBezTo>
                  <a:lnTo>
                    <a:pt x="1692422" y="688527"/>
                  </a:lnTo>
                  <a:cubicBezTo>
                    <a:pt x="1692422" y="627966"/>
                    <a:pt x="1631147" y="578749"/>
                    <a:pt x="1570605" y="578749"/>
                  </a:cubicBezTo>
                  <a:close/>
                </a:path>
              </a:pathLst>
            </a:custGeom>
            <a:solidFill>
              <a:srgbClr val="FED659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F0E8E-3783-28EA-847C-502F4089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1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7983730"/>
            <a:ext cx="8335452" cy="66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КОРПОРАТИВНЫЙ ПОРТАЛ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4846086"/>
            <a:ext cx="6140451" cy="1418516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5035623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1 500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4279423" y="5035624"/>
            <a:ext cx="302895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сотрудников, прошедших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обучение в течение года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7994171" y="4846086"/>
            <a:ext cx="5097461" cy="1418516"/>
          </a:xfrm>
          <a:prstGeom prst="roundRect">
            <a:avLst>
              <a:gd name="adj" fmla="val 4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8505350" y="5035624"/>
            <a:ext cx="433245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Место: ИДПО (Школа психологического развития)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19" y="6803717"/>
            <a:ext cx="11390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4F4C47"/>
                </a:solidFill>
                <a:latin typeface="Stolzl Bold" panose="00000800000000000000" pitchFamily="50" charset="-52"/>
              </a:rPr>
              <a:t>Темы </a:t>
            </a:r>
            <a:r>
              <a:rPr lang="ru-RU" sz="2400" dirty="0" smtClean="0">
                <a:solidFill>
                  <a:srgbClr val="4F4C47"/>
                </a:solidFill>
                <a:latin typeface="Stolzl Bold" panose="00000800000000000000" pitchFamily="50" charset="-52"/>
              </a:rPr>
              <a:t>обучения: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Принципы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управления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конфликтами, Эффективные коммуникации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, Введение 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профессию, Качество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услуг в надомной форме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обслуживания, Управление стрессом, Практические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социально-медицинские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навыки, Профессиональное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общение социального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работника, Особенности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работы с пожилыми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людьми, Деменция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: оценка, подходы, повышение качества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жизни, Использование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технических средств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реабилитации, Пожарная безопасность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и др.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77520" y="9189490"/>
            <a:ext cx="6140451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354549" y="955047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88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467921" y="9550479"/>
            <a:ext cx="365803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студентов колледжей, прошедших стажировки </a:t>
            </a:r>
            <a:endParaRPr lang="ru-RU" sz="2000" dirty="0" smtClean="0">
              <a:solidFill>
                <a:srgbClr val="3F3F3F">
                  <a:alpha val="100000"/>
                </a:srgbClr>
              </a:solidFill>
              <a:latin typeface="Stolzl" pitchFamily="2" charset="0"/>
              <a:cs typeface="ALS Sector Bold" pitchFamily="34" charset="-12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(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4 человека трудоустроено)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8117371" y="9171202"/>
            <a:ext cx="4974262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8694399" y="953142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35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9731571" y="9531429"/>
            <a:ext cx="328386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членов молодежного совета прошло обучение в школе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блогеров</a:t>
            </a:r>
            <a:endParaRPr lang="en-US" sz="2000" dirty="0">
              <a:latin typeface="Stolz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6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D6EEBED-5576-6631-A8C7-5F3F2C632199}"/>
              </a:ext>
            </a:extLst>
          </p:cNvPr>
          <p:cNvSpPr/>
          <p:nvPr/>
        </p:nvSpPr>
        <p:spPr>
          <a:xfrm>
            <a:off x="-939800" y="5274957"/>
            <a:ext cx="26970232" cy="9053164"/>
          </a:xfrm>
          <a:prstGeom prst="roundRect">
            <a:avLst>
              <a:gd name="adj" fmla="val 3663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34C4608-3343-28F2-18E3-75BE7BCF1FF3}"/>
              </a:ext>
            </a:extLst>
          </p:cNvPr>
          <p:cNvSpPr/>
          <p:nvPr/>
        </p:nvSpPr>
        <p:spPr>
          <a:xfrm>
            <a:off x="20555122" y="5573075"/>
            <a:ext cx="2300696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Зона отдыха для работников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06864E1-F3D8-CA92-1DF0-7744B696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491" y="6478610"/>
            <a:ext cx="2891959" cy="3610344"/>
          </a:xfrm>
          <a:prstGeom prst="rect">
            <a:avLst/>
          </a:prstGeom>
        </p:spPr>
      </p:pic>
      <p:sp>
        <p:nvSpPr>
          <p:cNvPr id="25" name="Text 8">
            <a:extLst>
              <a:ext uri="{FF2B5EF4-FFF2-40B4-BE49-F238E27FC236}">
                <a16:creationId xmlns:a16="http://schemas.microsoft.com/office/drawing/2014/main" id="{CA01B50D-6ABC-AEFB-9193-DB4D87DB87CA}"/>
              </a:ext>
            </a:extLst>
          </p:cNvPr>
          <p:cNvSpPr/>
          <p:nvPr/>
        </p:nvSpPr>
        <p:spPr>
          <a:xfrm>
            <a:off x="9231160" y="10914128"/>
            <a:ext cx="5094401" cy="272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первая уникальная площадка с оптимальными условиями для комфортной работы и обучения сотрудников</a:t>
            </a:r>
          </a:p>
          <a:p>
            <a:pPr marL="0" indent="0" algn="just">
              <a:buNone/>
            </a:pPr>
            <a:endParaRPr lang="ru-RU" sz="25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6E49E5F-3433-A395-0E95-C606DDEA6A1A}"/>
              </a:ext>
            </a:extLst>
          </p:cNvPr>
          <p:cNvSpPr/>
          <p:nvPr/>
        </p:nvSpPr>
        <p:spPr>
          <a:xfrm>
            <a:off x="9308572" y="5594674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Тренировочная квартира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F3DE044-A1FB-88BE-37EC-F83480D6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533" y="6457011"/>
            <a:ext cx="2970357" cy="371294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9FE7B38-EA9D-DC36-41D6-F19F7677AA11}"/>
              </a:ext>
            </a:extLst>
          </p:cNvPr>
          <p:cNvSpPr/>
          <p:nvPr/>
        </p:nvSpPr>
        <p:spPr>
          <a:xfrm>
            <a:off x="12937597" y="5898242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Учебный класс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311431-AC44-7A5F-B983-3C88C11D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9615" y="6478610"/>
            <a:ext cx="2970357" cy="3610344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5D687AA-48A5-116F-B1AE-FE69D2882EF9}"/>
              </a:ext>
            </a:extLst>
          </p:cNvPr>
          <p:cNvSpPr/>
          <p:nvPr/>
        </p:nvSpPr>
        <p:spPr>
          <a:xfrm>
            <a:off x="16970716" y="5875140"/>
            <a:ext cx="2057611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Кухня-кафе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104E0D-884D-5151-A742-39DCB8140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664" y="6478610"/>
            <a:ext cx="2641715" cy="3610344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634EAFE-E71D-973D-4AE0-26E975C8FCEA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РЕМОНТ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ED544-E2A8-BDCB-7A8B-6D395797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5" name="Text 8">
            <a:extLst>
              <a:ext uri="{FF2B5EF4-FFF2-40B4-BE49-F238E27FC236}">
                <a16:creationId xmlns:a16="http://schemas.microsoft.com/office/drawing/2014/main" id="{84516E06-C8E8-38C1-80A5-1D2A2E3D426C}"/>
              </a:ext>
            </a:extLst>
          </p:cNvPr>
          <p:cNvSpPr/>
          <p:nvPr/>
        </p:nvSpPr>
        <p:spPr>
          <a:xfrm>
            <a:off x="15452212" y="11362145"/>
            <a:ext cx="7752636" cy="1702415"/>
          </a:xfrm>
          <a:prstGeom prst="rect">
            <a:avLst/>
          </a:prstGeom>
          <a:solidFill>
            <a:srgbClr val="FED6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Работы по ремонту помещений,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в которых расположены территориальные управления ГБУ «МСП» планируется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завершить до конца 2026 г.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BAFC046-5486-B86F-2322-D4E22C45B8DC}"/>
              </a:ext>
            </a:extLst>
          </p:cNvPr>
          <p:cNvGrpSpPr/>
          <p:nvPr/>
        </p:nvGrpSpPr>
        <p:grpSpPr>
          <a:xfrm>
            <a:off x="12355336" y="2705916"/>
            <a:ext cx="6193751" cy="1943758"/>
            <a:chOff x="3781252" y="9070312"/>
            <a:chExt cx="6193751" cy="194375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402400-B08F-1744-67F0-A4062B401B97}"/>
                </a:ext>
              </a:extLst>
            </p:cNvPr>
            <p:cNvGrpSpPr/>
            <p:nvPr/>
          </p:nvGrpSpPr>
          <p:grpSpPr>
            <a:xfrm>
              <a:off x="4924053" y="9070312"/>
              <a:ext cx="3908150" cy="1086899"/>
              <a:chOff x="4924053" y="9070312"/>
              <a:chExt cx="3908150" cy="1086899"/>
            </a:xfrm>
          </p:grpSpPr>
          <p:sp>
            <p:nvSpPr>
              <p:cNvPr id="7" name="Скругленный прямоугольник 6">
                <a:extLst>
                  <a:ext uri="{FF2B5EF4-FFF2-40B4-BE49-F238E27FC236}">
                    <a16:creationId xmlns:a16="http://schemas.microsoft.com/office/drawing/2014/main" id="{D7BD5C80-C983-A479-EBA6-C8153F7952EC}"/>
                  </a:ext>
                </a:extLst>
              </p:cNvPr>
              <p:cNvSpPr/>
              <p:nvPr/>
            </p:nvSpPr>
            <p:spPr>
              <a:xfrm>
                <a:off x="4924053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Переяславский пер., д.6. 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9" name="Скругленный прямоугольник 8">
                <a:extLst>
                  <a:ext uri="{FF2B5EF4-FFF2-40B4-BE49-F238E27FC236}">
                    <a16:creationId xmlns:a16="http://schemas.microsoft.com/office/drawing/2014/main" id="{D15AD120-4490-8A89-3150-7501F69CB3CE}"/>
                  </a:ext>
                </a:extLst>
              </p:cNvPr>
              <p:cNvSpPr/>
              <p:nvPr/>
            </p:nvSpPr>
            <p:spPr>
              <a:xfrm>
                <a:off x="4924053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4" name="Text 2">
              <a:extLst>
                <a:ext uri="{FF2B5EF4-FFF2-40B4-BE49-F238E27FC236}">
                  <a16:creationId xmlns:a16="http://schemas.microsoft.com/office/drawing/2014/main" id="{D9331E56-BEF6-4CC3-9F13-C00B88A58EB7}"/>
                </a:ext>
              </a:extLst>
            </p:cNvPr>
            <p:cNvSpPr/>
            <p:nvPr/>
          </p:nvSpPr>
          <p:spPr>
            <a:xfrm>
              <a:off x="3781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ЦЕНТРАЛЬНЫЙ АППАРАТ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5C66E93-B351-108D-D7C7-073409204AA3}"/>
              </a:ext>
            </a:extLst>
          </p:cNvPr>
          <p:cNvGrpSpPr/>
          <p:nvPr/>
        </p:nvGrpSpPr>
        <p:grpSpPr>
          <a:xfrm>
            <a:off x="18187217" y="2705916"/>
            <a:ext cx="6193751" cy="1943758"/>
            <a:chOff x="8353252" y="9070312"/>
            <a:chExt cx="6193751" cy="194375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A9C578B-62B1-EB20-6080-85C6AF50C7CB}"/>
                </a:ext>
              </a:extLst>
            </p:cNvPr>
            <p:cNvGrpSpPr/>
            <p:nvPr/>
          </p:nvGrpSpPr>
          <p:grpSpPr>
            <a:xfrm>
              <a:off x="9442654" y="9070312"/>
              <a:ext cx="3908150" cy="1086899"/>
              <a:chOff x="9442654" y="9070312"/>
              <a:chExt cx="3908150" cy="1086899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A95701ED-07C3-B25F-D784-7116469A3584}"/>
                  </a:ext>
                </a:extLst>
              </p:cNvPr>
              <p:cNvSpPr/>
              <p:nvPr/>
            </p:nvSpPr>
            <p:spPr>
              <a:xfrm>
                <a:off x="9442654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Стромынка, д. 19, к. 2</a:t>
                </a:r>
              </a:p>
            </p:txBody>
          </p:sp>
          <p:sp>
            <p:nvSpPr>
              <p:cNvPr id="13" name="Скругленный прямоугольник 12">
                <a:extLst>
                  <a:ext uri="{FF2B5EF4-FFF2-40B4-BE49-F238E27FC236}">
                    <a16:creationId xmlns:a16="http://schemas.microsoft.com/office/drawing/2014/main" id="{017894D4-2AA2-9FC6-9B55-9BC4CB26422B}"/>
                  </a:ext>
                </a:extLst>
              </p:cNvPr>
              <p:cNvSpPr/>
              <p:nvPr/>
            </p:nvSpPr>
            <p:spPr>
              <a:xfrm>
                <a:off x="9442654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5" name="Text 2">
              <a:extLst>
                <a:ext uri="{FF2B5EF4-FFF2-40B4-BE49-F238E27FC236}">
                  <a16:creationId xmlns:a16="http://schemas.microsoft.com/office/drawing/2014/main" id="{522C508B-32AE-6CF0-A916-12D7BE8150BB}"/>
                </a:ext>
              </a:extLst>
            </p:cNvPr>
            <p:cNvSpPr/>
            <p:nvPr/>
          </p:nvSpPr>
          <p:spPr>
            <a:xfrm>
              <a:off x="8353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ВРЕМЕННЫЙ АДРЕС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sp>
        <p:nvSpPr>
          <p:cNvPr id="20" name="Нашивка 19">
            <a:extLst>
              <a:ext uri="{FF2B5EF4-FFF2-40B4-BE49-F238E27FC236}">
                <a16:creationId xmlns:a16="http://schemas.microsoft.com/office/drawing/2014/main" id="{E00D1D30-0D44-6100-AFDA-B6814E432434}"/>
              </a:ext>
            </a:extLst>
          </p:cNvPr>
          <p:cNvSpPr/>
          <p:nvPr/>
        </p:nvSpPr>
        <p:spPr>
          <a:xfrm>
            <a:off x="18149750" y="2991749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E02A53DD-0377-0669-34FC-90CD9B9E677D}"/>
              </a:ext>
            </a:extLst>
          </p:cNvPr>
          <p:cNvSpPr/>
          <p:nvPr/>
        </p:nvSpPr>
        <p:spPr>
          <a:xfrm>
            <a:off x="1327330" y="941320"/>
            <a:ext cx="11028005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b="1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ВЕСНА 2025</a:t>
            </a:r>
            <a:endParaRPr lang="ru-RU" sz="2500" b="1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Запланировано завершение ремонтных работ в головном офисе ГБУ «МСП», расположенном по адресу: г. Москва, Переяславский пер., д.6. 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После ремонта по данному адресу будут расположены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3 территориальных управления (ВАО, СВАО, ЦАО). 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4E197B4-3ABE-1F65-F36A-6032806FC1C3}"/>
              </a:ext>
            </a:extLst>
          </p:cNvPr>
          <p:cNvGrpSpPr/>
          <p:nvPr/>
        </p:nvGrpSpPr>
        <p:grpSpPr>
          <a:xfrm>
            <a:off x="1266250" y="6937125"/>
            <a:ext cx="6389223" cy="668007"/>
            <a:chOff x="1266250" y="6586256"/>
            <a:chExt cx="6389223" cy="668007"/>
          </a:xfrm>
        </p:grpSpPr>
        <p:sp>
          <p:nvSpPr>
            <p:cNvPr id="52" name="Нашивка 51">
              <a:extLst>
                <a:ext uri="{FF2B5EF4-FFF2-40B4-BE49-F238E27FC236}">
                  <a16:creationId xmlns:a16="http://schemas.microsoft.com/office/drawing/2014/main" id="{81C95C8C-90C5-C705-295A-FD7E672F02D6}"/>
                </a:ext>
              </a:extLst>
            </p:cNvPr>
            <p:cNvSpPr/>
            <p:nvPr/>
          </p:nvSpPr>
          <p:spPr>
            <a:xfrm>
              <a:off x="4187714" y="6700727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E675748B-018C-FEA4-8205-56EF4E45199A}"/>
                </a:ext>
              </a:extLst>
            </p:cNvPr>
            <p:cNvSpPr/>
            <p:nvPr/>
          </p:nvSpPr>
          <p:spPr>
            <a:xfrm>
              <a:off x="1266250" y="6592207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Не удобная </a:t>
              </a:r>
            </a:p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мебель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50FB4A6D-E014-A4EA-C105-67ACF266A5C5}"/>
                </a:ext>
              </a:extLst>
            </p:cNvPr>
            <p:cNvSpPr/>
            <p:nvPr/>
          </p:nvSpPr>
          <p:spPr>
            <a:xfrm>
              <a:off x="4503752" y="6586256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Эргономичная мебель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41E46BB-A063-1EF4-A96E-242BDB848E09}"/>
              </a:ext>
            </a:extLst>
          </p:cNvPr>
          <p:cNvGrpSpPr/>
          <p:nvPr/>
        </p:nvGrpSpPr>
        <p:grpSpPr>
          <a:xfrm>
            <a:off x="1266250" y="5922176"/>
            <a:ext cx="6389223" cy="896224"/>
            <a:chOff x="1266250" y="5571307"/>
            <a:chExt cx="6389223" cy="896224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D85BCB5B-862D-DEA7-9491-C5A55BF3BA39}"/>
                </a:ext>
              </a:extLst>
            </p:cNvPr>
            <p:cNvSpPr/>
            <p:nvPr/>
          </p:nvSpPr>
          <p:spPr>
            <a:xfrm>
              <a:off x="1266250" y="5571307"/>
              <a:ext cx="2808762" cy="89127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Маленькие, темные кабинеты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933B7DA4-8C51-849C-F348-A7312F809B15}"/>
                </a:ext>
              </a:extLst>
            </p:cNvPr>
            <p:cNvSpPr/>
            <p:nvPr/>
          </p:nvSpPr>
          <p:spPr>
            <a:xfrm>
              <a:off x="4503752" y="5576254"/>
              <a:ext cx="3151721" cy="89127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Свободное пространство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5" name="Нашивка 54">
              <a:extLst>
                <a:ext uri="{FF2B5EF4-FFF2-40B4-BE49-F238E27FC236}">
                  <a16:creationId xmlns:a16="http://schemas.microsoft.com/office/drawing/2014/main" id="{D589A0E5-49EF-3896-C619-863BAD5B5626}"/>
                </a:ext>
              </a:extLst>
            </p:cNvPr>
            <p:cNvSpPr/>
            <p:nvPr/>
          </p:nvSpPr>
          <p:spPr>
            <a:xfrm>
              <a:off x="4187714" y="5802786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CD5F465-85C3-D5FE-3BEA-DF7B8478810B}"/>
              </a:ext>
            </a:extLst>
          </p:cNvPr>
          <p:cNvGrpSpPr/>
          <p:nvPr/>
        </p:nvGrpSpPr>
        <p:grpSpPr>
          <a:xfrm>
            <a:off x="1266250" y="9386680"/>
            <a:ext cx="6389223" cy="668007"/>
            <a:chOff x="1266250" y="9035811"/>
            <a:chExt cx="6389223" cy="668007"/>
          </a:xfrm>
        </p:grpSpPr>
        <p:sp>
          <p:nvSpPr>
            <p:cNvPr id="58" name="Нашивка 57">
              <a:extLst>
                <a:ext uri="{FF2B5EF4-FFF2-40B4-BE49-F238E27FC236}">
                  <a16:creationId xmlns:a16="http://schemas.microsoft.com/office/drawing/2014/main" id="{BB52C929-DEB1-BB70-F518-60636B838170}"/>
                </a:ext>
              </a:extLst>
            </p:cNvPr>
            <p:cNvSpPr/>
            <p:nvPr/>
          </p:nvSpPr>
          <p:spPr>
            <a:xfrm>
              <a:off x="4187714" y="91502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FDBA37CA-335A-56D9-9B87-AD56A76EA0AC}"/>
                </a:ext>
              </a:extLst>
            </p:cNvPr>
            <p:cNvSpPr/>
            <p:nvPr/>
          </p:nvSpPr>
          <p:spPr>
            <a:xfrm>
              <a:off x="1266250" y="90417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Типичное офисное пространство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225FF483-7F2C-5C64-4029-1A49A2F483FF}"/>
                </a:ext>
              </a:extLst>
            </p:cNvPr>
            <p:cNvSpPr/>
            <p:nvPr/>
          </p:nvSpPr>
          <p:spPr>
            <a:xfrm>
              <a:off x="4503752" y="90358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Дизайнерский интерьер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1DEB5E5-AEBE-8E2A-B4B5-6BC5D5BCDA2E}"/>
              </a:ext>
            </a:extLst>
          </p:cNvPr>
          <p:cNvGrpSpPr/>
          <p:nvPr/>
        </p:nvGrpSpPr>
        <p:grpSpPr>
          <a:xfrm>
            <a:off x="1266250" y="7728116"/>
            <a:ext cx="6389223" cy="1529629"/>
            <a:chOff x="1266250" y="7377247"/>
            <a:chExt cx="6389223" cy="1529629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874AF1E8-1CA9-9CA2-F9CA-9FBEC9BB6595}"/>
                </a:ext>
              </a:extLst>
            </p:cNvPr>
            <p:cNvSpPr/>
            <p:nvPr/>
          </p:nvSpPr>
          <p:spPr>
            <a:xfrm>
              <a:off x="1266250" y="7377247"/>
              <a:ext cx="2808762" cy="1524682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Устаревшее техническое оснащение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60B25294-9A77-537E-30FE-8B1A7155A912}"/>
                </a:ext>
              </a:extLst>
            </p:cNvPr>
            <p:cNvSpPr/>
            <p:nvPr/>
          </p:nvSpPr>
          <p:spPr>
            <a:xfrm>
              <a:off x="4503752" y="7382194"/>
              <a:ext cx="3151721" cy="1524682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Техника, создающая комфорт при звонках клиентам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1" name="Нашивка 60">
              <a:extLst>
                <a:ext uri="{FF2B5EF4-FFF2-40B4-BE49-F238E27FC236}">
                  <a16:creationId xmlns:a16="http://schemas.microsoft.com/office/drawing/2014/main" id="{C236920E-C302-7C0A-353E-267E28B1CB42}"/>
                </a:ext>
              </a:extLst>
            </p:cNvPr>
            <p:cNvSpPr/>
            <p:nvPr/>
          </p:nvSpPr>
          <p:spPr>
            <a:xfrm>
              <a:off x="4187714" y="7927423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6C03615-FDC9-0690-44C9-EF6DE00B4D08}"/>
              </a:ext>
            </a:extLst>
          </p:cNvPr>
          <p:cNvGrpSpPr/>
          <p:nvPr/>
        </p:nvGrpSpPr>
        <p:grpSpPr>
          <a:xfrm>
            <a:off x="1266250" y="10186780"/>
            <a:ext cx="6389223" cy="668007"/>
            <a:chOff x="1266250" y="9835911"/>
            <a:chExt cx="6389223" cy="668007"/>
          </a:xfrm>
        </p:grpSpPr>
        <p:sp>
          <p:nvSpPr>
            <p:cNvPr id="62" name="Нашивка 61">
              <a:extLst>
                <a:ext uri="{FF2B5EF4-FFF2-40B4-BE49-F238E27FC236}">
                  <a16:creationId xmlns:a16="http://schemas.microsoft.com/office/drawing/2014/main" id="{016451FE-123C-095D-DCAB-CF7C22965BF7}"/>
                </a:ext>
              </a:extLst>
            </p:cNvPr>
            <p:cNvSpPr/>
            <p:nvPr/>
          </p:nvSpPr>
          <p:spPr>
            <a:xfrm>
              <a:off x="4187714" y="99503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E07C1A05-3596-604B-46DE-43746E5DE420}"/>
                </a:ext>
              </a:extLst>
            </p:cNvPr>
            <p:cNvSpPr/>
            <p:nvPr/>
          </p:nvSpPr>
          <p:spPr>
            <a:xfrm>
              <a:off x="1266250" y="98418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зон отдыха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626E070C-42C3-7865-624A-E617F1B34C74}"/>
                </a:ext>
              </a:extLst>
            </p:cNvPr>
            <p:cNvSpPr/>
            <p:nvPr/>
          </p:nvSpPr>
          <p:spPr>
            <a:xfrm>
              <a:off x="4503752" y="98359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Уютное пространство для отдыха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284B8D-E4B3-750C-11E4-DEC892CAFA91}"/>
              </a:ext>
            </a:extLst>
          </p:cNvPr>
          <p:cNvGrpSpPr/>
          <p:nvPr/>
        </p:nvGrpSpPr>
        <p:grpSpPr>
          <a:xfrm>
            <a:off x="1266250" y="10999580"/>
            <a:ext cx="6389223" cy="668007"/>
            <a:chOff x="1266250" y="10648711"/>
            <a:chExt cx="6389223" cy="668007"/>
          </a:xfrm>
        </p:grpSpPr>
        <p:sp>
          <p:nvSpPr>
            <p:cNvPr id="65" name="Нашивка 64">
              <a:extLst>
                <a:ext uri="{FF2B5EF4-FFF2-40B4-BE49-F238E27FC236}">
                  <a16:creationId xmlns:a16="http://schemas.microsoft.com/office/drawing/2014/main" id="{09E6541F-5FD9-00AF-70F3-28C535B689A8}"/>
                </a:ext>
              </a:extLst>
            </p:cNvPr>
            <p:cNvSpPr/>
            <p:nvPr/>
          </p:nvSpPr>
          <p:spPr>
            <a:xfrm>
              <a:off x="4187714" y="107631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729F6D89-67F0-438A-50DA-18BCCF617A4D}"/>
                </a:ext>
              </a:extLst>
            </p:cNvPr>
            <p:cNvSpPr/>
            <p:nvPr/>
          </p:nvSpPr>
          <p:spPr>
            <a:xfrm>
              <a:off x="1266250" y="106546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столовой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4CE6A038-62BF-31EA-1137-0CD5B79EA58B}"/>
                </a:ext>
              </a:extLst>
            </p:cNvPr>
            <p:cNvSpPr/>
            <p:nvPr/>
          </p:nvSpPr>
          <p:spPr>
            <a:xfrm>
              <a:off x="4503752" y="106487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Зона кафе 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468A22F-AEAD-7D59-B444-ACC50C7BE552}"/>
              </a:ext>
            </a:extLst>
          </p:cNvPr>
          <p:cNvGrpSpPr/>
          <p:nvPr/>
        </p:nvGrpSpPr>
        <p:grpSpPr>
          <a:xfrm>
            <a:off x="1266250" y="11795992"/>
            <a:ext cx="6389223" cy="1264288"/>
            <a:chOff x="1266250" y="11445123"/>
            <a:chExt cx="6389223" cy="1264288"/>
          </a:xfrm>
        </p:grpSpPr>
        <p:sp>
          <p:nvSpPr>
            <p:cNvPr id="68" name="Нашивка 67">
              <a:extLst>
                <a:ext uri="{FF2B5EF4-FFF2-40B4-BE49-F238E27FC236}">
                  <a16:creationId xmlns:a16="http://schemas.microsoft.com/office/drawing/2014/main" id="{F54D3D55-12B1-61EB-E162-BDE40F5D3ABB}"/>
                </a:ext>
              </a:extLst>
            </p:cNvPr>
            <p:cNvSpPr/>
            <p:nvPr/>
          </p:nvSpPr>
          <p:spPr>
            <a:xfrm>
              <a:off x="4187714" y="11857734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C1E908CB-7E09-F20C-7B38-ECF0F9C8FF4D}"/>
                </a:ext>
              </a:extLst>
            </p:cNvPr>
            <p:cNvSpPr/>
            <p:nvPr/>
          </p:nvSpPr>
          <p:spPr>
            <a:xfrm>
              <a:off x="1266250" y="11451074"/>
              <a:ext cx="2808762" cy="125833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места для обучения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EAFD57D0-2085-4D9B-9032-E2AC7B99D1E3}"/>
                </a:ext>
              </a:extLst>
            </p:cNvPr>
            <p:cNvSpPr/>
            <p:nvPr/>
          </p:nvSpPr>
          <p:spPr>
            <a:xfrm>
              <a:off x="4503752" y="11445123"/>
              <a:ext cx="3151721" cy="125833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Учебный класс, тренировочная квартира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78" name="Text 2">
            <a:extLst>
              <a:ext uri="{FF2B5EF4-FFF2-40B4-BE49-F238E27FC236}">
                <a16:creationId xmlns:a16="http://schemas.microsoft.com/office/drawing/2014/main" id="{FDE81FF5-244E-CAB0-74A6-3E1862D2F979}"/>
              </a:ext>
            </a:extLst>
          </p:cNvPr>
          <p:cNvSpPr/>
          <p:nvPr/>
        </p:nvSpPr>
        <p:spPr>
          <a:xfrm>
            <a:off x="1322359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БЫЛО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EAAB9EA9-9DD6-95FB-1A02-31487B0D75F1}"/>
              </a:ext>
            </a:extLst>
          </p:cNvPr>
          <p:cNvSpPr/>
          <p:nvPr/>
        </p:nvSpPr>
        <p:spPr>
          <a:xfrm>
            <a:off x="4551942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СТАЛО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5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1472</Words>
  <Application>Microsoft Office PowerPoint</Application>
  <PresentationFormat>Произвольный</PresentationFormat>
  <Paragraphs>350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Moskvich Sans</vt:lpstr>
      <vt:lpstr>Arial Unicode MS</vt:lpstr>
      <vt:lpstr>Moskvich Sans Bold</vt:lpstr>
      <vt:lpstr>Verdana</vt:lpstr>
      <vt:lpstr>Stolzl</vt:lpstr>
      <vt:lpstr>Calibri</vt:lpstr>
      <vt:lpstr>Moskvich Sans Medium</vt:lpstr>
      <vt:lpstr>Arial</vt:lpstr>
      <vt:lpstr>ALS Sector Bold</vt:lpstr>
      <vt:lpstr>Calibri Light</vt:lpstr>
      <vt:lpstr>ALS Sector Regular</vt:lpstr>
      <vt:lpstr>Stolzl Bold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RePack by Diakov</cp:lastModifiedBy>
  <cp:revision>81</cp:revision>
  <cp:lastPrinted>2025-03-14T09:08:18Z</cp:lastPrinted>
  <dcterms:created xsi:type="dcterms:W3CDTF">2025-01-13T09:13:05Z</dcterms:created>
  <dcterms:modified xsi:type="dcterms:W3CDTF">2025-03-14T09:10:31Z</dcterms:modified>
</cp:coreProperties>
</file>