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2" r:id="rId1"/>
    <p:sldMasterId id="2147483781" r:id="rId2"/>
    <p:sldMasterId id="2147483798" r:id="rId3"/>
    <p:sldMasterId id="2147483803" r:id="rId4"/>
    <p:sldMasterId id="2147483812" r:id="rId5"/>
  </p:sldMasterIdLst>
  <p:notesMasterIdLst>
    <p:notesMasterId r:id="rId31"/>
  </p:notesMasterIdLst>
  <p:handoutMasterIdLst>
    <p:handoutMasterId r:id="rId32"/>
  </p:handoutMasterIdLst>
  <p:sldIdLst>
    <p:sldId id="363" r:id="rId6"/>
    <p:sldId id="350" r:id="rId7"/>
    <p:sldId id="377" r:id="rId8"/>
    <p:sldId id="376" r:id="rId9"/>
    <p:sldId id="342" r:id="rId10"/>
    <p:sldId id="348" r:id="rId11"/>
    <p:sldId id="349" r:id="rId12"/>
    <p:sldId id="378" r:id="rId13"/>
    <p:sldId id="369" r:id="rId14"/>
    <p:sldId id="375" r:id="rId15"/>
    <p:sldId id="380" r:id="rId16"/>
    <p:sldId id="383" r:id="rId17"/>
    <p:sldId id="390" r:id="rId18"/>
    <p:sldId id="389" r:id="rId19"/>
    <p:sldId id="367" r:id="rId20"/>
    <p:sldId id="366" r:id="rId21"/>
    <p:sldId id="370" r:id="rId22"/>
    <p:sldId id="379" r:id="rId23"/>
    <p:sldId id="365" r:id="rId24"/>
    <p:sldId id="361" r:id="rId25"/>
    <p:sldId id="384" r:id="rId26"/>
    <p:sldId id="391" r:id="rId27"/>
    <p:sldId id="388" r:id="rId28"/>
    <p:sldId id="387" r:id="rId29"/>
    <p:sldId id="347" r:id="rId30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31" userDrawn="1">
          <p15:clr>
            <a:srgbClr val="A4A3A4"/>
          </p15:clr>
        </p15:guide>
        <p15:guide id="2" pos="295" userDrawn="1">
          <p15:clr>
            <a:srgbClr val="A4A3A4"/>
          </p15:clr>
        </p15:guide>
        <p15:guide id="3" orient="horz" pos="1720" userDrawn="1">
          <p15:clr>
            <a:srgbClr val="A4A3A4"/>
          </p15:clr>
        </p15:guide>
        <p15:guide id="4" pos="115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3B2A"/>
    <a:srgbClr val="E74825"/>
    <a:srgbClr val="EAD3BB"/>
    <a:srgbClr val="FF4E39"/>
    <a:srgbClr val="4F4F4F"/>
    <a:srgbClr val="383838"/>
    <a:srgbClr val="000000"/>
    <a:srgbClr val="212121"/>
    <a:srgbClr val="CCA37E"/>
    <a:srgbClr val="8BD3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12" autoAdjust="0"/>
    <p:restoredTop sz="93816" autoAdjust="0"/>
  </p:normalViewPr>
  <p:slideViewPr>
    <p:cSldViewPr>
      <p:cViewPr>
        <p:scale>
          <a:sx n="82" d="100"/>
          <a:sy n="82" d="100"/>
        </p:scale>
        <p:origin x="-1104" y="-246"/>
      </p:cViewPr>
      <p:guideLst>
        <p:guide orient="horz" pos="531"/>
        <p:guide orient="horz" pos="1720"/>
        <p:guide pos="295"/>
        <p:guide pos="115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5178" y="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875" cy="496253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183" y="3"/>
            <a:ext cx="2945875" cy="496253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/>
            </a:lvl1pPr>
          </a:lstStyle>
          <a:p>
            <a:fld id="{B3E2679E-81A3-44E0-AE72-E5172E7C27FC}" type="datetime1">
              <a:rPr lang="ru-RU" smtClean="0"/>
              <a:t>13.01.2020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790"/>
            <a:ext cx="2945875" cy="496252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63E80-0F68-4C7E-8409-5EB923E0C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04153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945712" cy="496728"/>
          </a:xfrm>
          <a:prstGeom prst="rect">
            <a:avLst/>
          </a:prstGeom>
        </p:spPr>
        <p:txBody>
          <a:bodyPr vert="horz" lIns="93417" tIns="46708" rIns="93417" bIns="467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375" y="7"/>
            <a:ext cx="2945712" cy="496728"/>
          </a:xfrm>
          <a:prstGeom prst="rect">
            <a:avLst/>
          </a:prstGeom>
        </p:spPr>
        <p:txBody>
          <a:bodyPr vert="horz" lIns="93417" tIns="46708" rIns="93417" bIns="46708" rtlCol="0"/>
          <a:lstStyle>
            <a:lvl1pPr algn="r">
              <a:defRPr sz="1200"/>
            </a:lvl1pPr>
          </a:lstStyle>
          <a:p>
            <a:fld id="{9CCDA67B-5FB8-4C8F-BC60-3F426EF4DB54}" type="datetime1">
              <a:rPr lang="ru-RU" smtClean="0"/>
              <a:t>13.01.2020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17" tIns="46708" rIns="93417" bIns="467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</p:spPr>
        <p:txBody>
          <a:bodyPr vert="horz" lIns="93417" tIns="46708" rIns="93417" bIns="467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330"/>
            <a:ext cx="2945712" cy="496727"/>
          </a:xfrm>
          <a:prstGeom prst="rect">
            <a:avLst/>
          </a:prstGeom>
        </p:spPr>
        <p:txBody>
          <a:bodyPr vert="horz" lIns="93417" tIns="46708" rIns="93417" bIns="467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</p:spPr>
        <p:txBody>
          <a:bodyPr vert="horz" lIns="93417" tIns="46708" rIns="93417" bIns="46708" rtlCol="0" anchor="b"/>
          <a:lstStyle>
            <a:lvl1pPr algn="r">
              <a:defRPr sz="1200"/>
            </a:lvl1pPr>
          </a:lstStyle>
          <a:p>
            <a:fld id="{E0934CD9-B878-42BB-AC31-D37671B7C7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29323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A1411EC-84BC-4F4A-A5DE-CF3E78361177}" type="datetime1">
              <a:rPr lang="ru-RU" smtClean="0"/>
              <a:t>13.01.2020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300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FF76AB6-B632-467D-BFCB-2C852AABC6B9}" type="datetime1">
              <a:rPr lang="ru-RU" smtClean="0"/>
              <a:t>13.01.2020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287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t>16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B88C41-4BA7-4937-9225-B812723E23E4}" type="datetime1">
              <a:rPr lang="ru-RU" smtClean="0"/>
              <a:t>13.01.2020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62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A726DBB-15CC-4949-811C-CE5D38313819}" type="datetime1">
              <a:rPr lang="ru-RU" smtClean="0"/>
              <a:t>13.01.2020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427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8A7168B-89A2-4C93-829E-1D84B59B030C}" type="datetime1">
              <a:rPr lang="ru-RU" smtClean="0"/>
              <a:t>13.01.2020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385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8A7168B-89A2-4C93-829E-1D84B59B030C}" type="datetime1">
              <a:rPr lang="ru-RU" smtClean="0"/>
              <a:t>13.01.2020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622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8A7168B-89A2-4C93-829E-1D84B59B030C}" type="datetime1">
              <a:rPr lang="ru-RU" smtClean="0"/>
              <a:t>13.01.2020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93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D383032-98C8-4F02-8870-F2FC7770C612}" type="datetime1">
              <a:rPr lang="ru-RU" smtClean="0"/>
              <a:t>13.01.2020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69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FE9263F-3AE4-4D28-9884-AD0D0A919334}" type="datetime1">
              <a:rPr lang="ru-RU" smtClean="0"/>
              <a:t>13.01.2020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806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5FE3FFB-D288-47EE-B2D7-AB25D250D4DE}" type="datetime1">
              <a:rPr lang="ru-RU" smtClean="0"/>
              <a:t>13.01.2020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151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5FE3FFB-D288-47EE-B2D7-AB25D250D4DE}" type="datetime1">
              <a:rPr lang="ru-RU" smtClean="0"/>
              <a:t>13.01.2020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373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8933E8C-90D7-44CD-B791-079E73E7DA1B}" type="datetime1">
              <a:rPr lang="ru-RU" smtClean="0"/>
              <a:t>13.01.2020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05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7848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61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91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83123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784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1" y="1352480"/>
            <a:ext cx="784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24071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37239" y="4561752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04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458001"/>
            <a:ext cx="3852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0"/>
            <a:ext cx="3852000" cy="27577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8272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51639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7848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117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18057" y="315339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403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38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02" y="1352480"/>
            <a:ext cx="3851999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1689553"/>
            <a:ext cx="38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03" y="1352480"/>
            <a:ext cx="3851999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41289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итульный, заключительный лист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78810" y="3152277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549192" y="3999550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0" y="1352480"/>
            <a:ext cx="4572000" cy="28632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1689553"/>
            <a:ext cx="262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352481"/>
            <a:ext cx="262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1651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6552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6552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81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6552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1689553"/>
            <a:ext cx="65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352481"/>
            <a:ext cx="6552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9409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549192" y="3999550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18057" y="315339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40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662864" y="24207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2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821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2383044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6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6480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55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6480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55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2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55919" y="4583695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4940" y="4573169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15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.pn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4.jp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6.jpg"/><Relationship Id="rId4" Type="http://schemas.openxmlformats.org/officeDocument/2006/relationships/image" Target="../media/image65.jpeg"/><Relationship Id="rId9" Type="http://schemas.openxmlformats.org/officeDocument/2006/relationships/image" Target="../media/image69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12" Type="http://schemas.openxmlformats.org/officeDocument/2006/relationships/image" Target="../media/image7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77.png"/><Relationship Id="rId5" Type="http://schemas.openxmlformats.org/officeDocument/2006/relationships/image" Target="../media/image72.png"/><Relationship Id="rId10" Type="http://schemas.openxmlformats.org/officeDocument/2006/relationships/image" Target="../media/image76.png"/><Relationship Id="rId4" Type="http://schemas.openxmlformats.org/officeDocument/2006/relationships/image" Target="../media/image71.png"/><Relationship Id="rId9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44.png"/><Relationship Id="rId7" Type="http://schemas.openxmlformats.org/officeDocument/2006/relationships/image" Target="../media/image87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9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openxmlformats.org/officeDocument/2006/relationships/image" Target="../media/image4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5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7235921" cy="48239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507854"/>
            <a:ext cx="9144000" cy="16356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682"/>
          <a:stretch/>
        </p:blipFill>
        <p:spPr>
          <a:xfrm>
            <a:off x="1931650" y="195486"/>
            <a:ext cx="4026338" cy="494801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5580112" y="735911"/>
            <a:ext cx="3126280" cy="2533747"/>
            <a:chOff x="5580112" y="735911"/>
            <a:chExt cx="3126280" cy="2533747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580112" y="735911"/>
              <a:ext cx="3126280" cy="193899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r"/>
              <a:r>
                <a:rPr lang="ru-RU" sz="4000" b="1" dirty="0" smtClean="0">
                  <a:solidFill>
                    <a:schemeClr val="accent1"/>
                  </a:solidFill>
                </a:rPr>
                <a:t>ЦЕНТРЫ ГОСУСЛУГ</a:t>
              </a:r>
              <a:br>
                <a:rPr lang="ru-RU" sz="4000" b="1" dirty="0" smtClean="0">
                  <a:solidFill>
                    <a:schemeClr val="accent1"/>
                  </a:solidFill>
                </a:rPr>
              </a:br>
              <a:r>
                <a:rPr lang="ru-RU" sz="4000" b="1" dirty="0" smtClean="0">
                  <a:solidFill>
                    <a:schemeClr val="accent1"/>
                  </a:solidFill>
                </a:rPr>
                <a:t>МОСКВЫ</a:t>
              </a:r>
              <a:endParaRPr lang="ru-RU" sz="4000" b="1" dirty="0">
                <a:solidFill>
                  <a:schemeClr val="accent1"/>
                </a:solidFill>
              </a:endParaRPr>
            </a:p>
          </p:txBody>
        </p:sp>
        <p:sp>
          <p:nvSpPr>
            <p:cNvPr id="13" name="Заголовок 1"/>
            <p:cNvSpPr txBox="1">
              <a:spLocks/>
            </p:cNvSpPr>
            <p:nvPr/>
          </p:nvSpPr>
          <p:spPr>
            <a:xfrm>
              <a:off x="7888015" y="2669493"/>
              <a:ext cx="792088" cy="600165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000" b="1" i="0" kern="1200" cap="all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0" dirty="0" smtClean="0">
                  <a:solidFill>
                    <a:schemeClr val="accent2"/>
                  </a:solidFill>
                </a:rPr>
                <a:t>2019</a:t>
              </a:r>
              <a:endParaRPr lang="ru-RU" sz="2400" b="0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8999" y="3764496"/>
            <a:ext cx="1224314" cy="105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5412831" y="738130"/>
            <a:ext cx="3536608" cy="3419513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467544" y="250456"/>
            <a:ext cx="4832380" cy="4647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40"/>
              </a:lnSpc>
            </a:pPr>
            <a:r>
              <a:rPr lang="ru-RU" sz="2000" b="0" dirty="0" smtClean="0">
                <a:solidFill>
                  <a:srgbClr val="E74825"/>
                </a:solidFill>
              </a:rPr>
              <a:t>Флагманские офисы </a:t>
            </a:r>
            <a:r>
              <a:rPr lang="ru-RU" sz="2000" dirty="0" smtClean="0">
                <a:solidFill>
                  <a:srgbClr val="E74825"/>
                </a:solidFill>
              </a:rPr>
              <a:t>«Мои Документы»</a:t>
            </a:r>
            <a:endParaRPr lang="ru-RU" sz="2000" dirty="0">
              <a:solidFill>
                <a:srgbClr val="E74825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1"/>
                </a:solidFill>
              </a:rPr>
              <a:t>Дополнительные сервисы</a:t>
            </a:r>
            <a:endParaRPr lang="ru-RU" b="0" cap="none" dirty="0">
              <a:solidFill>
                <a:schemeClr val="tx1"/>
              </a:solidFill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467543" y="737085"/>
            <a:ext cx="2448273" cy="169064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0036" y="734666"/>
            <a:ext cx="2422795" cy="167659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3" y="2499742"/>
            <a:ext cx="2448273" cy="165452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0036" y="2499741"/>
            <a:ext cx="2422795" cy="1654235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5412831" y="1645735"/>
            <a:ext cx="33543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100" dirty="0">
                <a:solidFill>
                  <a:schemeClr val="bg2"/>
                </a:solidFill>
              </a:rPr>
              <a:t>Главная </a:t>
            </a:r>
            <a:r>
              <a:rPr lang="ru-RU" sz="2100" dirty="0" smtClean="0">
                <a:solidFill>
                  <a:schemeClr val="bg2"/>
                </a:solidFill>
              </a:rPr>
              <a:t>особенность – расширенный перечень </a:t>
            </a:r>
            <a:r>
              <a:rPr lang="ru-RU" sz="2100" dirty="0">
                <a:solidFill>
                  <a:schemeClr val="bg2"/>
                </a:solidFill>
              </a:rPr>
              <a:t>услуг </a:t>
            </a:r>
            <a:r>
              <a:rPr lang="ru-RU" sz="2100" dirty="0" smtClean="0">
                <a:solidFill>
                  <a:schemeClr val="bg2"/>
                </a:solidFill>
              </a:rPr>
              <a:t>и дополнительных </a:t>
            </a:r>
            <a:r>
              <a:rPr lang="ru-RU" sz="2100" dirty="0">
                <a:solidFill>
                  <a:schemeClr val="bg2"/>
                </a:solidFill>
              </a:rPr>
              <a:t>сервисов. </a:t>
            </a:r>
            <a:endParaRPr lang="en-US" sz="2100" dirty="0">
              <a:solidFill>
                <a:schemeClr val="bg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142697"/>
            <a:ext cx="7539400" cy="9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9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5412829" y="738130"/>
            <a:ext cx="3536609" cy="371655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67544" y="250456"/>
            <a:ext cx="4832380" cy="464761"/>
          </a:xfrm>
        </p:spPr>
        <p:txBody>
          <a:bodyPr>
            <a:normAutofit/>
          </a:bodyPr>
          <a:lstStyle/>
          <a:p>
            <a:pPr>
              <a:lnSpc>
                <a:spcPts val="3040"/>
              </a:lnSpc>
            </a:pPr>
            <a:r>
              <a:rPr lang="ru-RU" sz="1600" dirty="0" smtClean="0">
                <a:solidFill>
                  <a:srgbClr val="E74825"/>
                </a:solidFill>
              </a:rPr>
              <a:t>Дворец госуслуг на ВДНХ</a:t>
            </a:r>
            <a:endParaRPr lang="ru-RU" sz="1600" dirty="0">
              <a:solidFill>
                <a:srgbClr val="E74825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99594" y="1325528"/>
            <a:ext cx="32208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 Дворец госуслуг появился в одном из самых любимых мест горожан – на ВДНХ: </a:t>
            </a:r>
            <a:r>
              <a:rPr lang="ru-RU" dirty="0" smtClean="0">
                <a:solidFill>
                  <a:schemeClr val="bg1"/>
                </a:solidFill>
              </a:rPr>
              <a:t>теперь </a:t>
            </a:r>
            <a:r>
              <a:rPr lang="ru-RU" dirty="0">
                <a:solidFill>
                  <a:schemeClr val="bg1"/>
                </a:solidFill>
              </a:rPr>
              <a:t>москвичи могут не только отдохнуть и провести время с </a:t>
            </a:r>
            <a:r>
              <a:rPr lang="ru-RU" dirty="0" smtClean="0">
                <a:solidFill>
                  <a:schemeClr val="bg1"/>
                </a:solidFill>
              </a:rPr>
              <a:t>семьей, но </a:t>
            </a:r>
            <a:r>
              <a:rPr lang="ru-RU" dirty="0">
                <a:solidFill>
                  <a:schemeClr val="bg1"/>
                </a:solidFill>
              </a:rPr>
              <a:t>и </a:t>
            </a:r>
            <a:r>
              <a:rPr lang="ru-RU" dirty="0" smtClean="0">
                <a:solidFill>
                  <a:schemeClr val="bg1"/>
                </a:solidFill>
              </a:rPr>
              <a:t>получить </a:t>
            </a:r>
            <a:r>
              <a:rPr lang="ru-RU" dirty="0">
                <a:solidFill>
                  <a:schemeClr val="bg1"/>
                </a:solidFill>
              </a:rPr>
              <a:t>государственные услуги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738250"/>
            <a:ext cx="2376264" cy="168948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>
                <a:solidFill>
                  <a:schemeClr val="tx1"/>
                </a:solidFill>
              </a:rPr>
              <a:t>Общая информация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424"/>
          <a:stretch/>
        </p:blipFill>
        <p:spPr>
          <a:xfrm>
            <a:off x="467543" y="2595308"/>
            <a:ext cx="2376265" cy="185753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666"/>
          <a:stretch/>
        </p:blipFill>
        <p:spPr>
          <a:xfrm>
            <a:off x="2970028" y="2598417"/>
            <a:ext cx="2452894" cy="184037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177"/>
          <a:stretch/>
        </p:blipFill>
        <p:spPr>
          <a:xfrm>
            <a:off x="2970028" y="734437"/>
            <a:ext cx="2452894" cy="1837313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467542" y="2204897"/>
            <a:ext cx="2376266" cy="408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59006" y="2227295"/>
            <a:ext cx="2213562" cy="315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dirty="0">
                <a:solidFill>
                  <a:schemeClr val="bg2"/>
                </a:solidFill>
              </a:rPr>
              <a:t>р</a:t>
            </a:r>
            <a:r>
              <a:rPr lang="ru-RU" sz="1100" dirty="0" smtClean="0">
                <a:solidFill>
                  <a:schemeClr val="bg2"/>
                </a:solidFill>
              </a:rPr>
              <a:t>асположение в историческом павильоне № 71 на ВДНХ</a:t>
            </a:r>
            <a:endParaRPr lang="ru-RU" sz="1100" dirty="0">
              <a:solidFill>
                <a:schemeClr val="bg2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970028" y="2203980"/>
            <a:ext cx="2452894" cy="40941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100" dirty="0" smtClean="0">
                <a:solidFill>
                  <a:srgbClr val="FFFFFF"/>
                </a:solidFill>
              </a:rPr>
              <a:t>здание павильона</a:t>
            </a:r>
          </a:p>
          <a:p>
            <a:pPr lvl="0">
              <a:lnSpc>
                <a:spcPct val="80000"/>
              </a:lnSpc>
            </a:pPr>
            <a:r>
              <a:rPr lang="ru-RU" sz="1100" dirty="0" smtClean="0">
                <a:solidFill>
                  <a:srgbClr val="FFFFFF"/>
                </a:solidFill>
              </a:rPr>
              <a:t>отреставрировано </a:t>
            </a:r>
            <a:r>
              <a:rPr lang="ru-RU" sz="1100" dirty="0">
                <a:solidFill>
                  <a:srgbClr val="FFFFFF"/>
                </a:solidFill>
              </a:rPr>
              <a:t>и обновлено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3151322" y="2290500"/>
            <a:ext cx="2333843" cy="18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sz="1100" dirty="0">
              <a:solidFill>
                <a:schemeClr val="bg2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970028" y="4048955"/>
            <a:ext cx="2452894" cy="40941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100" dirty="0">
                <a:solidFill>
                  <a:srgbClr val="FFFFFF"/>
                </a:solidFill>
              </a:rPr>
              <a:t>зона отдыха и детский уголок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67542" y="4047765"/>
            <a:ext cx="2376266" cy="40507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59006" y="4136426"/>
            <a:ext cx="2213562" cy="22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dirty="0">
                <a:solidFill>
                  <a:schemeClr val="bg2"/>
                </a:solidFill>
              </a:rPr>
              <a:t>просторный конференц-зал</a:t>
            </a:r>
          </a:p>
        </p:txBody>
      </p:sp>
    </p:spTree>
    <p:extLst>
      <p:ext uri="{BB962C8B-B14F-4D97-AF65-F5344CB8AC3E}">
        <p14:creationId xmlns:p14="http://schemas.microsoft.com/office/powerpoint/2010/main" val="361692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2599405"/>
            <a:ext cx="2376264" cy="1556521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467542" y="4048586"/>
            <a:ext cx="2376266" cy="408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1" y="738784"/>
            <a:ext cx="2376268" cy="1584178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467542" y="2204897"/>
            <a:ext cx="2376266" cy="408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412831" y="738130"/>
            <a:ext cx="3536608" cy="371655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67544" y="250456"/>
            <a:ext cx="4832380" cy="464761"/>
          </a:xfrm>
        </p:spPr>
        <p:txBody>
          <a:bodyPr>
            <a:normAutofit/>
          </a:bodyPr>
          <a:lstStyle/>
          <a:p>
            <a:pPr>
              <a:lnSpc>
                <a:spcPts val="3040"/>
              </a:lnSpc>
            </a:pPr>
            <a:r>
              <a:rPr lang="ru-RU" sz="1600" dirty="0" smtClean="0">
                <a:solidFill>
                  <a:srgbClr val="E74825"/>
                </a:solidFill>
              </a:rPr>
              <a:t>Дворец госуслуг на ВДНХ</a:t>
            </a:r>
            <a:endParaRPr lang="ru-RU" sz="1600" dirty="0">
              <a:solidFill>
                <a:srgbClr val="E74825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08104" y="1454061"/>
            <a:ext cx="3312368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700" dirty="0">
                <a:solidFill>
                  <a:schemeClr val="bg1"/>
                </a:solidFill>
              </a:rPr>
              <a:t> </a:t>
            </a:r>
            <a:r>
              <a:rPr lang="ru-RU" sz="1700" dirty="0" smtClean="0">
                <a:solidFill>
                  <a:schemeClr val="bg1"/>
                </a:solidFill>
              </a:rPr>
              <a:t>Во Дворце госуслуг жители могут получить более 180 государственных услуг,</a:t>
            </a:r>
          </a:p>
          <a:p>
            <a:pPr algn="r"/>
            <a:r>
              <a:rPr lang="ru-RU" sz="1700" dirty="0" smtClean="0">
                <a:solidFill>
                  <a:schemeClr val="bg1"/>
                </a:solidFill>
              </a:rPr>
              <a:t>а также уникальную услугу Росреестра и воспользоваться дополнительными сервисами в новом формате </a:t>
            </a:r>
            <a:endParaRPr lang="ru-RU" sz="1700" dirty="0">
              <a:solidFill>
                <a:schemeClr val="bg1"/>
              </a:solidFill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1"/>
                </a:solidFill>
              </a:rPr>
              <a:t>Услуги и сервисы</a:t>
            </a:r>
            <a:endParaRPr lang="ru-RU" b="0" cap="none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62271" y="2233714"/>
            <a:ext cx="2520283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 smtClean="0">
                <a:solidFill>
                  <a:schemeClr val="bg2"/>
                </a:solidFill>
              </a:rPr>
              <a:t>регистрация </a:t>
            </a:r>
            <a:r>
              <a:rPr lang="ru-RU" sz="1000" dirty="0">
                <a:solidFill>
                  <a:schemeClr val="bg2"/>
                </a:solidFill>
              </a:rPr>
              <a:t>права </a:t>
            </a:r>
            <a:r>
              <a:rPr lang="ru-RU" sz="1000" dirty="0" smtClean="0">
                <a:solidFill>
                  <a:schemeClr val="bg2"/>
                </a:solidFill>
              </a:rPr>
              <a:t>собственности</a:t>
            </a:r>
          </a:p>
          <a:p>
            <a:pPr>
              <a:lnSpc>
                <a:spcPct val="80000"/>
              </a:lnSpc>
            </a:pPr>
            <a:r>
              <a:rPr lang="ru-RU" sz="1000" dirty="0" smtClean="0">
                <a:solidFill>
                  <a:schemeClr val="bg2"/>
                </a:solidFill>
              </a:rPr>
              <a:t>на </a:t>
            </a:r>
            <a:r>
              <a:rPr lang="ru-RU" sz="1000" dirty="0">
                <a:solidFill>
                  <a:schemeClr val="bg2"/>
                </a:solidFill>
              </a:rPr>
              <a:t>объекты недвижимости по России 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62271" y="4124707"/>
            <a:ext cx="2213563" cy="22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dirty="0" smtClean="0">
                <a:solidFill>
                  <a:schemeClr val="bg2"/>
                </a:solidFill>
              </a:rPr>
              <a:t>кафе</a:t>
            </a:r>
            <a:endParaRPr lang="ru-RU" sz="1100" dirty="0">
              <a:solidFill>
                <a:schemeClr val="bg2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345338" y="2290500"/>
            <a:ext cx="2333843" cy="18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sz="1100" dirty="0">
              <a:solidFill>
                <a:schemeClr val="bg2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3640" y="2562534"/>
            <a:ext cx="2448272" cy="15664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4558" y="738130"/>
            <a:ext cx="2448272" cy="1507429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2962722" y="2204898"/>
            <a:ext cx="2450108" cy="40249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100" dirty="0">
                <a:solidFill>
                  <a:srgbClr val="FFFFFF"/>
                </a:solidFill>
              </a:rPr>
              <a:t>в</a:t>
            </a:r>
            <a:r>
              <a:rPr lang="ru-RU" sz="1100" dirty="0" smtClean="0">
                <a:solidFill>
                  <a:srgbClr val="FFFFFF"/>
                </a:solidFill>
              </a:rPr>
              <a:t>озможность безналичной оплаты госпошлин в окнах приема</a:t>
            </a:r>
            <a:endParaRPr lang="ru-RU" sz="1100" dirty="0">
              <a:solidFill>
                <a:srgbClr val="FFFFFF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962722" y="4045714"/>
            <a:ext cx="2449190" cy="4113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100" dirty="0" smtClean="0">
                <a:solidFill>
                  <a:srgbClr val="FFFFFF"/>
                </a:solidFill>
              </a:rPr>
              <a:t>Учебный центр для сотрудников</a:t>
            </a:r>
            <a:endParaRPr lang="ru-RU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76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012160" y="1058609"/>
            <a:ext cx="2863237" cy="34573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449474" y="123478"/>
            <a:ext cx="7794934" cy="93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Музейно-выставочный комплекс истории государственной </a:t>
            </a:r>
            <a:r>
              <a:rPr lang="ru-RU" sz="2000" dirty="0" smtClean="0"/>
              <a:t>службы во Дворце на ВДНХ </a:t>
            </a:r>
            <a:endParaRPr lang="ru-RU" sz="2000" dirty="0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21" name="object 23"/>
          <p:cNvSpPr txBox="1"/>
          <p:nvPr/>
        </p:nvSpPr>
        <p:spPr>
          <a:xfrm>
            <a:off x="485478" y="996879"/>
            <a:ext cx="5382666" cy="3562979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ru-RU" sz="1000" dirty="0" smtClean="0"/>
              <a:t>• Музейно-выставочный </a:t>
            </a:r>
            <a:r>
              <a:rPr lang="ru-RU" sz="1000" dirty="0"/>
              <a:t>комплекс истории государственной службы </a:t>
            </a:r>
            <a:r>
              <a:rPr lang="ru-RU" sz="1000" dirty="0" smtClean="0"/>
              <a:t>посвящен </a:t>
            </a:r>
            <a:r>
              <a:rPr lang="ru-RU" sz="1000" dirty="0"/>
              <a:t>трем основным </a:t>
            </a:r>
            <a:r>
              <a:rPr lang="ru-RU" sz="1000" dirty="0" smtClean="0"/>
              <a:t>направлениям: истории </a:t>
            </a:r>
            <a:r>
              <a:rPr lang="ru-RU" sz="1000" dirty="0"/>
              <a:t>чиновничества в России, становлению и развитию письменности и письменных </a:t>
            </a:r>
            <a:r>
              <a:rPr lang="ru-RU" sz="1000" dirty="0" smtClean="0"/>
              <a:t>принадлежностей и эволюции </a:t>
            </a:r>
            <a:r>
              <a:rPr lang="ru-RU" sz="1000" dirty="0"/>
              <a:t>делопроизводства в нашей стране. </a:t>
            </a:r>
          </a:p>
          <a:p>
            <a:pPr lvl="0" algn="just">
              <a:spcBef>
                <a:spcPts val="600"/>
              </a:spcBef>
              <a:tabLst>
                <a:tab pos="176213" algn="l"/>
              </a:tabLst>
            </a:pPr>
            <a:r>
              <a:rPr lang="ru-RU" sz="1000" dirty="0"/>
              <a:t>•	Факты и события истории государственной службы описываются живым языком, понятным школьникам всех возрастов, а использование новейших технологий: интерактивных дисплеев, голографических вентиляторов, очков </a:t>
            </a:r>
            <a:r>
              <a:rPr lang="ru-RU" sz="1000" dirty="0" smtClean="0"/>
              <a:t>виртуальной реальности, </a:t>
            </a:r>
            <a:r>
              <a:rPr lang="ru-RU" sz="1000" dirty="0"/>
              <a:t>делает процесс обучения наглядным и интересным.</a:t>
            </a:r>
          </a:p>
          <a:p>
            <a:pPr lvl="0" algn="just">
              <a:spcBef>
                <a:spcPts val="600"/>
              </a:spcBef>
              <a:tabLst>
                <a:tab pos="176213" algn="l"/>
              </a:tabLst>
            </a:pPr>
            <a:r>
              <a:rPr lang="ru-RU" sz="1000" dirty="0"/>
              <a:t>•	Кроме теоретической информации в музейно-выставочном комплексе доступна экспозиция исторических артефактов, которые можно потрогать и попробовать 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в </a:t>
            </a:r>
            <a:r>
              <a:rPr lang="ru-RU" sz="1000" dirty="0"/>
              <a:t>действии. Некоторым предметам более ста лет, например, здесь можно увидеть одни из первых печатных машинок, арифмометры, счеты и настоящий телеграф</a:t>
            </a:r>
            <a:r>
              <a:rPr lang="ru-RU" sz="1000" dirty="0" smtClean="0"/>
              <a:t>.</a:t>
            </a:r>
            <a:endParaRPr lang="ru-RU" sz="1000" dirty="0"/>
          </a:p>
          <a:p>
            <a:pPr lvl="0" algn="just">
              <a:spcBef>
                <a:spcPts val="600"/>
              </a:spcBef>
              <a:tabLst>
                <a:tab pos="176213" algn="l"/>
              </a:tabLst>
            </a:pPr>
            <a:r>
              <a:rPr lang="ru-RU" sz="1000" dirty="0" smtClean="0"/>
              <a:t>•</a:t>
            </a:r>
            <a:r>
              <a:rPr lang="ru-RU" sz="1000" dirty="0"/>
              <a:t>	Для проекта «День в музее» совместно с московским методическим центром были разработаны уроки для 6, 8 и 9 </a:t>
            </a:r>
            <a:r>
              <a:rPr lang="ru-RU" sz="1000" dirty="0" smtClean="0"/>
              <a:t>классов. Среди </a:t>
            </a:r>
            <a:r>
              <a:rPr lang="ru-RU" sz="1000" dirty="0"/>
              <a:t>гуманитарных дисциплин: история, обществознание (интегрированный урок с литературой), иностранные языки (английский и китайский</a:t>
            </a:r>
            <a:r>
              <a:rPr lang="ru-RU" sz="1000" dirty="0" smtClean="0"/>
              <a:t>). Блок </a:t>
            </a:r>
            <a:r>
              <a:rPr lang="ru-RU" sz="1000" dirty="0"/>
              <a:t>точных наук представлен такими предметами, как информатика 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и </a:t>
            </a:r>
            <a:r>
              <a:rPr lang="ru-RU" sz="1000" dirty="0"/>
              <a:t>математика.</a:t>
            </a:r>
          </a:p>
          <a:p>
            <a:pPr lvl="0" algn="just">
              <a:spcBef>
                <a:spcPts val="600"/>
              </a:spcBef>
              <a:tabLst>
                <a:tab pos="176213" algn="l"/>
              </a:tabLst>
            </a:pPr>
            <a:r>
              <a:rPr lang="ru-RU" sz="1000" dirty="0"/>
              <a:t>•	Уроки знакомят школьников с главными документами граждан в России и их историей, основными этапами развития «государевой службы», реформами Петра I, функциями государства, различными способами </a:t>
            </a:r>
            <a:r>
              <a:rPr lang="ru-RU" sz="1000" dirty="0" smtClean="0"/>
              <a:t>шифрования, а </a:t>
            </a:r>
            <a:r>
              <a:rPr lang="ru-RU" sz="1000" dirty="0"/>
              <a:t>также передачей сообщений на расстояние с помощью Азбуки Морзе.</a:t>
            </a:r>
          </a:p>
        </p:txBody>
      </p:sp>
      <p:sp>
        <p:nvSpPr>
          <p:cNvPr id="17" name="object 23"/>
          <p:cNvSpPr txBox="1"/>
          <p:nvPr/>
        </p:nvSpPr>
        <p:spPr>
          <a:xfrm>
            <a:off x="6165162" y="1103966"/>
            <a:ext cx="2655310" cy="485214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000" b="1" dirty="0"/>
              <a:t>Музейно-выставочный комплекс истории государственной службы открылся </a:t>
            </a:r>
            <a:r>
              <a:rPr lang="ru-RU" sz="1000" b="1" dirty="0" smtClean="0"/>
              <a:t/>
            </a:r>
            <a:br>
              <a:rPr lang="ru-RU" sz="1000" b="1" dirty="0" smtClean="0"/>
            </a:br>
            <a:r>
              <a:rPr lang="ru-RU" sz="1000" b="1" dirty="0" smtClean="0"/>
              <a:t>в июне 2019 года. </a:t>
            </a:r>
            <a:r>
              <a:rPr lang="ru-RU" sz="1000" b="1" dirty="0"/>
              <a:t>За </a:t>
            </a:r>
            <a:r>
              <a:rPr lang="ru-RU" sz="1000" b="1" dirty="0" smtClean="0"/>
              <a:t>это </a:t>
            </a:r>
            <a:r>
              <a:rPr lang="ru-RU" sz="1000" b="1" dirty="0"/>
              <a:t>время</a:t>
            </a:r>
            <a:r>
              <a:rPr lang="ru-RU" sz="1000" b="1" dirty="0" smtClean="0"/>
              <a:t>:</a:t>
            </a:r>
            <a:endParaRPr lang="ru-RU" sz="1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771550"/>
            <a:ext cx="8433152" cy="49901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088334" y="1674513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E74825"/>
                </a:solidFill>
              </a:rPr>
              <a:t>30 000</a:t>
            </a:r>
            <a:endParaRPr lang="ru-RU" sz="2800" b="1" dirty="0">
              <a:solidFill>
                <a:srgbClr val="E74825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88334" y="2018180"/>
            <a:ext cx="21602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посетителей </a:t>
            </a:r>
            <a:r>
              <a:rPr lang="ru-RU" sz="1000" dirty="0"/>
              <a:t>принял музей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088334" y="2259486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E74825"/>
                </a:solidFill>
              </a:rPr>
              <a:t>25 000</a:t>
            </a:r>
            <a:endParaRPr lang="ru-RU" sz="2800" b="1" dirty="0">
              <a:solidFill>
                <a:srgbClr val="E74825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88334" y="2629423"/>
            <a:ext cx="2520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dirty="0"/>
              <a:t>памятных фотографий и </a:t>
            </a:r>
            <a:r>
              <a:rPr lang="ru-RU" sz="1000" dirty="0" smtClean="0"/>
              <a:t>документов получили </a:t>
            </a:r>
            <a:r>
              <a:rPr lang="ru-RU" sz="1000" dirty="0"/>
              <a:t>гости музея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088334" y="3029098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E74825"/>
                </a:solidFill>
              </a:rPr>
              <a:t>&gt;</a:t>
            </a:r>
            <a:r>
              <a:rPr lang="ru-RU" sz="2800" b="1" dirty="0" smtClean="0">
                <a:solidFill>
                  <a:srgbClr val="E74825"/>
                </a:solidFill>
              </a:rPr>
              <a:t>100</a:t>
            </a:r>
            <a:endParaRPr lang="ru-RU" sz="2800" b="1" dirty="0">
              <a:solidFill>
                <a:srgbClr val="E74825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88334" y="3398607"/>
            <a:ext cx="25202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dirty="0" smtClean="0"/>
              <a:t>экскурсий было </a:t>
            </a:r>
            <a:r>
              <a:rPr lang="ru-RU" sz="1000" dirty="0"/>
              <a:t>проведено</a:t>
            </a:r>
            <a:r>
              <a:rPr lang="en-US" sz="1000" dirty="0" smtClean="0"/>
              <a:t> </a:t>
            </a:r>
            <a:endParaRPr lang="ru-RU" sz="1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088334" y="3631617"/>
            <a:ext cx="20553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E74825"/>
                </a:solidFill>
              </a:rPr>
              <a:t>12</a:t>
            </a:r>
            <a:endParaRPr lang="ru-RU" sz="2800" b="1" dirty="0">
              <a:solidFill>
                <a:srgbClr val="E74825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88334" y="3988697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dirty="0"/>
              <a:t>учебных </a:t>
            </a:r>
            <a:r>
              <a:rPr lang="ru-RU" sz="1000" dirty="0" smtClean="0"/>
              <a:t>дней организовано </a:t>
            </a:r>
            <a:br>
              <a:rPr lang="ru-RU" sz="1000" dirty="0" smtClean="0"/>
            </a:br>
            <a:r>
              <a:rPr lang="ru-RU" sz="1000" dirty="0" smtClean="0"/>
              <a:t>за </a:t>
            </a:r>
            <a:r>
              <a:rPr lang="ru-RU" sz="1000" dirty="0"/>
              <a:t>последние 2 месяца</a:t>
            </a:r>
            <a:r>
              <a:rPr lang="ru-RU" sz="1000" dirty="0" smtClean="0"/>
              <a:t>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13763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9" name="object 26"/>
          <p:cNvSpPr txBox="1"/>
          <p:nvPr/>
        </p:nvSpPr>
        <p:spPr>
          <a:xfrm>
            <a:off x="459914" y="224748"/>
            <a:ext cx="7856501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ru-RU" sz="2400" b="1" spc="-40" dirty="0">
                <a:latin typeface="+mj-lt"/>
                <a:ea typeface="+mj-ea"/>
                <a:cs typeface="+mj-cs"/>
              </a:rPr>
              <a:t>Центр предоставления </a:t>
            </a:r>
            <a:r>
              <a:rPr lang="ru-RU" sz="2400" b="1" spc="-40" dirty="0" err="1" smtClean="0">
                <a:latin typeface="+mj-lt"/>
                <a:ea typeface="+mj-ea"/>
                <a:cs typeface="+mj-cs"/>
              </a:rPr>
              <a:t>госуслуг</a:t>
            </a:r>
            <a:endParaRPr lang="ru-RU" sz="2400" b="1" spc="-40" dirty="0" smtClean="0">
              <a:latin typeface="+mj-lt"/>
              <a:ea typeface="+mj-ea"/>
              <a:cs typeface="+mj-cs"/>
            </a:endParaRPr>
          </a:p>
          <a:p>
            <a:pPr defTabSz="457200">
              <a:spcBef>
                <a:spcPct val="0"/>
              </a:spcBef>
            </a:pPr>
            <a:r>
              <a:rPr lang="ru-RU" sz="2400" b="1" spc="-40" dirty="0" smtClean="0">
                <a:latin typeface="+mj-lt"/>
                <a:ea typeface="+mj-ea"/>
                <a:cs typeface="+mj-cs"/>
              </a:rPr>
              <a:t>района </a:t>
            </a:r>
            <a:r>
              <a:rPr lang="ru-RU" sz="2400" b="1" spc="-40" dirty="0" smtClean="0">
                <a:solidFill>
                  <a:srgbClr val="E74825"/>
                </a:solidFill>
                <a:latin typeface="+mj-lt"/>
                <a:ea typeface="+mj-ea"/>
                <a:cs typeface="+mj-cs"/>
              </a:rPr>
              <a:t>Орехово-Борисово Северное</a:t>
            </a:r>
            <a:endParaRPr lang="ru-RU" sz="2400" b="1" spc="-40" dirty="0">
              <a:solidFill>
                <a:srgbClr val="E7482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object 26"/>
          <p:cNvSpPr txBox="1"/>
          <p:nvPr/>
        </p:nvSpPr>
        <p:spPr>
          <a:xfrm>
            <a:off x="435697" y="1514509"/>
            <a:ext cx="1724388" cy="501164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окон в центре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6"/>
          <p:cNvSpPr txBox="1"/>
          <p:nvPr/>
        </p:nvSpPr>
        <p:spPr>
          <a:xfrm>
            <a:off x="433405" y="3678789"/>
            <a:ext cx="1793096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оказанных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 </a:t>
            </a:r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2019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6"/>
          <p:cNvSpPr txBox="1"/>
          <p:nvPr/>
        </p:nvSpPr>
        <p:spPr>
          <a:xfrm>
            <a:off x="435697" y="2567728"/>
            <a:ext cx="1433233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посетителей за 2019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6"/>
          <p:cNvSpPr txBox="1"/>
          <p:nvPr/>
        </p:nvSpPr>
        <p:spPr>
          <a:xfrm>
            <a:off x="5412832" y="2567728"/>
            <a:ext cx="2759568" cy="1978491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центре </a:t>
            </a:r>
            <a:r>
              <a:rPr lang="ru-RU" sz="2400" b="1" baseline="-8258" dirty="0" err="1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</a:t>
            </a:r>
            <a:r>
              <a:rPr lang="ru-RU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Орехово-Борисово Северное  </a:t>
            </a:r>
          </a:p>
          <a:p>
            <a:pPr marL="19865"/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размещаются </a:t>
            </a:r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следующие службы: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внутренней миграции, Центр </a:t>
            </a:r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занятости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 .</a:t>
            </a:r>
            <a:endParaRPr lang="ru-RU" sz="1600" i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1024344"/>
            <a:ext cx="4824536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129447" y="219257"/>
            <a:ext cx="2819992" cy="8508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6646583" y="547344"/>
            <a:ext cx="2664296" cy="1912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Информация о центре</a:t>
            </a:r>
          </a:p>
        </p:txBody>
      </p:sp>
      <p:sp>
        <p:nvSpPr>
          <p:cNvPr id="27" name="object 26"/>
          <p:cNvSpPr txBox="1"/>
          <p:nvPr/>
        </p:nvSpPr>
        <p:spPr>
          <a:xfrm>
            <a:off x="2339752" y="1393762"/>
            <a:ext cx="1724388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48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  <a:endParaRPr lang="ru-RU" sz="48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979712" y="1776164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bject 26"/>
          <p:cNvSpPr txBox="1"/>
          <p:nvPr/>
        </p:nvSpPr>
        <p:spPr>
          <a:xfrm>
            <a:off x="2339752" y="2578801"/>
            <a:ext cx="2232248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48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220424</a:t>
            </a:r>
            <a:endParaRPr lang="ru-RU" sz="48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1979712" y="2961203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bject 26"/>
          <p:cNvSpPr txBox="1"/>
          <p:nvPr/>
        </p:nvSpPr>
        <p:spPr>
          <a:xfrm>
            <a:off x="5412831" y="1525582"/>
            <a:ext cx="1433233" cy="501164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26"/>
          <p:cNvSpPr txBox="1"/>
          <p:nvPr/>
        </p:nvSpPr>
        <p:spPr>
          <a:xfrm>
            <a:off x="7078631" y="1416853"/>
            <a:ext cx="2232248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48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1874</a:t>
            </a:r>
            <a:r>
              <a:rPr lang="ru-RU" sz="105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400" b="1" baseline="30000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b="1" baseline="30000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6718591" y="1799255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bject 26"/>
          <p:cNvSpPr txBox="1"/>
          <p:nvPr/>
        </p:nvSpPr>
        <p:spPr>
          <a:xfrm>
            <a:off x="2376234" y="3669467"/>
            <a:ext cx="2195766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48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247647</a:t>
            </a:r>
            <a:endParaRPr lang="ru-RU" sz="48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2016194" y="4051869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76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142" y="2723521"/>
            <a:ext cx="1378805" cy="13788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640" y="948702"/>
            <a:ext cx="992419" cy="9924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67" y="760835"/>
            <a:ext cx="1368152" cy="1368152"/>
          </a:xfrm>
          <a:prstGeom prst="rect">
            <a:avLst/>
          </a:prstGeom>
        </p:spPr>
      </p:pic>
      <p:grpSp>
        <p:nvGrpSpPr>
          <p:cNvPr id="75" name="Группа 40"/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  <a:solidFill>
            <a:schemeClr val="bg1"/>
          </a:solidFill>
        </p:grpSpPr>
        <p:sp>
          <p:nvSpPr>
            <p:cNvPr id="76" name="Нашивка 12"/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6023113" y="-15902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79" name="Заголовок 1"/>
          <p:cNvSpPr>
            <a:spLocks noGrp="1"/>
          </p:cNvSpPr>
          <p:nvPr>
            <p:ph type="title"/>
          </p:nvPr>
        </p:nvSpPr>
        <p:spPr>
          <a:xfrm>
            <a:off x="467544" y="250456"/>
            <a:ext cx="4832380" cy="464761"/>
          </a:xfrm>
        </p:spPr>
        <p:txBody>
          <a:bodyPr>
            <a:normAutofit/>
          </a:bodyPr>
          <a:lstStyle/>
          <a:p>
            <a:pPr>
              <a:lnSpc>
                <a:spcPts val="3040"/>
              </a:lnSpc>
            </a:pPr>
            <a:r>
              <a:rPr lang="ru-RU" sz="2400" smtClean="0"/>
              <a:t>ВАЖНЫЕ </a:t>
            </a:r>
            <a:r>
              <a:rPr lang="ru-RU" sz="2400" dirty="0"/>
              <a:t>УСЛУГИ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467543" y="694331"/>
            <a:ext cx="4920541" cy="47214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88" name="Прямоугольник 87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Новые важные услуги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813" y="2839258"/>
            <a:ext cx="1190036" cy="11940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142" y="1021913"/>
            <a:ext cx="1342852" cy="845997"/>
          </a:xfrm>
          <a:prstGeom prst="rect">
            <a:avLst/>
          </a:prstGeom>
        </p:spPr>
      </p:pic>
      <p:sp>
        <p:nvSpPr>
          <p:cNvPr id="19" name="Объект 6"/>
          <p:cNvSpPr txBox="1">
            <a:spLocks/>
          </p:cNvSpPr>
          <p:nvPr/>
        </p:nvSpPr>
        <p:spPr>
          <a:xfrm>
            <a:off x="6421142" y="1997424"/>
            <a:ext cx="2306384" cy="5198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cap="none" dirty="0">
                <a:solidFill>
                  <a:srgbClr val="623B2A"/>
                </a:solidFill>
              </a:rPr>
              <a:t>Замена и выдача российских национальных водительских удостоверений и международных водительских удостоверений </a:t>
            </a: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2927813" y="1997424"/>
            <a:ext cx="3216506" cy="7183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00" cap="none" dirty="0">
                <a:solidFill>
                  <a:srgbClr val="623B2A"/>
                </a:solidFill>
              </a:rPr>
              <a:t>Государственная регистрация юридических лиц, физических лиц в качестве индивидуальных предпринимателей и крестьянских (фермерских) хозяйств </a:t>
            </a:r>
            <a:r>
              <a:rPr lang="ru-RU" sz="1000" b="0" cap="none" dirty="0" smtClean="0">
                <a:solidFill>
                  <a:srgbClr val="623B2A"/>
                </a:solidFill>
              </a:rPr>
              <a:t>(во флагманских офисах, Дворце </a:t>
            </a:r>
            <a:r>
              <a:rPr lang="ru-RU" sz="1000" b="0" cap="none" dirty="0" err="1" smtClean="0">
                <a:solidFill>
                  <a:srgbClr val="623B2A"/>
                </a:solidFill>
              </a:rPr>
              <a:t>госуслуг</a:t>
            </a:r>
            <a:r>
              <a:rPr lang="ru-RU" sz="1000" b="0" cap="none" dirty="0" smtClean="0">
                <a:solidFill>
                  <a:srgbClr val="623B2A"/>
                </a:solidFill>
              </a:rPr>
              <a:t>, и центре </a:t>
            </a:r>
            <a:r>
              <a:rPr lang="ru-RU" sz="1000" b="0" cap="none" dirty="0" err="1" smtClean="0">
                <a:solidFill>
                  <a:srgbClr val="623B2A"/>
                </a:solidFill>
              </a:rPr>
              <a:t>госуслуг</a:t>
            </a:r>
            <a:r>
              <a:rPr lang="ru-RU" sz="1000" b="0" cap="none" dirty="0" smtClean="0">
                <a:solidFill>
                  <a:srgbClr val="623B2A"/>
                </a:solidFill>
              </a:rPr>
              <a:t> района </a:t>
            </a:r>
            <a:r>
              <a:rPr lang="ru-RU" sz="1000" b="0" cap="none" dirty="0" err="1" smtClean="0">
                <a:solidFill>
                  <a:srgbClr val="623B2A"/>
                </a:solidFill>
              </a:rPr>
              <a:t>Басманный</a:t>
            </a:r>
            <a:r>
              <a:rPr lang="ru-RU" sz="1000" b="0" cap="none" dirty="0" smtClean="0">
                <a:solidFill>
                  <a:srgbClr val="623B2A"/>
                </a:solidFill>
              </a:rPr>
              <a:t>)</a:t>
            </a:r>
            <a:endParaRPr lang="ru-RU" sz="1000" b="0" cap="none" dirty="0">
              <a:solidFill>
                <a:srgbClr val="623B2A"/>
              </a:solidFill>
            </a:endParaRPr>
          </a:p>
        </p:txBody>
      </p:sp>
      <p:sp>
        <p:nvSpPr>
          <p:cNvPr id="23" name="Объект 6"/>
          <p:cNvSpPr txBox="1">
            <a:spLocks/>
          </p:cNvSpPr>
          <p:nvPr/>
        </p:nvSpPr>
        <p:spPr>
          <a:xfrm>
            <a:off x="6438291" y="4011910"/>
            <a:ext cx="1831268" cy="40430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00" cap="none" dirty="0" smtClean="0">
                <a:solidFill>
                  <a:srgbClr val="623B2A"/>
                </a:solidFill>
              </a:rPr>
              <a:t>Оформление </a:t>
            </a:r>
            <a:r>
              <a:rPr lang="ru-RU" sz="1000" cap="none" dirty="0">
                <a:solidFill>
                  <a:srgbClr val="623B2A"/>
                </a:solidFill>
              </a:rPr>
              <a:t>полиса ОМС нового образца в форме пластиковой карты</a:t>
            </a:r>
          </a:p>
        </p:txBody>
      </p:sp>
      <p:sp>
        <p:nvSpPr>
          <p:cNvPr id="24" name="Объект 6"/>
          <p:cNvSpPr txBox="1">
            <a:spLocks/>
          </p:cNvSpPr>
          <p:nvPr/>
        </p:nvSpPr>
        <p:spPr>
          <a:xfrm>
            <a:off x="2917403" y="4011910"/>
            <a:ext cx="2348179" cy="3741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cap="none" dirty="0">
                <a:solidFill>
                  <a:srgbClr val="623B2A"/>
                </a:solidFill>
              </a:rPr>
              <a:t>Регистрация автомототранспортных средств и прицепов к ним </a:t>
            </a:r>
            <a:r>
              <a:rPr lang="ru-RU" sz="1000" cap="none" dirty="0" smtClean="0">
                <a:solidFill>
                  <a:srgbClr val="623B2A"/>
                </a:solidFill>
              </a:rPr>
              <a:t/>
            </a:r>
            <a:br>
              <a:rPr lang="ru-RU" sz="1000" cap="none" dirty="0" smtClean="0">
                <a:solidFill>
                  <a:srgbClr val="623B2A"/>
                </a:solidFill>
              </a:rPr>
            </a:br>
            <a:r>
              <a:rPr lang="ru-RU" sz="1000" b="0" cap="none" dirty="0" smtClean="0">
                <a:solidFill>
                  <a:srgbClr val="623B2A"/>
                </a:solidFill>
              </a:rPr>
              <a:t>(</a:t>
            </a:r>
            <a:r>
              <a:rPr lang="ru-RU" sz="1000" b="0" cap="none" dirty="0">
                <a:solidFill>
                  <a:srgbClr val="623B2A"/>
                </a:solidFill>
              </a:rPr>
              <a:t>во флагманских офисах</a:t>
            </a:r>
            <a:r>
              <a:rPr lang="ru-RU" sz="1000" b="0" cap="none" dirty="0" smtClean="0">
                <a:solidFill>
                  <a:srgbClr val="623B2A"/>
                </a:solidFill>
              </a:rPr>
              <a:t>)</a:t>
            </a:r>
            <a:endParaRPr lang="ru-RU" sz="1000" b="0" cap="none" dirty="0">
              <a:solidFill>
                <a:srgbClr val="623B2A"/>
              </a:solidFill>
            </a:endParaRPr>
          </a:p>
        </p:txBody>
      </p:sp>
      <p:sp>
        <p:nvSpPr>
          <p:cNvPr id="25" name="Объект 6"/>
          <p:cNvSpPr txBox="1">
            <a:spLocks/>
          </p:cNvSpPr>
          <p:nvPr/>
        </p:nvSpPr>
        <p:spPr>
          <a:xfrm>
            <a:off x="624520" y="4011910"/>
            <a:ext cx="2303293" cy="4268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00" cap="none" dirty="0">
                <a:solidFill>
                  <a:srgbClr val="623B2A"/>
                </a:solidFill>
              </a:rPr>
              <a:t>Регистрация рождения, </a:t>
            </a:r>
            <a:br>
              <a:rPr lang="ru-RU" sz="1000" cap="none" dirty="0">
                <a:solidFill>
                  <a:srgbClr val="623B2A"/>
                </a:solidFill>
              </a:rPr>
            </a:br>
            <a:r>
              <a:rPr lang="ru-RU" sz="1000" cap="none" dirty="0" smtClean="0">
                <a:solidFill>
                  <a:srgbClr val="623B2A"/>
                </a:solidFill>
              </a:rPr>
              <a:t>рождения с установлением отцовства </a:t>
            </a:r>
            <a:r>
              <a:rPr lang="ru-RU" sz="1000" cap="none" dirty="0">
                <a:solidFill>
                  <a:srgbClr val="623B2A"/>
                </a:solidFill>
              </a:rPr>
              <a:t>и смерти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67" y="2848734"/>
            <a:ext cx="731720" cy="1024408"/>
          </a:xfrm>
          <a:prstGeom prst="rect">
            <a:avLst/>
          </a:prstGeom>
        </p:spPr>
      </p:pic>
      <p:sp>
        <p:nvSpPr>
          <p:cNvPr id="26" name="Объект 6"/>
          <p:cNvSpPr txBox="1">
            <a:spLocks/>
          </p:cNvSpPr>
          <p:nvPr/>
        </p:nvSpPr>
        <p:spPr>
          <a:xfrm>
            <a:off x="625922" y="1997424"/>
            <a:ext cx="1713830" cy="5198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00" cap="none" dirty="0">
                <a:solidFill>
                  <a:srgbClr val="623B2A"/>
                </a:solidFill>
              </a:rPr>
              <a:t>Р</a:t>
            </a:r>
            <a:r>
              <a:rPr lang="ru-RU" sz="1000" cap="none" dirty="0" smtClean="0">
                <a:solidFill>
                  <a:srgbClr val="623B2A"/>
                </a:solidFill>
              </a:rPr>
              <a:t>егистрация </a:t>
            </a:r>
            <a:r>
              <a:rPr lang="ru-RU" sz="1000" cap="none" dirty="0">
                <a:solidFill>
                  <a:srgbClr val="623B2A"/>
                </a:solidFill>
              </a:rPr>
              <a:t>права собственности на объекты недвижимости по России </a:t>
            </a:r>
            <a:r>
              <a:rPr lang="ru-RU" sz="1000" b="0" cap="none" dirty="0">
                <a:solidFill>
                  <a:srgbClr val="623B2A"/>
                </a:solidFill>
              </a:rPr>
              <a:t>(во Дворце </a:t>
            </a:r>
            <a:r>
              <a:rPr lang="ru-RU" sz="1000" b="0" cap="none" dirty="0" err="1">
                <a:solidFill>
                  <a:srgbClr val="623B2A"/>
                </a:solidFill>
              </a:rPr>
              <a:t>госуслуг</a:t>
            </a:r>
            <a:r>
              <a:rPr lang="ru-RU" sz="1000" b="0" cap="none" dirty="0">
                <a:solidFill>
                  <a:srgbClr val="623B2A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3192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023" y="2232556"/>
            <a:ext cx="1225676" cy="984371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112" y="3566034"/>
            <a:ext cx="889274" cy="892279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087" y="1021867"/>
            <a:ext cx="951063" cy="947861"/>
          </a:xfrm>
          <a:prstGeom prst="rect">
            <a:avLst/>
          </a:prstGeom>
        </p:spPr>
      </p:pic>
      <p:grpSp>
        <p:nvGrpSpPr>
          <p:cNvPr id="88" name="Группа 40"/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  <a:solidFill>
            <a:schemeClr val="bg1"/>
          </a:solidFill>
        </p:grpSpPr>
        <p:sp>
          <p:nvSpPr>
            <p:cNvPr id="89" name="Нашивка 12"/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6023113" y="-15902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1" name="Заголовок 1"/>
          <p:cNvSpPr>
            <a:spLocks noGrp="1"/>
          </p:cNvSpPr>
          <p:nvPr>
            <p:ph type="title"/>
          </p:nvPr>
        </p:nvSpPr>
        <p:spPr>
          <a:xfrm>
            <a:off x="467544" y="250456"/>
            <a:ext cx="4832380" cy="464761"/>
          </a:xfrm>
        </p:spPr>
        <p:txBody>
          <a:bodyPr>
            <a:normAutofit/>
          </a:bodyPr>
          <a:lstStyle/>
          <a:p>
            <a:pPr>
              <a:lnSpc>
                <a:spcPts val="3040"/>
              </a:lnSpc>
            </a:pPr>
            <a:r>
              <a:rPr lang="ru-RU" sz="2400" dirty="0" smtClean="0"/>
              <a:t>ЖИЗНЕННЫЕ СИТУАЦИИ</a:t>
            </a:r>
            <a:endParaRPr lang="ru-RU" sz="2400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467543" y="694331"/>
            <a:ext cx="4920541" cy="47214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3" name="Рисунок 1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114" name="Прямоугольник 113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Услуги «одним пакетом»</a:t>
            </a:r>
            <a:endParaRPr lang="ru-RU" b="0" cap="none" dirty="0">
              <a:solidFill>
                <a:schemeClr val="tx2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343912"/>
              </p:ext>
            </p:extLst>
          </p:nvPr>
        </p:nvGraphicFramePr>
        <p:xfrm>
          <a:off x="471581" y="1046926"/>
          <a:ext cx="8477859" cy="3613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5953">
                  <a:extLst>
                    <a:ext uri="{9D8B030D-6E8A-4147-A177-3AD203B41FA5}">
                      <a16:colId xmlns="" xmlns:a16="http://schemas.microsoft.com/office/drawing/2014/main" val="798597299"/>
                    </a:ext>
                  </a:extLst>
                </a:gridCol>
                <a:gridCol w="2825953">
                  <a:extLst>
                    <a:ext uri="{9D8B030D-6E8A-4147-A177-3AD203B41FA5}">
                      <a16:colId xmlns="" xmlns:a16="http://schemas.microsoft.com/office/drawing/2014/main" val="2860210907"/>
                    </a:ext>
                  </a:extLst>
                </a:gridCol>
                <a:gridCol w="2825953">
                  <a:extLst>
                    <a:ext uri="{9D8B030D-6E8A-4147-A177-3AD203B41FA5}">
                      <a16:colId xmlns="" xmlns:a16="http://schemas.microsoft.com/office/drawing/2014/main" val="2549453107"/>
                    </a:ext>
                  </a:extLst>
                </a:gridCol>
              </a:tblGrid>
              <a:tr h="1204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Приобретение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жилья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Я потерял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документы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Перемена имени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18943569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Смена места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жительства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Я оплачиваю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налоги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Рождение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ребёнка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16477052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Оформление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наследства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Я − автомобилист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Многодетная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семья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14980883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1201" y="2341898"/>
            <a:ext cx="871364" cy="87136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169" y="3469892"/>
            <a:ext cx="930316" cy="93345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485" y="923632"/>
            <a:ext cx="1076885" cy="108052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62" y="880405"/>
            <a:ext cx="1174451" cy="11744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851" y="2201498"/>
            <a:ext cx="1144821" cy="11448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62" y="3600586"/>
            <a:ext cx="779641" cy="82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Прямоугольник 1023"/>
          <p:cNvSpPr/>
          <p:nvPr/>
        </p:nvSpPr>
        <p:spPr>
          <a:xfrm>
            <a:off x="5299924" y="1630498"/>
            <a:ext cx="359255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/>
              <a:t>Московские </a:t>
            </a:r>
            <a:r>
              <a:rPr lang="ru-RU" sz="1400" b="1" dirty="0" smtClean="0"/>
              <a:t>центры                         «Мои </a:t>
            </a:r>
            <a:r>
              <a:rPr lang="ru-RU" sz="1400" b="1" dirty="0"/>
              <a:t>Документы» </a:t>
            </a:r>
            <a:r>
              <a:rPr lang="ru-RU" sz="1400" b="1" dirty="0" smtClean="0"/>
              <a:t>— лидеры </a:t>
            </a:r>
            <a:r>
              <a:rPr lang="ru-RU" sz="1400" b="1" dirty="0"/>
              <a:t>в </a:t>
            </a:r>
            <a:r>
              <a:rPr lang="ru-RU" sz="1400" b="1" dirty="0" smtClean="0"/>
              <a:t>стране</a:t>
            </a:r>
            <a:br>
              <a:rPr lang="ru-RU" sz="1400" b="1" dirty="0" smtClean="0"/>
            </a:br>
            <a:r>
              <a:rPr lang="ru-RU" sz="1400" b="1" dirty="0" smtClean="0"/>
              <a:t>и </a:t>
            </a:r>
            <a:r>
              <a:rPr lang="ru-RU" sz="1400" b="1" dirty="0"/>
              <a:t>мире по оказанию </a:t>
            </a:r>
            <a:r>
              <a:rPr lang="ru-RU" sz="1400" b="1" dirty="0" err="1" smtClean="0"/>
              <a:t>госуслуг</a:t>
            </a:r>
            <a:r>
              <a:rPr lang="ru-RU" sz="1400" b="1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ru-RU" sz="1400" dirty="0" smtClean="0"/>
              <a:t>Специалисты </a:t>
            </a:r>
            <a:r>
              <a:rPr lang="ru-RU" sz="1400" dirty="0"/>
              <a:t>центров всегда </a:t>
            </a:r>
            <a:r>
              <a:rPr lang="ru-RU" sz="1400" dirty="0" smtClean="0"/>
              <a:t>помогают посетителям </a:t>
            </a:r>
            <a:r>
              <a:rPr lang="ru-RU" sz="1400" dirty="0"/>
              <a:t>с  улыбкой и </a:t>
            </a:r>
            <a:r>
              <a:rPr lang="ru-RU" sz="1400" dirty="0" smtClean="0"/>
              <a:t>заботой. Каждый </a:t>
            </a:r>
            <a:r>
              <a:rPr lang="ru-RU" sz="1400" dirty="0"/>
              <a:t>из </a:t>
            </a:r>
            <a:r>
              <a:rPr lang="ru-RU" sz="1400" dirty="0" smtClean="0"/>
              <a:t>более 7 </a:t>
            </a:r>
            <a:r>
              <a:rPr lang="ru-RU" sz="1400" dirty="0"/>
              <a:t>тысяч сотрудников обязан соблюдать </a:t>
            </a:r>
            <a:r>
              <a:rPr lang="ru-RU" sz="1400" dirty="0" smtClean="0"/>
              <a:t>МОСКОВСКИЙ СТАНДАРТ ГОСУСЛУГ — свод </a:t>
            </a:r>
            <a:r>
              <a:rPr lang="ru-RU" sz="1400" dirty="0"/>
              <a:t>правил работы, который </a:t>
            </a:r>
            <a:r>
              <a:rPr lang="ru-RU" sz="1400" dirty="0" smtClean="0"/>
              <a:t>утвердил Мэр </a:t>
            </a:r>
            <a:r>
              <a:rPr lang="ru-RU" sz="1400" dirty="0"/>
              <a:t>Москвы С.С</a:t>
            </a:r>
            <a:r>
              <a:rPr lang="ru-RU" sz="1400" dirty="0" smtClean="0"/>
              <a:t>. </a:t>
            </a:r>
            <a:r>
              <a:rPr lang="ru-RU" sz="1400" dirty="0" err="1" smtClean="0"/>
              <a:t>Собянин</a:t>
            </a:r>
            <a:r>
              <a:rPr lang="ru-RU" sz="1400" dirty="0"/>
              <a:t>.</a:t>
            </a:r>
          </a:p>
        </p:txBody>
      </p:sp>
      <p:sp>
        <p:nvSpPr>
          <p:cNvPr id="59" name="Заголовок 1"/>
          <p:cNvSpPr>
            <a:spLocks noGrp="1"/>
          </p:cNvSpPr>
          <p:nvPr>
            <p:ph type="title"/>
          </p:nvPr>
        </p:nvSpPr>
        <p:spPr>
          <a:xfrm>
            <a:off x="467544" y="250456"/>
            <a:ext cx="4832380" cy="464761"/>
          </a:xfrm>
        </p:spPr>
        <p:txBody>
          <a:bodyPr>
            <a:normAutofit/>
          </a:bodyPr>
          <a:lstStyle/>
          <a:p>
            <a:pPr>
              <a:lnSpc>
                <a:spcPts val="3040"/>
              </a:lnSpc>
            </a:pPr>
            <a:r>
              <a:rPr lang="ru-RU" sz="2400" dirty="0" smtClean="0"/>
              <a:t>Принципы работы центров</a:t>
            </a:r>
            <a:endParaRPr lang="ru-RU" sz="24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467543" y="694331"/>
            <a:ext cx="4920541" cy="47214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Московский стандарт </a:t>
            </a:r>
            <a:r>
              <a:rPr lang="ru-RU" b="0" cap="none" dirty="0" err="1" smtClean="0">
                <a:solidFill>
                  <a:schemeClr val="tx2"/>
                </a:solidFill>
              </a:rPr>
              <a:t>госуслуг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232" y="929017"/>
            <a:ext cx="2707162" cy="391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Заголовок 1"/>
          <p:cNvSpPr>
            <a:spLocks noGrp="1"/>
          </p:cNvSpPr>
          <p:nvPr>
            <p:ph type="title"/>
          </p:nvPr>
        </p:nvSpPr>
        <p:spPr>
          <a:xfrm>
            <a:off x="467544" y="250456"/>
            <a:ext cx="4832380" cy="464761"/>
          </a:xfrm>
        </p:spPr>
        <p:txBody>
          <a:bodyPr>
            <a:normAutofit/>
          </a:bodyPr>
          <a:lstStyle/>
          <a:p>
            <a:pPr>
              <a:lnSpc>
                <a:spcPts val="3040"/>
              </a:lnSpc>
            </a:pPr>
            <a:r>
              <a:rPr lang="ru-RU" sz="2400" dirty="0" smtClean="0"/>
              <a:t>Принципы работы центров</a:t>
            </a:r>
            <a:endParaRPr lang="ru-RU" sz="24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467543" y="694331"/>
            <a:ext cx="4920541" cy="47214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Искренний сервис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4" name="Текст 3"/>
          <p:cNvSpPr>
            <a:spLocks noGrp="1"/>
          </p:cNvSpPr>
          <p:nvPr>
            <p:ph type="body" idx="14"/>
          </p:nvPr>
        </p:nvSpPr>
        <p:spPr>
          <a:xfrm>
            <a:off x="5377527" y="2271834"/>
            <a:ext cx="3298929" cy="1668068"/>
          </a:xfrm>
        </p:spPr>
        <p:txBody>
          <a:bodyPr>
            <a:noAutofit/>
          </a:bodyPr>
          <a:lstStyle/>
          <a:p>
            <a:pPr defTabSz="914400">
              <a:spcBef>
                <a:spcPts val="600"/>
              </a:spcBef>
            </a:pPr>
            <a:r>
              <a:rPr lang="ru-RU" sz="1800" cap="none" dirty="0" smtClean="0">
                <a:solidFill>
                  <a:schemeClr val="tx1"/>
                </a:solidFill>
              </a:rPr>
              <a:t>Искренний сервис —  </a:t>
            </a:r>
            <a:r>
              <a:rPr lang="ru-RU" sz="1800" b="0" cap="none" dirty="0">
                <a:solidFill>
                  <a:schemeClr val="tx1"/>
                </a:solidFill>
              </a:rPr>
              <a:t>э</a:t>
            </a:r>
            <a:r>
              <a:rPr lang="ru-RU" sz="1800" b="0" cap="none" dirty="0" smtClean="0">
                <a:solidFill>
                  <a:schemeClr val="tx1"/>
                </a:solidFill>
              </a:rPr>
              <a:t>то умение смотреть на ситуацию с позиции клиента и решать задачи с точки зрения его интересов.</a:t>
            </a:r>
            <a:endParaRPr lang="ru-RU" sz="1800" b="0" cap="none" dirty="0">
              <a:solidFill>
                <a:schemeClr val="tx1"/>
              </a:solidFill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9924" y="1419622"/>
            <a:ext cx="2938814" cy="1028045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990" y="715217"/>
            <a:ext cx="2808312" cy="445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2919" y="2187429"/>
            <a:ext cx="4425545" cy="2184521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Тренеры Учебного центра </a:t>
            </a:r>
            <a:r>
              <a:rPr lang="ru-RU" dirty="0" smtClean="0">
                <a:solidFill>
                  <a:schemeClr val="tx1"/>
                </a:solidFill>
              </a:rPr>
              <a:t>–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это </a:t>
            </a:r>
            <a:r>
              <a:rPr lang="ru-RU" dirty="0">
                <a:solidFill>
                  <a:schemeClr val="tx1"/>
                </a:solidFill>
              </a:rPr>
              <a:t>ранее работавшие в окнах специалисты, которые успешно освоили услуги различных направлений и на основе своего опыта и знаний готовы обучать слушателей, и профессиональные психологи-тренеры, которые готовы научить новичков и руководителей навыкам эффективной коммуникации, техникам развития стрессоустойчивости и алгоритмам работы  </a:t>
            </a:r>
            <a:r>
              <a:rPr lang="ru-RU" dirty="0" smtClean="0">
                <a:solidFill>
                  <a:schemeClr val="tx1"/>
                </a:solidFill>
              </a:rPr>
              <a:t>              в </a:t>
            </a:r>
            <a:r>
              <a:rPr lang="ru-RU" dirty="0">
                <a:solidFill>
                  <a:schemeClr val="tx1"/>
                </a:solidFill>
              </a:rPr>
              <a:t>нестандартных ситуациях.</a:t>
            </a:r>
          </a:p>
          <a:p>
            <a:endParaRPr lang="ru-RU" dirty="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67544" y="250456"/>
            <a:ext cx="4832380" cy="4647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40"/>
              </a:lnSpc>
            </a:pPr>
            <a:r>
              <a:rPr lang="ru-RU" sz="2400" dirty="0"/>
              <a:t>Учебный центр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67543" y="694331"/>
            <a:ext cx="4920541" cy="47214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Обучение и повышение квалификации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47" y="987574"/>
            <a:ext cx="4172366" cy="3716445"/>
          </a:xfrm>
          <a:prstGeom prst="rect">
            <a:avLst/>
          </a:prstGeom>
        </p:spPr>
      </p:pic>
      <p:sp>
        <p:nvSpPr>
          <p:cNvPr id="26" name="Текст 3"/>
          <p:cNvSpPr txBox="1">
            <a:spLocks/>
          </p:cNvSpPr>
          <p:nvPr/>
        </p:nvSpPr>
        <p:spPr>
          <a:xfrm>
            <a:off x="4322919" y="1090346"/>
            <a:ext cx="4139762" cy="112527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cap="none" dirty="0" smtClean="0">
                <a:solidFill>
                  <a:srgbClr val="E74825"/>
                </a:solidFill>
              </a:rPr>
              <a:t>Качественное корпоративное обучение – основа профессионального предоставления государственных услуг в наших центрах. </a:t>
            </a:r>
          </a:p>
          <a:p>
            <a:endParaRPr lang="ru-RU" dirty="0">
              <a:solidFill>
                <a:srgbClr val="E748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89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57"/>
          <a:stretch/>
        </p:blipFill>
        <p:spPr>
          <a:xfrm>
            <a:off x="1871803" y="670023"/>
            <a:ext cx="7272197" cy="44603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67544" y="1275605"/>
            <a:ext cx="3096344" cy="343663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5128" y="1465591"/>
            <a:ext cx="2886752" cy="3057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tlCol="0" anchor="ctr"/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МОСКВА – </a:t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в тройке мировых лидеров по развитию </a:t>
            </a:r>
            <a:r>
              <a:rPr lang="ru-RU" sz="1600" b="1" dirty="0" err="1" smtClean="0">
                <a:solidFill>
                  <a:schemeClr val="bg1"/>
                </a:solidFill>
              </a:rPr>
              <a:t>госуслуг</a:t>
            </a:r>
            <a:endParaRPr lang="ru-RU" sz="1600" b="1" dirty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по итогам исследования, проведенного </a:t>
            </a:r>
            <a:r>
              <a:rPr lang="en-US" sz="1600" dirty="0" err="1" smtClean="0">
                <a:solidFill>
                  <a:schemeClr val="bg1"/>
                </a:solidFill>
              </a:rPr>
              <a:t>Pricewaterhouse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Coopers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4" name="Заголовок 6"/>
          <p:cNvSpPr txBox="1">
            <a:spLocks/>
          </p:cNvSpPr>
          <p:nvPr/>
        </p:nvSpPr>
        <p:spPr>
          <a:xfrm>
            <a:off x="467544" y="271799"/>
            <a:ext cx="3422934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В МИРЕ</a:t>
            </a:r>
            <a:endParaRPr lang="ru-RU" sz="2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67544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Достижения</a:t>
            </a:r>
            <a:endParaRPr lang="ru-RU" b="0" cap="non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05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164233" y="1424400"/>
            <a:ext cx="1281980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E74825"/>
                </a:solidFill>
              </a:rPr>
              <a:t>&gt;</a:t>
            </a:r>
            <a:r>
              <a:rPr lang="ru-RU" sz="3200" b="1" dirty="0" smtClean="0">
                <a:solidFill>
                  <a:srgbClr val="E74825"/>
                </a:solidFill>
              </a:rPr>
              <a:t>60</a:t>
            </a:r>
            <a:endParaRPr lang="ru-RU" dirty="0">
              <a:solidFill>
                <a:srgbClr val="E74825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99924" y="1164376"/>
            <a:ext cx="3960045" cy="661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ru-RU" sz="1600" dirty="0" smtClean="0">
                <a:solidFill>
                  <a:srgbClr val="E74825"/>
                </a:solidFill>
              </a:rPr>
              <a:t>очных программ</a:t>
            </a:r>
            <a:r>
              <a:rPr lang="en-US" sz="1600" dirty="0" smtClean="0">
                <a:solidFill>
                  <a:schemeClr val="tx2"/>
                </a:solidFill>
              </a:rPr>
              <a:t/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ru-RU" sz="1600" dirty="0" smtClean="0">
                <a:solidFill>
                  <a:schemeClr val="tx2"/>
                </a:solidFill>
              </a:rPr>
              <a:t>для повышения квалификации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72798" y="4225024"/>
            <a:ext cx="3653078" cy="360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ru-RU" sz="1600" dirty="0" smtClean="0">
                <a:solidFill>
                  <a:srgbClr val="E74825"/>
                </a:solidFill>
              </a:rPr>
              <a:t>курсов</a:t>
            </a:r>
            <a:r>
              <a:rPr lang="ru-RU" sz="1600" dirty="0" smtClean="0">
                <a:solidFill>
                  <a:schemeClr val="accent1"/>
                </a:solidFill>
              </a:rPr>
              <a:t> </a:t>
            </a:r>
            <a:r>
              <a:rPr lang="ru-RU" sz="1600" dirty="0" smtClean="0">
                <a:solidFill>
                  <a:schemeClr val="tx2"/>
                </a:solidFill>
              </a:rPr>
              <a:t>дистанционного обучения</a:t>
            </a:r>
            <a:endParaRPr lang="ru-RU" sz="1600" dirty="0">
              <a:solidFill>
                <a:schemeClr val="tx2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178181" y="3890840"/>
            <a:ext cx="2055867" cy="905613"/>
            <a:chOff x="6610128" y="1684960"/>
            <a:chExt cx="2055867" cy="905613"/>
          </a:xfrm>
        </p:grpSpPr>
        <p:pic>
          <p:nvPicPr>
            <p:cNvPr id="1027" name="Picture 3" descr="\\hamatovaor\Users\User\Google Диск\МФЦ\_БРЕНДИРОВАНИЕ И РЕКЛАМА\макеты\_Пиктограммы\icons-03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40262" y="1684960"/>
              <a:ext cx="1025733" cy="905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Прямоугольник 26"/>
            <p:cNvSpPr/>
            <p:nvPr/>
          </p:nvSpPr>
          <p:spPr>
            <a:xfrm>
              <a:off x="6610128" y="2008886"/>
              <a:ext cx="1281980" cy="378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smtClean="0">
                  <a:solidFill>
                    <a:srgbClr val="E74825"/>
                  </a:solidFill>
                </a:rPr>
                <a:t>&gt;</a:t>
              </a:r>
              <a:r>
                <a:rPr lang="ru-RU" sz="3200" b="1" dirty="0" smtClean="0">
                  <a:solidFill>
                    <a:srgbClr val="E74825"/>
                  </a:solidFill>
                </a:rPr>
                <a:t>190</a:t>
              </a:r>
              <a:endParaRPr lang="ru-RU" dirty="0">
                <a:solidFill>
                  <a:srgbClr val="E74825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5372798" y="2796058"/>
            <a:ext cx="3931518" cy="1366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ru-RU" sz="1600" dirty="0">
                <a:solidFill>
                  <a:srgbClr val="E74825"/>
                </a:solidFill>
              </a:rPr>
              <a:t>о</a:t>
            </a:r>
            <a:r>
              <a:rPr lang="ru-RU" sz="1600" dirty="0" smtClean="0">
                <a:solidFill>
                  <a:srgbClr val="E74825"/>
                </a:solidFill>
              </a:rPr>
              <a:t>бучающая </a:t>
            </a:r>
            <a:r>
              <a:rPr lang="ru-RU" sz="1600" dirty="0">
                <a:solidFill>
                  <a:srgbClr val="E74825"/>
                </a:solidFill>
              </a:rPr>
              <a:t>программа по приему маломобильных </a:t>
            </a:r>
            <a:r>
              <a:rPr lang="ru-RU" sz="1600" dirty="0" smtClean="0">
                <a:solidFill>
                  <a:srgbClr val="E74825"/>
                </a:solidFill>
              </a:rPr>
              <a:t>граждан</a:t>
            </a:r>
          </a:p>
          <a:p>
            <a:r>
              <a:rPr lang="ru-RU" sz="1600" dirty="0">
                <a:solidFill>
                  <a:schemeClr val="tx2"/>
                </a:solidFill>
              </a:rPr>
              <a:t>тренинг «Культура </a:t>
            </a:r>
            <a:r>
              <a:rPr lang="ru-RU" sz="1600" dirty="0" smtClean="0">
                <a:solidFill>
                  <a:schemeClr val="tx2"/>
                </a:solidFill>
              </a:rPr>
              <a:t>общения</a:t>
            </a:r>
            <a:br>
              <a:rPr lang="ru-RU" sz="1600" dirty="0" smtClean="0">
                <a:solidFill>
                  <a:schemeClr val="tx2"/>
                </a:solidFill>
              </a:rPr>
            </a:br>
            <a:r>
              <a:rPr lang="ru-RU" sz="1600" dirty="0" smtClean="0">
                <a:solidFill>
                  <a:schemeClr val="tx2"/>
                </a:solidFill>
              </a:rPr>
              <a:t>и </a:t>
            </a:r>
            <a:r>
              <a:rPr lang="ru-RU" sz="1600" dirty="0">
                <a:solidFill>
                  <a:schemeClr val="tx2"/>
                </a:solidFill>
              </a:rPr>
              <a:t>обслуживания людей с инвалидностью и ММГ»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90646" y="2045627"/>
            <a:ext cx="1916678" cy="3716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800" b="1" dirty="0" smtClean="0">
                <a:solidFill>
                  <a:srgbClr val="E74825"/>
                </a:solidFill>
              </a:rPr>
              <a:t>&gt;</a:t>
            </a:r>
            <a:r>
              <a:rPr lang="ru-RU" sz="2800" b="1" dirty="0" smtClean="0">
                <a:solidFill>
                  <a:srgbClr val="E74825"/>
                </a:solidFill>
              </a:rPr>
              <a:t>17</a:t>
            </a:r>
            <a:r>
              <a:rPr lang="en-US" sz="2800" b="1" dirty="0" smtClean="0">
                <a:solidFill>
                  <a:srgbClr val="E74825"/>
                </a:solidFill>
              </a:rPr>
              <a:t>000</a:t>
            </a:r>
            <a:endParaRPr lang="ru-RU" sz="2800" dirty="0">
              <a:solidFill>
                <a:srgbClr val="E74825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475" y="947678"/>
            <a:ext cx="896190" cy="40568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450" y="1048684"/>
            <a:ext cx="1181420" cy="82245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3238284" y="2940952"/>
            <a:ext cx="2136461" cy="809065"/>
            <a:chOff x="2644419" y="2548735"/>
            <a:chExt cx="2136461" cy="809065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4419" y="2592729"/>
              <a:ext cx="775453" cy="756186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6899" y="2548735"/>
              <a:ext cx="773981" cy="766467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2625" y="2556321"/>
              <a:ext cx="809336" cy="801479"/>
            </a:xfrm>
            <a:prstGeom prst="rect">
              <a:avLst/>
            </a:prstGeom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0072" y="81411"/>
            <a:ext cx="625792" cy="627906"/>
          </a:xfrm>
          <a:prstGeom prst="rect">
            <a:avLst/>
          </a:prstGeom>
        </p:spPr>
      </p:pic>
      <p:sp>
        <p:nvSpPr>
          <p:cNvPr id="37" name="Заголовок 1"/>
          <p:cNvSpPr txBox="1">
            <a:spLocks/>
          </p:cNvSpPr>
          <p:nvPr/>
        </p:nvSpPr>
        <p:spPr>
          <a:xfrm>
            <a:off x="467544" y="250456"/>
            <a:ext cx="4832380" cy="4647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40"/>
              </a:lnSpc>
            </a:pPr>
            <a:r>
              <a:rPr lang="ru-RU" sz="2400" dirty="0"/>
              <a:t>Учебный центр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67544" y="714145"/>
            <a:ext cx="4920541" cy="47214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Обучение и повышение квалификации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420897" y="901535"/>
            <a:ext cx="2422505" cy="4468175"/>
            <a:chOff x="505800" y="2180486"/>
            <a:chExt cx="2033947" cy="2319539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538131" y="2180486"/>
              <a:ext cx="2001616" cy="763016"/>
              <a:chOff x="382146" y="2195672"/>
              <a:chExt cx="2001616" cy="763016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402728" y="2195672"/>
                <a:ext cx="1981034" cy="4157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 dirty="0" smtClean="0">
                    <a:solidFill>
                      <a:srgbClr val="E74825"/>
                    </a:solidFill>
                  </a:rPr>
                  <a:t>&gt;</a:t>
                </a:r>
                <a:r>
                  <a:rPr lang="ru-RU" sz="2800" b="1" dirty="0" smtClean="0">
                    <a:solidFill>
                      <a:srgbClr val="E74825"/>
                    </a:solidFill>
                  </a:rPr>
                  <a:t>10</a:t>
                </a:r>
                <a:r>
                  <a:rPr lang="en-US" sz="2800" b="1" dirty="0" smtClean="0">
                    <a:solidFill>
                      <a:srgbClr val="E74825"/>
                    </a:solidFill>
                  </a:rPr>
                  <a:t>000</a:t>
                </a:r>
                <a:endParaRPr lang="ru-RU" sz="1600" dirty="0">
                  <a:solidFill>
                    <a:srgbClr val="E74825"/>
                  </a:solidFill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382146" y="2499110"/>
                <a:ext cx="1916373" cy="4595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r>
                  <a:rPr lang="ru-RU" sz="1600" b="1" dirty="0">
                    <a:solidFill>
                      <a:schemeClr val="tx2"/>
                    </a:solidFill>
                  </a:rPr>
                  <a:t>о</a:t>
                </a:r>
                <a:r>
                  <a:rPr lang="ru-RU" sz="1600" b="1" dirty="0" smtClean="0">
                    <a:solidFill>
                      <a:schemeClr val="tx2"/>
                    </a:solidFill>
                  </a:rPr>
                  <a:t>чных человеко-курсов в год </a:t>
                </a:r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505800" y="3501680"/>
              <a:ext cx="2007127" cy="998345"/>
              <a:chOff x="349815" y="3516866"/>
              <a:chExt cx="2007127" cy="998345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375908" y="3516866"/>
                <a:ext cx="1981034" cy="4157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 dirty="0" smtClean="0">
                    <a:solidFill>
                      <a:srgbClr val="E74825"/>
                    </a:solidFill>
                  </a:rPr>
                  <a:t>&gt;</a:t>
                </a:r>
                <a:r>
                  <a:rPr lang="ru-RU" sz="2800" b="1" dirty="0" smtClean="0">
                    <a:solidFill>
                      <a:srgbClr val="E74825"/>
                    </a:solidFill>
                  </a:rPr>
                  <a:t>120</a:t>
                </a:r>
                <a:r>
                  <a:rPr lang="en-US" sz="2800" b="1" dirty="0" smtClean="0">
                    <a:solidFill>
                      <a:srgbClr val="E74825"/>
                    </a:solidFill>
                  </a:rPr>
                  <a:t>000</a:t>
                </a:r>
                <a:endParaRPr lang="ru-RU" sz="1600" dirty="0">
                  <a:solidFill>
                    <a:srgbClr val="E74825"/>
                  </a:solidFill>
                </a:endParaRPr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349815" y="3833857"/>
                <a:ext cx="1981033" cy="6813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r>
                  <a:rPr lang="ru-RU" sz="1600" b="1" dirty="0">
                    <a:solidFill>
                      <a:schemeClr val="tx2"/>
                    </a:solidFill>
                  </a:rPr>
                  <a:t>человеко-курсов дистанционного обучения </a:t>
                </a:r>
                <a:endParaRPr lang="ru-RU" sz="1600" b="1" dirty="0" smtClean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322089" y="2373107"/>
            <a:ext cx="1348802" cy="42925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 fontScale="92500" lnSpcReduction="10000"/>
          </a:bodyPr>
          <a:lstStyle/>
          <a:p>
            <a:r>
              <a:rPr lang="en-US" sz="3200" b="1" dirty="0" smtClean="0">
                <a:solidFill>
                  <a:srgbClr val="E74825"/>
                </a:solidFill>
              </a:rPr>
              <a:t>&gt;</a:t>
            </a:r>
            <a:r>
              <a:rPr lang="ru-RU" sz="3200" b="1" dirty="0" smtClean="0">
                <a:solidFill>
                  <a:srgbClr val="E74825"/>
                </a:solidFill>
              </a:rPr>
              <a:t>50</a:t>
            </a:r>
            <a:endParaRPr lang="ru-RU" sz="3200" dirty="0">
              <a:solidFill>
                <a:srgbClr val="E74825"/>
              </a:solidFill>
            </a:endParaRPr>
          </a:p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31220" y="2289721"/>
            <a:ext cx="3712780" cy="31914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ru-RU" sz="1600" i="0" dirty="0" smtClean="0">
                <a:solidFill>
                  <a:srgbClr val="E74825"/>
                </a:solidFill>
              </a:rPr>
              <a:t>программ для обучения в формате </a:t>
            </a:r>
            <a:r>
              <a:rPr lang="ru-RU" sz="1600" i="0" dirty="0" err="1" smtClean="0">
                <a:solidFill>
                  <a:srgbClr val="E74825"/>
                </a:solidFill>
              </a:rPr>
              <a:t>вебинаров</a:t>
            </a:r>
            <a:r>
              <a:rPr lang="ru-RU" sz="1600" i="0" dirty="0" smtClean="0">
                <a:solidFill>
                  <a:srgbClr val="E74825"/>
                </a:solidFill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3568" y="3479387"/>
            <a:ext cx="1080120" cy="27063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3705" y="2782495"/>
            <a:ext cx="1823618" cy="34674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ru-RU" sz="1600" b="1" i="0" dirty="0" smtClean="0">
                <a:solidFill>
                  <a:schemeClr val="tx2"/>
                </a:solidFill>
              </a:rPr>
              <a:t>человеко-курсов в год в формате </a:t>
            </a:r>
            <a:r>
              <a:rPr lang="ru-RU" sz="1600" b="1" i="0" dirty="0" err="1" smtClean="0">
                <a:solidFill>
                  <a:schemeClr val="tx2"/>
                </a:solidFill>
              </a:rPr>
              <a:t>вебинаров</a:t>
            </a:r>
            <a:endParaRPr lang="ru-RU" sz="1600" b="1" i="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5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476673" y="1024326"/>
            <a:ext cx="4383360" cy="12999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67544" y="695825"/>
            <a:ext cx="4392489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148064" y="219257"/>
            <a:ext cx="3801375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5299924" y="298458"/>
            <a:ext cx="3520548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Акции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2" name="object 14"/>
          <p:cNvSpPr txBox="1"/>
          <p:nvPr/>
        </p:nvSpPr>
        <p:spPr>
          <a:xfrm>
            <a:off x="935957" y="1077781"/>
            <a:ext cx="1007011" cy="457052"/>
          </a:xfrm>
          <a:prstGeom prst="rect">
            <a:avLst/>
          </a:prstGeom>
        </p:spPr>
        <p:txBody>
          <a:bodyPr vert="horz" wrap="square" lIns="0" tIns="25912" rIns="0" bIns="0" rtlCol="0">
            <a:spAutoFit/>
          </a:bodyPr>
          <a:lstStyle/>
          <a:p>
            <a:pPr marL="8637" marR="3455" algn="r">
              <a:spcBef>
                <a:spcPts val="204"/>
              </a:spcBef>
            </a:pPr>
            <a:r>
              <a:rPr lang="ru-RU" sz="1400" b="1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цель</a:t>
            </a:r>
            <a:endParaRPr sz="14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bject 15"/>
          <p:cNvSpPr txBox="1"/>
          <p:nvPr/>
        </p:nvSpPr>
        <p:spPr>
          <a:xfrm>
            <a:off x="575362" y="1755298"/>
            <a:ext cx="1367607" cy="457052"/>
          </a:xfrm>
          <a:prstGeom prst="rect">
            <a:avLst/>
          </a:prstGeom>
        </p:spPr>
        <p:txBody>
          <a:bodyPr vert="horz" wrap="square" lIns="0" tIns="25912" rIns="0" bIns="0" rtlCol="0">
            <a:spAutoFit/>
          </a:bodyPr>
          <a:lstStyle/>
          <a:p>
            <a:pPr marL="8637" marR="3455" algn="r">
              <a:spcBef>
                <a:spcPts val="204"/>
              </a:spcBef>
            </a:pPr>
            <a:r>
              <a:rPr lang="ru-RU" sz="1400" b="1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Персональный помощник</a:t>
            </a:r>
            <a:endParaRPr sz="14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bject 21"/>
          <p:cNvSpPr txBox="1"/>
          <p:nvPr/>
        </p:nvSpPr>
        <p:spPr>
          <a:xfrm>
            <a:off x="2230998" y="1148020"/>
            <a:ext cx="2817921" cy="39344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lnSpc>
                <a:spcPts val="1020"/>
              </a:lnSpc>
            </a:pPr>
            <a:r>
              <a:rPr lang="ru-RU" sz="1200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ветеранов всеми возможными государственными услугами на дому</a:t>
            </a:r>
            <a:endParaRPr sz="1050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bject 23"/>
          <p:cNvSpPr txBox="1"/>
          <p:nvPr/>
        </p:nvSpPr>
        <p:spPr>
          <a:xfrm>
            <a:off x="2230999" y="3213732"/>
            <a:ext cx="2425481" cy="392881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marL="8637" marR="252208"/>
            <a:r>
              <a:rPr lang="ru-RU" sz="120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звонков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руководителям центров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endParaRPr sz="1200" spc="-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bject 24"/>
          <p:cNvSpPr txBox="1"/>
          <p:nvPr/>
        </p:nvSpPr>
        <p:spPr>
          <a:xfrm>
            <a:off x="2236618" y="4055727"/>
            <a:ext cx="1838682" cy="209522"/>
          </a:xfrm>
          <a:prstGeom prst="rect">
            <a:avLst/>
          </a:prstGeom>
        </p:spPr>
        <p:txBody>
          <a:bodyPr vert="horz" wrap="square" lIns="0" tIns="24616" rIns="0" bIns="0" rtlCol="0">
            <a:spAutoFit/>
          </a:bodyPr>
          <a:lstStyle/>
          <a:p>
            <a:pPr marL="8637" marR="3455"/>
            <a:r>
              <a:rPr lang="ru-RU" sz="1200" spc="-3" dirty="0">
                <a:latin typeface="Arial" panose="020B0604020202020204" pitchFamily="34" charset="0"/>
                <a:cs typeface="Arial" panose="020B0604020202020204" pitchFamily="34" charset="0"/>
              </a:rPr>
              <a:t>оказанных услуг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bject 26"/>
          <p:cNvSpPr txBox="1"/>
          <p:nvPr/>
        </p:nvSpPr>
        <p:spPr>
          <a:xfrm>
            <a:off x="722476" y="2561981"/>
            <a:ext cx="1220492" cy="38824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2754"/>
              </a:lnSpc>
            </a:pPr>
            <a:r>
              <a:rPr lang="en-US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2176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sz="952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242597" y="1739459"/>
            <a:ext cx="2158250" cy="4616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/>
            <a:r>
              <a:rPr lang="ru-RU" sz="1200" spc="-7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центра </a:t>
            </a:r>
            <a:r>
              <a:rPr lang="ru-RU" sz="1200" spc="-7" dirty="0" err="1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endParaRPr lang="ru-RU" sz="1200" spc="-7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object 26"/>
          <p:cNvSpPr txBox="1"/>
          <p:nvPr/>
        </p:nvSpPr>
        <p:spPr>
          <a:xfrm>
            <a:off x="834683" y="3410173"/>
            <a:ext cx="1108284" cy="21512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</a:pP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19 243  </a:t>
            </a:r>
            <a:r>
              <a:rPr lang="ru-RU" sz="3775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952" spc="-7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952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bject 26"/>
          <p:cNvSpPr txBox="1"/>
          <p:nvPr/>
        </p:nvSpPr>
        <p:spPr>
          <a:xfrm>
            <a:off x="787043" y="4160488"/>
            <a:ext cx="1155924" cy="13696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</a:pPr>
            <a:r>
              <a:rPr lang="en-US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912  </a:t>
            </a:r>
            <a:r>
              <a:rPr lang="ru-RU" sz="3775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952" spc="-7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952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153965" y="2542866"/>
            <a:ext cx="2821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65"/>
            <a:r>
              <a:rPr lang="ru-RU" sz="1200" spc="-7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ветеранов </a:t>
            </a:r>
            <a:r>
              <a:rPr lang="ru-RU" sz="1200" spc="-7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Великой Отечественной </a:t>
            </a:r>
            <a:r>
              <a:rPr lang="ru-RU" sz="1200" spc="-7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войны</a:t>
            </a:r>
            <a:endParaRPr lang="ru-RU" sz="1200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8224" y="2670227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6045" y="292320"/>
            <a:ext cx="4572000" cy="3539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«МОСКВА – С ЗАБОТОЙ </a:t>
            </a:r>
            <a:r>
              <a:rPr lang="ru-RU" sz="17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ВЕТЕРАНАХ»</a:t>
            </a:r>
            <a:endParaRPr lang="ru-RU" sz="17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56" r="9561"/>
          <a:stretch/>
        </p:blipFill>
        <p:spPr>
          <a:xfrm>
            <a:off x="5148064" y="1018381"/>
            <a:ext cx="3816424" cy="334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2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5148063" y="1563638"/>
            <a:ext cx="3752634" cy="27944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67544" y="695825"/>
            <a:ext cx="4392489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76" name="object 23"/>
          <p:cNvSpPr txBox="1"/>
          <p:nvPr/>
        </p:nvSpPr>
        <p:spPr>
          <a:xfrm>
            <a:off x="6350939" y="1689334"/>
            <a:ext cx="2594036" cy="346714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документов и вещественных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источников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собрано в ходе акции </a:t>
            </a:r>
          </a:p>
        </p:txBody>
      </p:sp>
      <p:sp>
        <p:nvSpPr>
          <p:cNvPr id="77" name="object 26"/>
          <p:cNvSpPr txBox="1"/>
          <p:nvPr/>
        </p:nvSpPr>
        <p:spPr>
          <a:xfrm>
            <a:off x="5187902" y="1865374"/>
            <a:ext cx="1013339" cy="17838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216</a:t>
            </a:r>
            <a:endParaRPr sz="3775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object 26"/>
          <p:cNvSpPr txBox="1"/>
          <p:nvPr/>
        </p:nvSpPr>
        <p:spPr>
          <a:xfrm>
            <a:off x="5187902" y="3311416"/>
            <a:ext cx="1013339" cy="17838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632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9" name="object 23"/>
          <p:cNvSpPr txBox="1"/>
          <p:nvPr/>
        </p:nvSpPr>
        <p:spPr>
          <a:xfrm>
            <a:off x="6350939" y="3120515"/>
            <a:ext cx="2368134" cy="369284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выставок МФЦ г.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Москвы </a:t>
            </a:r>
            <a:b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на основе собранных материалов</a:t>
            </a:r>
          </a:p>
        </p:txBody>
      </p:sp>
      <p:sp>
        <p:nvSpPr>
          <p:cNvPr id="35" name="object 26"/>
          <p:cNvSpPr txBox="1"/>
          <p:nvPr/>
        </p:nvSpPr>
        <p:spPr>
          <a:xfrm>
            <a:off x="5187902" y="2334543"/>
            <a:ext cx="1013339" cy="17838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en-US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2 000</a:t>
            </a:r>
            <a:endParaRPr sz="3775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25454" y="2259010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 документов </a:t>
            </a: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про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ВОВ изучено</a:t>
            </a:r>
            <a:endParaRPr lang="ru-RU" sz="1050" spc="-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bject 26"/>
          <p:cNvSpPr txBox="1"/>
          <p:nvPr/>
        </p:nvSpPr>
        <p:spPr>
          <a:xfrm>
            <a:off x="5187902" y="2824926"/>
            <a:ext cx="1013339" cy="17838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56643" y="2613580"/>
            <a:ext cx="172303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документов и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предметов</a:t>
            </a:r>
          </a:p>
          <a:p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опубликовано</a:t>
            </a:r>
            <a:endParaRPr lang="ru-RU" sz="1050" spc="-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6045" y="292320"/>
            <a:ext cx="4572000" cy="3539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«МОСКВА – С ЗАБОТОЙ </a:t>
            </a:r>
            <a:r>
              <a:rPr lang="ru-RU" sz="17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ИСТОРИИ»</a:t>
            </a:r>
          </a:p>
        </p:txBody>
      </p:sp>
      <p:sp>
        <p:nvSpPr>
          <p:cNvPr id="44" name="object 23"/>
          <p:cNvSpPr txBox="1"/>
          <p:nvPr/>
        </p:nvSpPr>
        <p:spPr>
          <a:xfrm>
            <a:off x="467544" y="1876324"/>
            <a:ext cx="4351332" cy="2516539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 ходе проекта «Москва – с заботой об истории» горожане передают на вечное хранение в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Главархив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семейные реликвии времен Великой Отечественной войны. </a:t>
            </a:r>
            <a:endParaRPr lang="ru-RU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сохранить память о подвигах героев, подаривших будущим поколениям мирное небо над головой. </a:t>
            </a:r>
            <a:endParaRPr lang="ru-RU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Фотографии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и документы, письма с фронта, дневники солдат вошли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основу выставки. Среди множества уникальных историй были выбраны самые проникновенные истории и интересные факты, которые хранились в домашних архивах и ранее нигде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выставлялись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Уникальность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выставки в том, что на ней можно увидеть экспонаты своих знакомых и друзей, а, передав материалы в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Главархив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, самому рассказать историю своей семьи и сделать ее частью общего прошлого нашей страны.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86841" y="3723878"/>
            <a:ext cx="914400" cy="501728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algn="r">
              <a:lnSpc>
                <a:spcPts val="1700"/>
              </a:lnSpc>
            </a:pPr>
            <a:r>
              <a:rPr lang="ru-RU" sz="3200" b="1" i="0" cap="all" dirty="0" smtClean="0">
                <a:solidFill>
                  <a:srgbClr val="E74825"/>
                </a:solidFill>
              </a:rPr>
              <a:t>4,6</a:t>
            </a:r>
            <a:endParaRPr lang="ru-RU" sz="3600" b="1" cap="all" dirty="0">
              <a:solidFill>
                <a:srgbClr val="E74825"/>
              </a:solidFill>
            </a:endParaRPr>
          </a:p>
          <a:p>
            <a:pPr algn="r">
              <a:lnSpc>
                <a:spcPts val="1700"/>
              </a:lnSpc>
            </a:pPr>
            <a:r>
              <a:rPr lang="ru-RU" sz="1400" i="0" cap="all" dirty="0" smtClean="0">
                <a:solidFill>
                  <a:srgbClr val="E74825"/>
                </a:solidFill>
              </a:rPr>
              <a:t>из 5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50939" y="3649590"/>
            <a:ext cx="2181501" cy="28803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 fontScale="77500" lnSpcReduction="20000"/>
          </a:bodyPr>
          <a:lstStyle/>
          <a:p>
            <a:r>
              <a:rPr lang="ru-RU" sz="1400" i="0" dirty="0" smtClean="0">
                <a:solidFill>
                  <a:schemeClr val="tx2"/>
                </a:solidFill>
              </a:rPr>
              <a:t>средняя оценка выставки москвичами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148064" y="219257"/>
            <a:ext cx="3801375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6"/>
          <p:cNvSpPr txBox="1">
            <a:spLocks/>
          </p:cNvSpPr>
          <p:nvPr/>
        </p:nvSpPr>
        <p:spPr>
          <a:xfrm>
            <a:off x="5299924" y="298458"/>
            <a:ext cx="3520548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Акции</a:t>
            </a: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5203393" y="1063603"/>
            <a:ext cx="1857158" cy="4647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3040"/>
              </a:lnSpc>
            </a:pPr>
            <a:r>
              <a:rPr lang="ru-RU" sz="1600" dirty="0" smtClean="0"/>
              <a:t>За время проекта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791107"/>
            <a:ext cx="3236997" cy="120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9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1"/>
          <p:cNvSpPr txBox="1">
            <a:spLocks/>
          </p:cNvSpPr>
          <p:nvPr/>
        </p:nvSpPr>
        <p:spPr>
          <a:xfrm>
            <a:off x="467543" y="298458"/>
            <a:ext cx="8378395" cy="4167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Новые проекты и полезные нововведения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67543" y="695825"/>
            <a:ext cx="8378396" cy="47332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9" name="object 26"/>
          <p:cNvSpPr txBox="1"/>
          <p:nvPr/>
        </p:nvSpPr>
        <p:spPr>
          <a:xfrm>
            <a:off x="467543" y="1069804"/>
            <a:ext cx="1289718" cy="25494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ГИБДД</a:t>
            </a:r>
            <a:endParaRPr lang="ru-RU" sz="24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23"/>
          <p:cNvSpPr txBox="1"/>
          <p:nvPr/>
        </p:nvSpPr>
        <p:spPr>
          <a:xfrm>
            <a:off x="467543" y="1399915"/>
            <a:ext cx="4248472" cy="669880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marL="172800" marR="252208" lvl="0" indent="-171450">
              <a:buFont typeface="Arial" panose="020B0604020202020204" pitchFamily="34" charset="0"/>
              <a:buChar char="•"/>
            </a:pP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Оформление водительского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удостоверения</a:t>
            </a:r>
          </a:p>
          <a:p>
            <a:pPr marL="172800" marR="252208" lvl="0" indent="-171450">
              <a:buFont typeface="Arial" panose="020B0604020202020204" pitchFamily="34" charset="0"/>
              <a:buChar char="•"/>
            </a:pP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Регистрация автомототранспортных средств и прицепов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ним (во флагманах)</a:t>
            </a:r>
          </a:p>
          <a:p>
            <a:pPr marL="172800" marR="252208" lvl="0" indent="-171450">
              <a:buFont typeface="Arial" panose="020B0604020202020204" pitchFamily="34" charset="0"/>
              <a:buChar char="•"/>
            </a:pP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Регистрация ТС во флагманах (более 100 тыс. обращений)</a:t>
            </a:r>
          </a:p>
        </p:txBody>
      </p:sp>
      <p:sp>
        <p:nvSpPr>
          <p:cNvPr id="12" name="object 26"/>
          <p:cNvSpPr txBox="1"/>
          <p:nvPr/>
        </p:nvSpPr>
        <p:spPr>
          <a:xfrm>
            <a:off x="467543" y="2352908"/>
            <a:ext cx="1800200" cy="25494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 err="1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Росреестр</a:t>
            </a:r>
            <a:endParaRPr lang="ru-RU" sz="24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23"/>
          <p:cNvSpPr txBox="1"/>
          <p:nvPr/>
        </p:nvSpPr>
        <p:spPr>
          <a:xfrm>
            <a:off x="467543" y="2676392"/>
            <a:ext cx="3960440" cy="669880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050" dirty="0"/>
              <a:t>Регистрация прав во Дворце </a:t>
            </a:r>
            <a:r>
              <a:rPr lang="ru-RU" sz="1050" dirty="0" err="1"/>
              <a:t>госуслуг</a:t>
            </a:r>
            <a:r>
              <a:rPr lang="ru-RU" sz="1050" dirty="0"/>
              <a:t> по экстерриториальному принципу вне зависимости от места нахождения объекта недвижимости в РФ (за 2019 год подано около 10 тыс. </a:t>
            </a:r>
            <a:r>
              <a:rPr lang="ru-RU" sz="1050" dirty="0" smtClean="0"/>
              <a:t>комплектов </a:t>
            </a:r>
            <a:r>
              <a:rPr lang="ru-RU" sz="1050" dirty="0"/>
              <a:t>документов)</a:t>
            </a:r>
          </a:p>
        </p:txBody>
      </p:sp>
      <p:sp>
        <p:nvSpPr>
          <p:cNvPr id="14" name="object 26"/>
          <p:cNvSpPr txBox="1"/>
          <p:nvPr/>
        </p:nvSpPr>
        <p:spPr>
          <a:xfrm>
            <a:off x="4895132" y="2352908"/>
            <a:ext cx="4104456" cy="266997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>
              <a:lnSpc>
                <a:spcPts val="2200"/>
              </a:lnSpc>
            </a:pPr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занятости</a:t>
            </a:r>
            <a:r>
              <a:rPr lang="en-US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</a:t>
            </a:r>
          </a:p>
        </p:txBody>
      </p:sp>
      <p:sp>
        <p:nvSpPr>
          <p:cNvPr id="15" name="object 23"/>
          <p:cNvSpPr txBox="1"/>
          <p:nvPr/>
        </p:nvSpPr>
        <p:spPr>
          <a:xfrm>
            <a:off x="4895132" y="2676392"/>
            <a:ext cx="3950807" cy="993045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050" dirty="0" smtClean="0"/>
              <a:t>48 </a:t>
            </a:r>
            <a:r>
              <a:rPr lang="ru-RU" sz="1050" dirty="0"/>
              <a:t>территориальных отделов Центра занятости населения Москвы размещены в </a:t>
            </a:r>
            <a:r>
              <a:rPr lang="ru-RU" sz="1050" dirty="0" smtClean="0"/>
              <a:t>центрах </a:t>
            </a:r>
            <a:r>
              <a:rPr lang="ru-RU" sz="1050" dirty="0" err="1" smtClean="0"/>
              <a:t>госуслуг</a:t>
            </a:r>
            <a:r>
              <a:rPr lang="ru-RU" sz="1050" dirty="0" smtClean="0"/>
              <a:t> </a:t>
            </a:r>
            <a:r>
              <a:rPr lang="ru-RU" sz="1050" dirty="0"/>
              <a:t>и оказывают посетителям базовые услуги по трудоустройству (поиск вакансий, составление резюме, получение направления на </a:t>
            </a:r>
            <a:r>
              <a:rPr lang="ru-RU" sz="1050" dirty="0" err="1"/>
              <a:t>профобучение</a:t>
            </a:r>
            <a:r>
              <a:rPr lang="ru-RU" sz="1050" dirty="0"/>
              <a:t>) </a:t>
            </a:r>
            <a:r>
              <a:rPr lang="ru-RU" sz="1050" dirty="0" smtClean="0"/>
              <a:t>(</a:t>
            </a:r>
            <a:r>
              <a:rPr lang="ru-RU" sz="1050" dirty="0"/>
              <a:t>за 2019 год подано около </a:t>
            </a:r>
            <a:r>
              <a:rPr lang="ru-RU" sz="1050" dirty="0" smtClean="0"/>
              <a:t>6 </a:t>
            </a:r>
            <a:r>
              <a:rPr lang="ru-RU" sz="1050" dirty="0"/>
              <a:t>тыс. пакетов документов)</a:t>
            </a:r>
          </a:p>
        </p:txBody>
      </p:sp>
      <p:sp>
        <p:nvSpPr>
          <p:cNvPr id="16" name="object 26"/>
          <p:cNvSpPr txBox="1"/>
          <p:nvPr/>
        </p:nvSpPr>
        <p:spPr>
          <a:xfrm>
            <a:off x="4895132" y="1078327"/>
            <a:ext cx="4213372" cy="290850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>
              <a:lnSpc>
                <a:spcPts val="2200"/>
              </a:lnSpc>
            </a:pPr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социальной защиты населения</a:t>
            </a:r>
          </a:p>
        </p:txBody>
      </p:sp>
      <p:sp>
        <p:nvSpPr>
          <p:cNvPr id="17" name="object 23"/>
          <p:cNvSpPr txBox="1"/>
          <p:nvPr/>
        </p:nvSpPr>
        <p:spPr>
          <a:xfrm>
            <a:off x="4895132" y="1397117"/>
            <a:ext cx="3954940" cy="831462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Передача полномочий по приему документов, необходимых для предоставления 73 услуг в сфере социальной защиты населения города Москвы. В настоящее время в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центрах </a:t>
            </a:r>
            <a:r>
              <a:rPr lang="ru-RU" sz="1050" spc="-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предоставляются 119 услуг  в сфере социальной защиты населения города Москвы</a:t>
            </a:r>
          </a:p>
        </p:txBody>
      </p:sp>
      <p:sp>
        <p:nvSpPr>
          <p:cNvPr id="18" name="object 26"/>
          <p:cNvSpPr txBox="1"/>
          <p:nvPr/>
        </p:nvSpPr>
        <p:spPr>
          <a:xfrm>
            <a:off x="467544" y="3548911"/>
            <a:ext cx="4104456" cy="290850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>
              <a:lnSpc>
                <a:spcPts val="2200"/>
              </a:lnSpc>
            </a:pPr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налоговая служба</a:t>
            </a:r>
          </a:p>
        </p:txBody>
      </p:sp>
      <p:sp>
        <p:nvSpPr>
          <p:cNvPr id="19" name="object 23"/>
          <p:cNvSpPr txBox="1"/>
          <p:nvPr/>
        </p:nvSpPr>
        <p:spPr>
          <a:xfrm>
            <a:off x="467544" y="3867894"/>
            <a:ext cx="3949443" cy="831462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050" dirty="0"/>
              <a:t>Услуга ФНС «Государственная регистрация юридических лиц, физических лиц в качестве </a:t>
            </a:r>
            <a:r>
              <a:rPr lang="ru-RU" sz="1050" dirty="0" smtClean="0"/>
              <a:t>индивидуальных предпринимателей и </a:t>
            </a:r>
            <a:r>
              <a:rPr lang="ru-RU" sz="1050" dirty="0"/>
              <a:t>крестьянских (фермерских) хозяйств»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во </a:t>
            </a:r>
            <a:r>
              <a:rPr lang="ru-RU" sz="1050" dirty="0"/>
              <a:t>флагманах, </a:t>
            </a:r>
            <a:r>
              <a:rPr lang="ru-RU" sz="1050" dirty="0" smtClean="0"/>
              <a:t>Дворце </a:t>
            </a:r>
            <a:r>
              <a:rPr lang="ru-RU" sz="1050" dirty="0" err="1"/>
              <a:t>госуслуг</a:t>
            </a:r>
            <a:r>
              <a:rPr lang="ru-RU" sz="1050" dirty="0"/>
              <a:t> и центре </a:t>
            </a:r>
            <a:r>
              <a:rPr lang="ru-RU" sz="1050" dirty="0" err="1"/>
              <a:t>госуслуг</a:t>
            </a:r>
            <a:r>
              <a:rPr lang="ru-RU" sz="1050" dirty="0"/>
              <a:t> района </a:t>
            </a:r>
            <a:r>
              <a:rPr lang="ru-RU" sz="1050" dirty="0" err="1"/>
              <a:t>Басманный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47526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20" name="object 26"/>
          <p:cNvSpPr txBox="1"/>
          <p:nvPr/>
        </p:nvSpPr>
        <p:spPr>
          <a:xfrm>
            <a:off x="485478" y="913638"/>
            <a:ext cx="2601921" cy="25494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Родильные дома</a:t>
            </a:r>
          </a:p>
        </p:txBody>
      </p:sp>
      <p:sp>
        <p:nvSpPr>
          <p:cNvPr id="21" name="object 23"/>
          <p:cNvSpPr txBox="1"/>
          <p:nvPr/>
        </p:nvSpPr>
        <p:spPr>
          <a:xfrm>
            <a:off x="485478" y="1269640"/>
            <a:ext cx="3873382" cy="993045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050" dirty="0"/>
              <a:t>Сотрудники 39 центров </a:t>
            </a:r>
            <a:r>
              <a:rPr lang="ru-RU" sz="1050" dirty="0" err="1"/>
              <a:t>госуслуг</a:t>
            </a:r>
            <a:r>
              <a:rPr lang="ru-RU" sz="1050" dirty="0"/>
              <a:t> </a:t>
            </a:r>
            <a:r>
              <a:rPr lang="ru-RU" sz="1050" dirty="0" smtClean="0"/>
              <a:t>посещают 21 </a:t>
            </a:r>
            <a:r>
              <a:rPr lang="ru-RU" sz="1050" dirty="0"/>
              <a:t>медицинских учреждения системы ДЗМ </a:t>
            </a:r>
            <a:r>
              <a:rPr lang="ru-RU" sz="1050" dirty="0" smtClean="0"/>
              <a:t>и </a:t>
            </a:r>
            <a:r>
              <a:rPr lang="ru-RU" sz="1050" dirty="0"/>
              <a:t>2 Федеральных медицинских учреждения. </a:t>
            </a:r>
            <a:r>
              <a:rPr lang="ru-RU" sz="1050" dirty="0" smtClean="0"/>
              <a:t>Прием </a:t>
            </a:r>
            <a:r>
              <a:rPr lang="ru-RU" sz="1050" dirty="0"/>
              <a:t>пакетов документов для получения документов </a:t>
            </a:r>
            <a:r>
              <a:rPr lang="ru-RU" sz="1050" dirty="0" smtClean="0"/>
              <a:t>о </a:t>
            </a:r>
            <a:r>
              <a:rPr lang="ru-RU" sz="1050" dirty="0"/>
              <a:t>рождении и выдача результата до выписки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из </a:t>
            </a:r>
            <a:r>
              <a:rPr lang="ru-RU" sz="1050" dirty="0"/>
              <a:t>медицинского учреждения (более 34 000 малышей зарегистрировано)</a:t>
            </a:r>
          </a:p>
        </p:txBody>
      </p:sp>
      <p:sp>
        <p:nvSpPr>
          <p:cNvPr id="22" name="object 26"/>
          <p:cNvSpPr txBox="1"/>
          <p:nvPr/>
        </p:nvSpPr>
        <p:spPr>
          <a:xfrm>
            <a:off x="485478" y="3758906"/>
            <a:ext cx="2601921" cy="25494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r>
              <a:rPr lang="ru-RU" sz="2400" b="1" baseline="-8258" dirty="0" err="1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Эквайринг</a:t>
            </a:r>
            <a:endParaRPr lang="ru-RU" sz="24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5478" y="4079677"/>
            <a:ext cx="3654474" cy="508297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050" dirty="0"/>
              <a:t>Возможность оплаты государственной пошлины непосредственно в окнах приема с помощью банковских </a:t>
            </a:r>
            <a:r>
              <a:rPr lang="en-US" sz="1050" dirty="0"/>
              <a:t>POS</a:t>
            </a:r>
            <a:r>
              <a:rPr lang="ru-RU" sz="1050" dirty="0"/>
              <a:t>-терминалов</a:t>
            </a:r>
          </a:p>
        </p:txBody>
      </p:sp>
      <p:sp>
        <p:nvSpPr>
          <p:cNvPr id="24" name="object 26"/>
          <p:cNvSpPr txBox="1"/>
          <p:nvPr/>
        </p:nvSpPr>
        <p:spPr>
          <a:xfrm>
            <a:off x="485478" y="2406832"/>
            <a:ext cx="2601921" cy="25494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Жизненные ситуации</a:t>
            </a:r>
          </a:p>
        </p:txBody>
      </p:sp>
      <p:sp>
        <p:nvSpPr>
          <p:cNvPr id="25" name="object 23"/>
          <p:cNvSpPr txBox="1"/>
          <p:nvPr/>
        </p:nvSpPr>
        <p:spPr>
          <a:xfrm>
            <a:off x="485478" y="2762834"/>
            <a:ext cx="3873382" cy="831462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050" dirty="0"/>
              <a:t>Оформление документов «одним пакетом» в рамках 9 ЖС: «Многодетная семья», «Оформление наследства», «Перемена имени», «Рождение ребенка», «Смена места жительства», «Приобретение жилья», «Я потерял документы», «Я – автомобилист» и «Я оплачиваю налоги»</a:t>
            </a:r>
          </a:p>
        </p:txBody>
      </p:sp>
      <p:sp>
        <p:nvSpPr>
          <p:cNvPr id="28" name="object 26"/>
          <p:cNvSpPr txBox="1"/>
          <p:nvPr/>
        </p:nvSpPr>
        <p:spPr>
          <a:xfrm>
            <a:off x="4860032" y="913638"/>
            <a:ext cx="6778386" cy="501164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</a:t>
            </a:r>
            <a:r>
              <a:rPr lang="ru-RU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Департамента </a:t>
            </a:r>
            <a:br>
              <a:rPr lang="ru-RU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здравоохранения </a:t>
            </a:r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 Москвы</a:t>
            </a:r>
          </a:p>
        </p:txBody>
      </p:sp>
      <p:sp>
        <p:nvSpPr>
          <p:cNvPr id="29" name="object 23"/>
          <p:cNvSpPr txBox="1"/>
          <p:nvPr/>
        </p:nvSpPr>
        <p:spPr>
          <a:xfrm>
            <a:off x="4860032" y="1515861"/>
            <a:ext cx="3873382" cy="831462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marL="172800" lvl="0" indent="-172800">
              <a:buFont typeface="Arial" panose="020B0604020202020204" pitchFamily="34" charset="0"/>
              <a:buChar char="•"/>
            </a:pPr>
            <a:r>
              <a:rPr lang="ru-RU" sz="1050" dirty="0"/>
              <a:t>Аппарат для измерения артериального давления </a:t>
            </a:r>
            <a:br>
              <a:rPr lang="ru-RU" sz="1050" dirty="0"/>
            </a:br>
            <a:r>
              <a:rPr lang="ru-RU" sz="1050" dirty="0"/>
              <a:t>в каждом центре </a:t>
            </a:r>
            <a:r>
              <a:rPr lang="ru-RU" sz="1050" dirty="0" err="1"/>
              <a:t>госуслуг</a:t>
            </a:r>
            <a:endParaRPr lang="ru-RU" sz="1050" dirty="0"/>
          </a:p>
          <a:p>
            <a:pPr marL="172800" lvl="0" indent="-172800">
              <a:buFont typeface="Arial" panose="020B0604020202020204" pitchFamily="34" charset="0"/>
              <a:buChar char="•"/>
            </a:pPr>
            <a:r>
              <a:rPr lang="ru-RU" sz="1050" dirty="0"/>
              <a:t>Консультация москвичей по вопросам здорового образа жизни в рамках проекта «Здоровая Москва»</a:t>
            </a:r>
          </a:p>
          <a:p>
            <a:pPr marL="172800" lvl="0" indent="-172800">
              <a:buFont typeface="Arial" panose="020B0604020202020204" pitchFamily="34" charset="0"/>
              <a:buChar char="•"/>
            </a:pPr>
            <a:r>
              <a:rPr lang="ru-RU" sz="1050" dirty="0"/>
              <a:t>Кабинеты «Мое здоровье» во флагманах</a:t>
            </a:r>
          </a:p>
        </p:txBody>
      </p:sp>
      <p:sp>
        <p:nvSpPr>
          <p:cNvPr id="15" name="object 26"/>
          <p:cNvSpPr txBox="1"/>
          <p:nvPr/>
        </p:nvSpPr>
        <p:spPr>
          <a:xfrm>
            <a:off x="4860032" y="2441157"/>
            <a:ext cx="5382666" cy="501164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ФКУ «Военный комиссариат </a:t>
            </a:r>
            <a:r>
              <a:rPr lang="ru-RU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 </a:t>
            </a:r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Москвы»</a:t>
            </a:r>
          </a:p>
        </p:txBody>
      </p:sp>
      <p:sp>
        <p:nvSpPr>
          <p:cNvPr id="16" name="object 23"/>
          <p:cNvSpPr txBox="1"/>
          <p:nvPr/>
        </p:nvSpPr>
        <p:spPr>
          <a:xfrm>
            <a:off x="4860032" y="2999955"/>
            <a:ext cx="4176464" cy="1639376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/>
              <a:t>Постановка на воинский учет (снятие с воинского учета) отдельных категорий граждан </a:t>
            </a:r>
            <a:r>
              <a:rPr lang="ru-RU" sz="1050" dirty="0" smtClean="0"/>
              <a:t>РФ и </a:t>
            </a:r>
            <a:r>
              <a:rPr lang="ru-RU" sz="1050" dirty="0"/>
              <a:t>внесение изменений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в </a:t>
            </a:r>
            <a:r>
              <a:rPr lang="ru-RU" sz="1050" dirty="0"/>
              <a:t>документы воинского учета при переезде на новое место жительства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/>
              <a:t>Внесение изменений в документы воинского учета в связи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с </a:t>
            </a:r>
            <a:r>
              <a:rPr lang="ru-RU" sz="1050" dirty="0"/>
              <a:t>изменением семейного положения, образования, места работы или должности, о переезде на новое место </a:t>
            </a:r>
            <a:r>
              <a:rPr lang="ru-RU" sz="1050" dirty="0" smtClean="0"/>
              <a:t>жительства</a:t>
            </a:r>
            <a:endParaRPr lang="ru-RU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/>
              <a:t>Выдача документов персонального воинского учета взамен утраченных или пришедших в негодность либо в связи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с </a:t>
            </a:r>
            <a:r>
              <a:rPr lang="ru-RU" sz="1050" dirty="0"/>
              <a:t>изменением фамилии, имени или отчества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67544" y="298458"/>
            <a:ext cx="8265870" cy="4167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Новые проекты и полезные нововведения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7543" y="695825"/>
            <a:ext cx="8378396" cy="47332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06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89540" y="1121616"/>
            <a:ext cx="2736304" cy="1676721"/>
          </a:xfrm>
        </p:spPr>
        <p:txBody>
          <a:bodyPr>
            <a:noAutofit/>
          </a:bodyPr>
          <a:lstStyle/>
          <a:p>
            <a:pPr algn="r"/>
            <a:r>
              <a:rPr lang="ru-RU" sz="2000" cap="none" dirty="0" smtClean="0">
                <a:solidFill>
                  <a:schemeClr val="tx2"/>
                </a:solidFill>
              </a:rPr>
              <a:t>Мы слышим, чего хотят посетители,</a:t>
            </a:r>
            <a:br>
              <a:rPr lang="ru-RU" sz="2000" cap="none" dirty="0" smtClean="0">
                <a:solidFill>
                  <a:schemeClr val="tx2"/>
                </a:solidFill>
              </a:rPr>
            </a:br>
            <a:r>
              <a:rPr lang="ru-RU" sz="2000" cap="none" dirty="0" smtClean="0">
                <a:solidFill>
                  <a:schemeClr val="tx2"/>
                </a:solidFill>
              </a:rPr>
              <a:t>и делаем то, </a:t>
            </a:r>
            <a:br>
              <a:rPr lang="ru-RU" sz="2000" cap="none" dirty="0" smtClean="0">
                <a:solidFill>
                  <a:schemeClr val="tx2"/>
                </a:solidFill>
              </a:rPr>
            </a:br>
            <a:r>
              <a:rPr lang="ru-RU" sz="2000" cap="none" dirty="0" smtClean="0">
                <a:solidFill>
                  <a:schemeClr val="tx2"/>
                </a:solidFill>
              </a:rPr>
              <a:t>о чем они просят</a:t>
            </a:r>
            <a:endParaRPr lang="ru-RU" sz="2000" cap="none" dirty="0">
              <a:solidFill>
                <a:schemeClr val="tx2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9"/>
          </p:nvPr>
        </p:nvSpPr>
        <p:spPr>
          <a:xfrm>
            <a:off x="3877372" y="2703610"/>
            <a:ext cx="4248472" cy="576064"/>
          </a:xfrm>
        </p:spPr>
        <p:txBody>
          <a:bodyPr>
            <a:normAutofit/>
          </a:bodyPr>
          <a:lstStyle/>
          <a:p>
            <a:pPr algn="r"/>
            <a:r>
              <a:rPr lang="ru-RU" i="1" dirty="0" smtClean="0">
                <a:solidFill>
                  <a:schemeClr val="tx2"/>
                </a:solidFill>
              </a:rPr>
              <a:t>И даже чуточку больше…</a:t>
            </a:r>
            <a:endParaRPr lang="ru-RU" i="1" dirty="0">
              <a:solidFill>
                <a:schemeClr val="tx2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250456"/>
            <a:ext cx="4832380" cy="4647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40"/>
              </a:lnSpc>
            </a:pPr>
            <a:r>
              <a:rPr lang="ru-RU" sz="2400" dirty="0" smtClean="0"/>
              <a:t>Спасибо за внимание!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7543" y="694331"/>
            <a:ext cx="4920541" cy="47214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3363838"/>
            <a:ext cx="1792410" cy="762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114178"/>
            <a:ext cx="4346598" cy="289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7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100162"/>
            <a:ext cx="3749365" cy="17009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958740"/>
            <a:ext cx="3749365" cy="1694835"/>
          </a:xfrm>
          <a:prstGeom prst="rect">
            <a:avLst/>
          </a:prstGeom>
        </p:spPr>
      </p:pic>
      <p:sp>
        <p:nvSpPr>
          <p:cNvPr id="20" name="Заголовок 6"/>
          <p:cNvSpPr txBox="1">
            <a:spLocks/>
          </p:cNvSpPr>
          <p:nvPr/>
        </p:nvSpPr>
        <p:spPr>
          <a:xfrm>
            <a:off x="467544" y="271799"/>
            <a:ext cx="3422934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В РОССИИ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67544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Достижения</a:t>
            </a:r>
            <a:r>
              <a:rPr lang="en-US" b="0" cap="none" dirty="0" smtClean="0">
                <a:solidFill>
                  <a:schemeClr val="tx2"/>
                </a:solidFill>
              </a:rPr>
              <a:t> (</a:t>
            </a:r>
            <a:r>
              <a:rPr lang="ru-RU" b="0" cap="none" dirty="0" smtClean="0">
                <a:solidFill>
                  <a:schemeClr val="tx2"/>
                </a:solidFill>
              </a:rPr>
              <a:t>данные 2018 г.)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373" y="2958740"/>
            <a:ext cx="3746000" cy="16946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131590"/>
            <a:ext cx="3749040" cy="169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1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1331640" y="1096360"/>
            <a:ext cx="1369323" cy="1542408"/>
            <a:chOff x="259994" y="1096360"/>
            <a:chExt cx="1369323" cy="1542408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259994" y="1789909"/>
              <a:ext cx="136932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E74825"/>
                  </a:solidFill>
                </a:rPr>
                <a:t>&gt;</a:t>
              </a:r>
              <a:r>
                <a:rPr lang="ru-RU" sz="4000" b="1" dirty="0" smtClean="0">
                  <a:solidFill>
                    <a:srgbClr val="E74825"/>
                  </a:solidFill>
                </a:rPr>
                <a:t>270</a:t>
              </a:r>
              <a:endParaRPr lang="ru-RU" sz="4000" b="1" dirty="0">
                <a:solidFill>
                  <a:srgbClr val="E74825"/>
                </a:solidFill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617054" y="2330991"/>
              <a:ext cx="8162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tx2"/>
                  </a:solidFill>
                </a:rPr>
                <a:t>услуг</a:t>
              </a:r>
              <a:endParaRPr lang="ru-RU" sz="1400" dirty="0">
                <a:solidFill>
                  <a:schemeClr val="tx2"/>
                </a:solidFill>
              </a:endParaRPr>
            </a:p>
          </p:txBody>
        </p:sp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612" y="1096360"/>
              <a:ext cx="747792" cy="747792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3121529" y="1142306"/>
            <a:ext cx="1124045" cy="1635279"/>
            <a:chOff x="2402464" y="1142306"/>
            <a:chExt cx="1124045" cy="1635279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2402464" y="1797719"/>
              <a:ext cx="1124045" cy="70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rgbClr val="E74825"/>
                  </a:solidFill>
                </a:rPr>
                <a:t>130</a:t>
              </a:r>
              <a:endParaRPr lang="ru-RU" sz="4000" b="1" dirty="0">
                <a:solidFill>
                  <a:srgbClr val="E74825"/>
                </a:solidFill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2543582" y="2340542"/>
              <a:ext cx="955014" cy="437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dirty="0">
                  <a:solidFill>
                    <a:schemeClr val="tx2"/>
                  </a:solidFill>
                </a:rPr>
                <a:t>ц</a:t>
              </a:r>
              <a:r>
                <a:rPr lang="ru-RU" sz="1400" dirty="0" smtClean="0">
                  <a:solidFill>
                    <a:schemeClr val="tx2"/>
                  </a:solidFill>
                </a:rPr>
                <a:t>ентров </a:t>
              </a:r>
              <a:r>
                <a:rPr lang="ru-RU" sz="1400" dirty="0" err="1" smtClean="0">
                  <a:solidFill>
                    <a:schemeClr val="tx2"/>
                  </a:solidFill>
                </a:rPr>
                <a:t>госуслуг</a:t>
              </a:r>
              <a:endParaRPr lang="ru-RU" sz="1400" dirty="0">
                <a:solidFill>
                  <a:schemeClr val="tx2"/>
                </a:solidFill>
              </a:endParaRPr>
            </a:p>
          </p:txBody>
        </p:sp>
        <p:pic>
          <p:nvPicPr>
            <p:cNvPr id="118" name="Рисунок 1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2086" y="1142306"/>
              <a:ext cx="785778" cy="780283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4686285" y="1142306"/>
            <a:ext cx="1729787" cy="1494488"/>
            <a:chOff x="4208948" y="1142306"/>
            <a:chExt cx="1729787" cy="1494488"/>
          </a:xfrm>
        </p:grpSpPr>
        <p:sp>
          <p:nvSpPr>
            <p:cNvPr id="104" name="Прямоугольник 103"/>
            <p:cNvSpPr/>
            <p:nvPr/>
          </p:nvSpPr>
          <p:spPr>
            <a:xfrm>
              <a:off x="4208948" y="1782849"/>
              <a:ext cx="172978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E74825"/>
                  </a:solidFill>
                </a:rPr>
                <a:t>&gt;</a:t>
              </a:r>
              <a:r>
                <a:rPr lang="ru-RU" sz="4000" b="1" dirty="0">
                  <a:solidFill>
                    <a:srgbClr val="E74825"/>
                  </a:solidFill>
                </a:rPr>
                <a:t>8</a:t>
              </a:r>
              <a:r>
                <a:rPr lang="ru-RU" sz="4000" b="1" dirty="0" smtClean="0">
                  <a:solidFill>
                    <a:srgbClr val="E74825"/>
                  </a:solidFill>
                </a:rPr>
                <a:t>5</a:t>
              </a:r>
              <a:r>
                <a:rPr lang="en-US" sz="4000" b="1" dirty="0" smtClean="0">
                  <a:solidFill>
                    <a:srgbClr val="E74825"/>
                  </a:solidFill>
                </a:rPr>
                <a:t>00</a:t>
              </a:r>
              <a:endParaRPr lang="ru-RU" sz="4000" b="1" dirty="0">
                <a:solidFill>
                  <a:srgbClr val="E74825"/>
                </a:solidFill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4512159" y="2329017"/>
              <a:ext cx="124277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tx2"/>
                  </a:solidFill>
                </a:rPr>
                <a:t>сотрудников</a:t>
              </a:r>
              <a:endParaRPr lang="ru-RU" sz="1400" dirty="0">
                <a:solidFill>
                  <a:schemeClr val="tx2"/>
                </a:solidFill>
              </a:endParaRPr>
            </a:p>
          </p:txBody>
        </p:sp>
        <p:pic>
          <p:nvPicPr>
            <p:cNvPr id="120" name="Рисунок 1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9611" y="1142306"/>
              <a:ext cx="767489" cy="772894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6690340" y="1147489"/>
            <a:ext cx="1665329" cy="1496269"/>
            <a:chOff x="6415754" y="1147489"/>
            <a:chExt cx="1665329" cy="1496269"/>
          </a:xfrm>
        </p:grpSpPr>
        <p:grpSp>
          <p:nvGrpSpPr>
            <p:cNvPr id="123" name="Группа 122"/>
            <p:cNvGrpSpPr/>
            <p:nvPr/>
          </p:nvGrpSpPr>
          <p:grpSpPr>
            <a:xfrm>
              <a:off x="6415754" y="1792199"/>
              <a:ext cx="1665329" cy="851559"/>
              <a:chOff x="5230632" y="1660195"/>
              <a:chExt cx="1665329" cy="851559"/>
            </a:xfrm>
          </p:grpSpPr>
          <p:sp>
            <p:nvSpPr>
              <p:cNvPr id="124" name="Прямоугольник 123"/>
              <p:cNvSpPr/>
              <p:nvPr/>
            </p:nvSpPr>
            <p:spPr>
              <a:xfrm>
                <a:off x="5230632" y="1660195"/>
                <a:ext cx="166532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E74825"/>
                    </a:solidFill>
                  </a:rPr>
                  <a:t>&gt;</a:t>
                </a:r>
                <a:r>
                  <a:rPr lang="ru-RU" sz="4000" b="1" dirty="0" smtClean="0">
                    <a:solidFill>
                      <a:srgbClr val="E74825"/>
                    </a:solidFill>
                  </a:rPr>
                  <a:t>700</a:t>
                </a:r>
                <a:r>
                  <a:rPr lang="en-US" sz="4000" b="1" dirty="0" smtClean="0">
                    <a:solidFill>
                      <a:srgbClr val="E74825"/>
                    </a:solidFill>
                  </a:rPr>
                  <a:t>0</a:t>
                </a:r>
                <a:endParaRPr lang="ru-RU" sz="4000" b="1" dirty="0">
                  <a:solidFill>
                    <a:srgbClr val="E74825"/>
                  </a:solidFill>
                </a:endParaRPr>
              </a:p>
            </p:txBody>
          </p:sp>
          <p:sp>
            <p:nvSpPr>
              <p:cNvPr id="125" name="Прямоугольник 124"/>
              <p:cNvSpPr/>
              <p:nvPr/>
            </p:nvSpPr>
            <p:spPr>
              <a:xfrm>
                <a:off x="5471276" y="2203977"/>
                <a:ext cx="124277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dirty="0">
                    <a:solidFill>
                      <a:schemeClr val="tx2"/>
                    </a:solidFill>
                  </a:rPr>
                  <a:t>о</a:t>
                </a:r>
                <a:r>
                  <a:rPr lang="ru-RU" sz="1400" dirty="0" smtClean="0">
                    <a:solidFill>
                      <a:schemeClr val="tx2"/>
                    </a:solidFill>
                  </a:rPr>
                  <a:t>кон приема</a:t>
                </a:r>
                <a:endParaRPr lang="ru-RU" sz="1400" dirty="0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60940" y="1147489"/>
              <a:ext cx="717213" cy="717213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1674593" y="2962572"/>
            <a:ext cx="1124045" cy="1405522"/>
            <a:chOff x="602947" y="3138326"/>
            <a:chExt cx="1124045" cy="1405522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560" y="3138326"/>
              <a:ext cx="688474" cy="693323"/>
            </a:xfrm>
            <a:prstGeom prst="rect">
              <a:avLst/>
            </a:prstGeom>
          </p:spPr>
        </p:pic>
        <p:sp>
          <p:nvSpPr>
            <p:cNvPr id="88" name="Прямоугольник 87"/>
            <p:cNvSpPr/>
            <p:nvPr/>
          </p:nvSpPr>
          <p:spPr>
            <a:xfrm>
              <a:off x="602947" y="3835963"/>
              <a:ext cx="278554" cy="70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>
                  <a:solidFill>
                    <a:srgbClr val="E74825"/>
                  </a:solidFill>
                </a:rPr>
                <a:t>7</a:t>
              </a: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910778" y="3917919"/>
              <a:ext cx="8162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chemeClr val="tx2"/>
                  </a:solidFill>
                </a:rPr>
                <a:t>д</a:t>
              </a:r>
              <a:r>
                <a:rPr lang="ru-RU" sz="1400" dirty="0" smtClean="0">
                  <a:solidFill>
                    <a:schemeClr val="tx2"/>
                  </a:solidFill>
                </a:rPr>
                <a:t>ней</a:t>
              </a:r>
              <a:r>
                <a:rPr lang="en-US" sz="1400" dirty="0" smtClean="0">
                  <a:solidFill>
                    <a:schemeClr val="tx2"/>
                  </a:solidFill>
                </a:rPr>
                <a:t> </a:t>
              </a:r>
              <a:r>
                <a:rPr lang="ru-RU" sz="1400" dirty="0" smtClean="0">
                  <a:solidFill>
                    <a:schemeClr val="tx2"/>
                  </a:solidFill>
                </a:rPr>
                <a:t>в </a:t>
              </a:r>
              <a:r>
                <a:rPr lang="ru-RU" sz="1400" dirty="0">
                  <a:solidFill>
                    <a:schemeClr val="tx2"/>
                  </a:solidFill>
                </a:rPr>
                <a:t>неделю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729391" y="2855062"/>
            <a:ext cx="1780808" cy="1622139"/>
            <a:chOff x="6404225" y="3030816"/>
            <a:chExt cx="1780808" cy="1622139"/>
          </a:xfrm>
        </p:grpSpPr>
        <p:grpSp>
          <p:nvGrpSpPr>
            <p:cNvPr id="128" name="Группа 127"/>
            <p:cNvGrpSpPr/>
            <p:nvPr/>
          </p:nvGrpSpPr>
          <p:grpSpPr>
            <a:xfrm>
              <a:off x="6404225" y="3684614"/>
              <a:ext cx="1780808" cy="968341"/>
              <a:chOff x="5263711" y="1672679"/>
              <a:chExt cx="1780808" cy="968341"/>
            </a:xfrm>
          </p:grpSpPr>
          <p:sp>
            <p:nvSpPr>
              <p:cNvPr id="129" name="Прямоугольник 128"/>
              <p:cNvSpPr/>
              <p:nvPr/>
            </p:nvSpPr>
            <p:spPr>
              <a:xfrm>
                <a:off x="5263711" y="1672679"/>
                <a:ext cx="178080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solidFill>
                      <a:srgbClr val="E74825"/>
                    </a:solidFill>
                  </a:rPr>
                  <a:t>~</a:t>
                </a:r>
                <a:r>
                  <a:rPr lang="en-US" sz="3600" b="1" dirty="0" smtClean="0">
                    <a:solidFill>
                      <a:srgbClr val="E74825"/>
                    </a:solidFill>
                  </a:rPr>
                  <a:t>70000</a:t>
                </a:r>
                <a:endParaRPr lang="ru-RU" sz="3600" b="1" dirty="0">
                  <a:solidFill>
                    <a:srgbClr val="E74825"/>
                  </a:solidFill>
                </a:endParaRPr>
              </a:p>
            </p:txBody>
          </p:sp>
          <p:sp>
            <p:nvSpPr>
              <p:cNvPr id="130" name="Прямоугольник 129"/>
              <p:cNvSpPr/>
              <p:nvPr/>
            </p:nvSpPr>
            <p:spPr>
              <a:xfrm>
                <a:off x="5471276" y="2203977"/>
                <a:ext cx="1319693" cy="437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400" dirty="0">
                    <a:solidFill>
                      <a:schemeClr val="tx2"/>
                    </a:solidFill>
                  </a:rPr>
                  <a:t>посетителей в день</a:t>
                </a:r>
              </a:p>
            </p:txBody>
          </p:sp>
        </p:grpSp>
        <p:pic>
          <p:nvPicPr>
            <p:cNvPr id="127" name="Рисунок 12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97572" y="3030816"/>
              <a:ext cx="691477" cy="691477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4886615" y="2679308"/>
            <a:ext cx="1784646" cy="1660424"/>
            <a:chOff x="4322788" y="2855062"/>
            <a:chExt cx="1784646" cy="1660424"/>
          </a:xfrm>
        </p:grpSpPr>
        <p:sp>
          <p:nvSpPr>
            <p:cNvPr id="134" name="Прямоугольник 133"/>
            <p:cNvSpPr/>
            <p:nvPr/>
          </p:nvSpPr>
          <p:spPr>
            <a:xfrm>
              <a:off x="4448878" y="3906088"/>
              <a:ext cx="1658556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dirty="0">
                  <a:solidFill>
                    <a:schemeClr val="tx2"/>
                  </a:solidFill>
                </a:rPr>
                <a:t>услуг без привязки к месту </a:t>
              </a:r>
              <a:r>
                <a:rPr lang="ru-RU" sz="1400" dirty="0" smtClean="0">
                  <a:solidFill>
                    <a:schemeClr val="tx2"/>
                  </a:solidFill>
                </a:rPr>
                <a:t>жительства</a:t>
              </a:r>
              <a:endParaRPr lang="ru-RU" sz="1400" dirty="0">
                <a:solidFill>
                  <a:schemeClr val="tx2"/>
                </a:solidFill>
              </a:endParaRPr>
            </a:p>
          </p:txBody>
        </p:sp>
        <p:pic>
          <p:nvPicPr>
            <p:cNvPr id="1025" name="Рисунок 102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2788" y="2855062"/>
              <a:ext cx="1182089" cy="1182089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3256842" y="2915333"/>
            <a:ext cx="1921637" cy="1980542"/>
            <a:chOff x="2484650" y="3091087"/>
            <a:chExt cx="1921637" cy="1980542"/>
          </a:xfrm>
        </p:grpSpPr>
        <p:grpSp>
          <p:nvGrpSpPr>
            <p:cNvPr id="1027" name="Группа 1026"/>
            <p:cNvGrpSpPr/>
            <p:nvPr/>
          </p:nvGrpSpPr>
          <p:grpSpPr>
            <a:xfrm>
              <a:off x="2484650" y="3915165"/>
              <a:ext cx="1921637" cy="1156464"/>
              <a:chOff x="2756854" y="2954726"/>
              <a:chExt cx="1921637" cy="1156464"/>
            </a:xfrm>
          </p:grpSpPr>
          <p:sp>
            <p:nvSpPr>
              <p:cNvPr id="41" name="Объект 6"/>
              <p:cNvSpPr txBox="1">
                <a:spLocks/>
              </p:cNvSpPr>
              <p:nvPr/>
            </p:nvSpPr>
            <p:spPr>
              <a:xfrm>
                <a:off x="2776680" y="3193974"/>
                <a:ext cx="1560002" cy="249275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70000"/>
                  </a:lnSpc>
                  <a:buNone/>
                </a:pPr>
                <a:r>
                  <a:rPr lang="ru-RU" sz="1600" dirty="0" smtClean="0">
                    <a:solidFill>
                      <a:srgbClr val="E74825"/>
                    </a:solidFill>
                  </a:rPr>
                  <a:t>8.00</a:t>
                </a:r>
                <a:r>
                  <a:rPr lang="ru-RU" dirty="0" smtClean="0"/>
                  <a:t> </a:t>
                </a:r>
                <a:r>
                  <a:rPr lang="ru-RU" b="0" cap="none" dirty="0" smtClean="0">
                    <a:solidFill>
                      <a:schemeClr val="tx2"/>
                    </a:solidFill>
                  </a:rPr>
                  <a:t>до</a:t>
                </a:r>
                <a:r>
                  <a:rPr lang="ru-RU" cap="none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1600" dirty="0" smtClean="0">
                    <a:solidFill>
                      <a:srgbClr val="E74825"/>
                    </a:solidFill>
                  </a:rPr>
                  <a:t>20.00</a:t>
                </a:r>
                <a:endParaRPr lang="ru-RU" dirty="0">
                  <a:solidFill>
                    <a:srgbClr val="E74825"/>
                  </a:solidFill>
                </a:endParaRPr>
              </a:p>
            </p:txBody>
          </p:sp>
          <p:sp>
            <p:nvSpPr>
              <p:cNvPr id="136" name="Объект 6"/>
              <p:cNvSpPr txBox="1">
                <a:spLocks/>
              </p:cNvSpPr>
              <p:nvPr/>
            </p:nvSpPr>
            <p:spPr>
              <a:xfrm>
                <a:off x="2756854" y="3865133"/>
                <a:ext cx="1921637" cy="24605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70000"/>
                  </a:lnSpc>
                  <a:buNone/>
                </a:pPr>
                <a:r>
                  <a:rPr lang="ru-RU" sz="1600" dirty="0" smtClean="0">
                    <a:solidFill>
                      <a:srgbClr val="E74825"/>
                    </a:solidFill>
                  </a:rPr>
                  <a:t>10.00</a:t>
                </a:r>
                <a:r>
                  <a:rPr lang="ru-RU" sz="1800" dirty="0" smtClean="0"/>
                  <a:t> </a:t>
                </a:r>
                <a:r>
                  <a:rPr lang="ru-RU" b="0" cap="none" dirty="0" smtClean="0">
                    <a:solidFill>
                      <a:schemeClr val="tx2"/>
                    </a:solidFill>
                  </a:rPr>
                  <a:t>до</a:t>
                </a:r>
                <a:r>
                  <a:rPr lang="ru-RU" sz="1800" cap="none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1600" dirty="0" smtClean="0">
                    <a:solidFill>
                      <a:srgbClr val="E74825"/>
                    </a:solidFill>
                  </a:rPr>
                  <a:t>22.00</a:t>
                </a:r>
                <a:endParaRPr lang="ru-RU" sz="1600" dirty="0">
                  <a:solidFill>
                    <a:srgbClr val="E74825"/>
                  </a:solidFill>
                </a:endParaRPr>
              </a:p>
            </p:txBody>
          </p:sp>
          <p:sp>
            <p:nvSpPr>
              <p:cNvPr id="137" name="Объект 6"/>
              <p:cNvSpPr txBox="1">
                <a:spLocks/>
              </p:cNvSpPr>
              <p:nvPr/>
            </p:nvSpPr>
            <p:spPr>
              <a:xfrm>
                <a:off x="2776680" y="3373841"/>
                <a:ext cx="1707844" cy="52079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1200" cap="none" dirty="0" smtClean="0">
                    <a:solidFill>
                      <a:schemeClr val="accent2"/>
                    </a:solidFill>
                  </a:rPr>
                  <a:t>ФЛАГМАНЫ И ДВОРЕЦ ГОСУСЛУГ:</a:t>
                </a:r>
                <a:endParaRPr lang="ru-RU" sz="1200" cap="none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38" name="Объект 6"/>
              <p:cNvSpPr txBox="1">
                <a:spLocks/>
              </p:cNvSpPr>
              <p:nvPr/>
            </p:nvSpPr>
            <p:spPr>
              <a:xfrm>
                <a:off x="2776680" y="2954726"/>
                <a:ext cx="1284246" cy="274741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1200" cap="none" dirty="0" smtClean="0">
                    <a:solidFill>
                      <a:schemeClr val="accent2"/>
                    </a:solidFill>
                  </a:rPr>
                  <a:t>ЦЕНТРЫ:</a:t>
                </a:r>
                <a:endParaRPr lang="ru-RU" sz="1200" cap="none" dirty="0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1029" name="Рисунок 102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4132" y="3091087"/>
              <a:ext cx="710038" cy="710038"/>
            </a:xfrm>
            <a:prstGeom prst="rect">
              <a:avLst/>
            </a:prstGeom>
          </p:spPr>
        </p:pic>
      </p:grpSp>
      <p:sp>
        <p:nvSpPr>
          <p:cNvPr id="46" name="Заголовок 6"/>
          <p:cNvSpPr txBox="1">
            <a:spLocks/>
          </p:cNvSpPr>
          <p:nvPr/>
        </p:nvSpPr>
        <p:spPr>
          <a:xfrm>
            <a:off x="1691680" y="271799"/>
            <a:ext cx="3744416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ДОСТУПНОСТЬ УСЛУГ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41" y="181973"/>
            <a:ext cx="1589035" cy="1250668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Территории</a:t>
            </a: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691680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1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бъект 6"/>
          <p:cNvSpPr txBox="1">
            <a:spLocks/>
          </p:cNvSpPr>
          <p:nvPr/>
        </p:nvSpPr>
        <p:spPr>
          <a:xfrm>
            <a:off x="1691680" y="2365077"/>
            <a:ext cx="1719705" cy="4015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Предварительная</a:t>
            </a:r>
            <a:br>
              <a:rPr lang="ru-RU" b="0" cap="none" dirty="0" smtClean="0">
                <a:solidFill>
                  <a:schemeClr val="tx2"/>
                </a:solidFill>
              </a:rPr>
            </a:br>
            <a:r>
              <a:rPr lang="ru-RU" b="0" cap="none" dirty="0" smtClean="0">
                <a:solidFill>
                  <a:schemeClr val="tx2"/>
                </a:solidFill>
              </a:rPr>
              <a:t>запись</a:t>
            </a: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40889" y="2314178"/>
            <a:ext cx="2159422" cy="523220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defTabSz="457200">
              <a:spcBef>
                <a:spcPct val="20000"/>
              </a:spcBef>
            </a:pPr>
            <a:r>
              <a:rPr lang="ru-RU" sz="1400" dirty="0">
                <a:solidFill>
                  <a:schemeClr val="tx2"/>
                </a:solidFill>
              </a:rPr>
              <a:t>Уведомление </a:t>
            </a:r>
            <a:br>
              <a:rPr lang="ru-RU" sz="1400" dirty="0">
                <a:solidFill>
                  <a:schemeClr val="tx2"/>
                </a:solidFill>
              </a:rPr>
            </a:br>
            <a:r>
              <a:rPr lang="ru-RU" sz="1400" dirty="0">
                <a:solidFill>
                  <a:schemeClr val="tx2"/>
                </a:solidFill>
              </a:rPr>
              <a:t>о готовности документов</a:t>
            </a:r>
          </a:p>
        </p:txBody>
      </p:sp>
      <p:sp>
        <p:nvSpPr>
          <p:cNvPr id="29" name="Объект 6"/>
          <p:cNvSpPr txBox="1">
            <a:spLocks/>
          </p:cNvSpPr>
          <p:nvPr/>
        </p:nvSpPr>
        <p:spPr>
          <a:xfrm>
            <a:off x="6634465" y="2326702"/>
            <a:ext cx="2087415" cy="4783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Онлайн-мониторинг загруженности центров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3" name="Заголовок 6"/>
          <p:cNvSpPr txBox="1">
            <a:spLocks/>
          </p:cNvSpPr>
          <p:nvPr/>
        </p:nvSpPr>
        <p:spPr>
          <a:xfrm>
            <a:off x="1691680" y="271799"/>
            <a:ext cx="3744416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УПРАВЛЕНИЕ ОЧЕРЕДЯМИ</a:t>
            </a: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835" y="117231"/>
            <a:ext cx="1553651" cy="1327151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1691680" y="3017015"/>
            <a:ext cx="3681894" cy="1823479"/>
            <a:chOff x="3203338" y="2931789"/>
            <a:chExt cx="3681894" cy="1823479"/>
          </a:xfrm>
        </p:grpSpPr>
        <p:sp>
          <p:nvSpPr>
            <p:cNvPr id="13" name="Объект 6"/>
            <p:cNvSpPr txBox="1">
              <a:spLocks/>
            </p:cNvSpPr>
            <p:nvPr/>
          </p:nvSpPr>
          <p:spPr>
            <a:xfrm>
              <a:off x="3203338" y="4076532"/>
              <a:ext cx="2434710" cy="678736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80000"/>
                </a:lnSpc>
                <a:buNone/>
              </a:pPr>
              <a:endParaRPr lang="ru-RU" sz="2800" dirty="0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2941" y="2931789"/>
              <a:ext cx="1229716" cy="1221117"/>
            </a:xfrm>
            <a:prstGeom prst="rect">
              <a:avLst/>
            </a:prstGeom>
          </p:spPr>
        </p:pic>
        <p:sp>
          <p:nvSpPr>
            <p:cNvPr id="94" name="Объект 6"/>
            <p:cNvSpPr txBox="1">
              <a:spLocks/>
            </p:cNvSpPr>
            <p:nvPr/>
          </p:nvSpPr>
          <p:spPr>
            <a:xfrm>
              <a:off x="3242940" y="4320649"/>
              <a:ext cx="2395107" cy="208567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ru-RU" sz="2000" dirty="0">
                  <a:solidFill>
                    <a:srgbClr val="E74825"/>
                  </a:solidFill>
                </a:rPr>
                <a:t>&lt; 1% </a:t>
              </a:r>
              <a:r>
                <a:rPr lang="ru-RU" b="0" cap="none" dirty="0" smtClean="0">
                  <a:solidFill>
                    <a:schemeClr val="tx2"/>
                  </a:solidFill>
                </a:rPr>
                <a:t>посетителей</a:t>
              </a:r>
              <a:endParaRPr lang="ru-RU" b="0" cap="none" dirty="0">
                <a:solidFill>
                  <a:schemeClr val="tx2"/>
                </a:solidFill>
              </a:endParaRPr>
            </a:p>
          </p:txBody>
        </p:sp>
        <p:sp>
          <p:nvSpPr>
            <p:cNvPr id="95" name="Объект 6"/>
            <p:cNvSpPr txBox="1">
              <a:spLocks/>
            </p:cNvSpPr>
            <p:nvPr/>
          </p:nvSpPr>
          <p:spPr>
            <a:xfrm>
              <a:off x="4245575" y="3730737"/>
              <a:ext cx="1103925" cy="40190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70000"/>
                </a:lnSpc>
                <a:buNone/>
              </a:pPr>
              <a:r>
                <a:rPr lang="en-US" sz="2000" cap="none" dirty="0">
                  <a:solidFill>
                    <a:srgbClr val="E74825"/>
                  </a:solidFill>
                </a:rPr>
                <a:t>&gt;15</a:t>
              </a:r>
              <a:r>
                <a:rPr lang="ru-RU" sz="2000" cap="none" dirty="0">
                  <a:solidFill>
                    <a:srgbClr val="E74825"/>
                  </a:solidFill>
                </a:rPr>
                <a:t> </a:t>
              </a:r>
              <a:r>
                <a:rPr lang="ru-RU" sz="1600" cap="none" dirty="0">
                  <a:solidFill>
                    <a:srgbClr val="E74825"/>
                  </a:solidFill>
                </a:rPr>
                <a:t>минут</a:t>
              </a:r>
              <a:endParaRPr lang="ru-RU" sz="2000" cap="none" dirty="0">
                <a:solidFill>
                  <a:srgbClr val="E74825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2290" y="3735785"/>
              <a:ext cx="496219" cy="53845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2547" y="2963979"/>
              <a:ext cx="1232685" cy="1224065"/>
            </a:xfrm>
            <a:prstGeom prst="rect">
              <a:avLst/>
            </a:prstGeom>
          </p:spPr>
        </p:pic>
        <p:sp>
          <p:nvSpPr>
            <p:cNvPr id="96" name="Объект 6"/>
            <p:cNvSpPr txBox="1">
              <a:spLocks/>
            </p:cNvSpPr>
            <p:nvPr/>
          </p:nvSpPr>
          <p:spPr>
            <a:xfrm>
              <a:off x="5677649" y="4396327"/>
              <a:ext cx="992256" cy="24200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80000"/>
                </a:lnSpc>
                <a:buNone/>
              </a:pPr>
              <a:r>
                <a:rPr lang="ru-RU" b="0" cap="none" dirty="0">
                  <a:solidFill>
                    <a:schemeClr val="tx2"/>
                  </a:solidFill>
                </a:rPr>
                <a:t>в подарок</a:t>
              </a: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058133"/>
            <a:ext cx="1379861" cy="13702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2996" y="1060964"/>
            <a:ext cx="1229540" cy="12382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8724" y="1157856"/>
            <a:ext cx="1405066" cy="1227843"/>
          </a:xfrm>
          <a:prstGeom prst="rect">
            <a:avLst/>
          </a:prstGeom>
        </p:spPr>
      </p:pic>
      <p:sp>
        <p:nvSpPr>
          <p:cNvPr id="97" name="Прямоугольник 96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1691680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8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0" name="Заголовок 6"/>
          <p:cNvSpPr txBox="1">
            <a:spLocks/>
          </p:cNvSpPr>
          <p:nvPr/>
        </p:nvSpPr>
        <p:spPr>
          <a:xfrm>
            <a:off x="1691680" y="271799"/>
            <a:ext cx="3744416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КОМФОРТНОСТЬ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241"/>
          <a:stretch/>
        </p:blipFill>
        <p:spPr>
          <a:xfrm>
            <a:off x="250786" y="216689"/>
            <a:ext cx="1439165" cy="1215952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347129"/>
              </p:ext>
            </p:extLst>
          </p:nvPr>
        </p:nvGraphicFramePr>
        <p:xfrm>
          <a:off x="1689951" y="1271163"/>
          <a:ext cx="8412100" cy="3027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499">
                  <a:extLst>
                    <a:ext uri="{9D8B030D-6E8A-4147-A177-3AD203B41FA5}">
                      <a16:colId xmlns="" xmlns:a16="http://schemas.microsoft.com/office/drawing/2014/main" val="3260664464"/>
                    </a:ext>
                  </a:extLst>
                </a:gridCol>
                <a:gridCol w="1807255">
                  <a:extLst>
                    <a:ext uri="{9D8B030D-6E8A-4147-A177-3AD203B41FA5}">
                      <a16:colId xmlns="" xmlns:a16="http://schemas.microsoft.com/office/drawing/2014/main" val="758075509"/>
                    </a:ext>
                  </a:extLst>
                </a:gridCol>
                <a:gridCol w="1807255">
                  <a:extLst>
                    <a:ext uri="{9D8B030D-6E8A-4147-A177-3AD203B41FA5}">
                      <a16:colId xmlns="" xmlns:a16="http://schemas.microsoft.com/office/drawing/2014/main" val="255535158"/>
                    </a:ext>
                  </a:extLst>
                </a:gridCol>
                <a:gridCol w="1656650">
                  <a:extLst>
                    <a:ext uri="{9D8B030D-6E8A-4147-A177-3AD203B41FA5}">
                      <a16:colId xmlns="" xmlns:a16="http://schemas.microsoft.com/office/drawing/2014/main" val="1192712886"/>
                    </a:ext>
                  </a:extLst>
                </a:gridCol>
                <a:gridCol w="1355441">
                  <a:extLst>
                    <a:ext uri="{9D8B030D-6E8A-4147-A177-3AD203B41FA5}">
                      <a16:colId xmlns="" xmlns:a16="http://schemas.microsoft.com/office/drawing/2014/main" val="1702931654"/>
                    </a:ext>
                  </a:extLst>
                </a:gridCol>
              </a:tblGrid>
              <a:tr h="144238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Доступная</a:t>
                      </a:r>
                      <a:r>
                        <a:rPr lang="ru-RU" sz="1400" b="0" cap="none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среда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err="1" smtClean="0">
                          <a:solidFill>
                            <a:schemeClr val="tx2"/>
                          </a:solidFill>
                        </a:rPr>
                        <a:t>Велопарковка</a:t>
                      </a: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Детский </a:t>
                      </a:r>
                      <a:r>
                        <a:rPr lang="ru-RU" sz="1400" b="0" cap="none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уголок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Копирование</a:t>
                      </a:r>
                      <a:b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документов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47094646"/>
                  </a:ext>
                </a:extLst>
              </a:tr>
              <a:tr h="144238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Оплата </a:t>
                      </a:r>
                      <a:b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пошлин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Администратор</a:t>
                      </a:r>
                      <a:b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зала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Бесплатный</a:t>
                      </a:r>
                      <a:r>
                        <a:rPr lang="ru-RU" sz="1400" b="0" cap="none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b="0" cap="none" dirty="0" err="1" smtClean="0">
                          <a:solidFill>
                            <a:schemeClr val="tx2"/>
                          </a:solidFill>
                        </a:rPr>
                        <a:t>WiFi</a:t>
                      </a: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Кофе/</a:t>
                      </a:r>
                      <a:r>
                        <a:rPr lang="ru-RU" sz="1400" b="0" cap="none" dirty="0" err="1" smtClean="0">
                          <a:solidFill>
                            <a:schemeClr val="tx2"/>
                          </a:solidFill>
                        </a:rPr>
                        <a:t>снэки</a:t>
                      </a: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98885942"/>
                  </a:ext>
                </a:extLst>
              </a:tr>
            </a:tbl>
          </a:graphicData>
        </a:graphic>
      </p:graphicFrame>
      <p:pic>
        <p:nvPicPr>
          <p:cNvPr id="84" name="Рисунок 8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566" y="1361229"/>
            <a:ext cx="1053896" cy="10538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190" y="2862436"/>
            <a:ext cx="1097735" cy="1097735"/>
          </a:xfrm>
          <a:prstGeom prst="rect">
            <a:avLst/>
          </a:prstGeom>
        </p:spPr>
      </p:pic>
      <p:sp>
        <p:nvSpPr>
          <p:cNvPr id="85" name="Прямоугольник 84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Единый набор дружелюбных сервисов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119" y="1257471"/>
            <a:ext cx="1153756" cy="11576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9663" y="1454337"/>
            <a:ext cx="960788" cy="9607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9847" y="2862436"/>
            <a:ext cx="882222" cy="88520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8975" y="1311158"/>
            <a:ext cx="1103967" cy="11039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566" y="2862436"/>
            <a:ext cx="869764" cy="8727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4030" y="2862436"/>
            <a:ext cx="871935" cy="871935"/>
          </a:xfrm>
          <a:prstGeom prst="rect">
            <a:avLst/>
          </a:prstGeom>
        </p:spPr>
      </p:pic>
      <p:sp>
        <p:nvSpPr>
          <p:cNvPr id="87" name="Прямоугольник 86"/>
          <p:cNvSpPr/>
          <p:nvPr/>
        </p:nvSpPr>
        <p:spPr>
          <a:xfrm>
            <a:off x="1691680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45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Заголовок 6"/>
          <p:cNvSpPr txBox="1">
            <a:spLocks/>
          </p:cNvSpPr>
          <p:nvPr/>
        </p:nvSpPr>
        <p:spPr>
          <a:xfrm rot="16200000">
            <a:off x="-1855471" y="2766909"/>
            <a:ext cx="4212515" cy="50157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ДИАЛОГ С ЖИТЕЛЯМИ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1" name="Заголовок 6"/>
          <p:cNvSpPr txBox="1">
            <a:spLocks/>
          </p:cNvSpPr>
          <p:nvPr/>
        </p:nvSpPr>
        <p:spPr>
          <a:xfrm>
            <a:off x="1691680" y="271799"/>
            <a:ext cx="3744416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ДИАЛОГ С ГРАЖДАНАМИ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655"/>
          <a:stretch/>
        </p:blipFill>
        <p:spPr>
          <a:xfrm>
            <a:off x="-11589" y="-166273"/>
            <a:ext cx="2036240" cy="1605432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85" name="Прямоугольник 84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>
                <a:solidFill>
                  <a:schemeClr val="tx2"/>
                </a:solidFill>
              </a:rPr>
              <a:t>8</a:t>
            </a:r>
            <a:r>
              <a:rPr lang="ru-RU" b="0" cap="none" dirty="0" smtClean="0">
                <a:solidFill>
                  <a:schemeClr val="tx2"/>
                </a:solidFill>
              </a:rPr>
              <a:t> способов обратной связи 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327" y="1614122"/>
            <a:ext cx="919561" cy="9195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156" y="3287856"/>
            <a:ext cx="884205" cy="8842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125" y="1584088"/>
            <a:ext cx="929641" cy="9327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243" y="1488154"/>
            <a:ext cx="1106804" cy="11068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327" y="3181119"/>
            <a:ext cx="919561" cy="9195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62" y="3261869"/>
            <a:ext cx="928367" cy="928367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4705" y="1488154"/>
            <a:ext cx="1028716" cy="1028716"/>
          </a:xfrm>
          <a:prstGeom prst="rect">
            <a:avLst/>
          </a:prstGeom>
        </p:spPr>
      </p:pic>
      <p:sp>
        <p:nvSpPr>
          <p:cNvPr id="89" name="Прямоугольник 88"/>
          <p:cNvSpPr/>
          <p:nvPr/>
        </p:nvSpPr>
        <p:spPr>
          <a:xfrm>
            <a:off x="1691680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58093" y="3290300"/>
            <a:ext cx="950607" cy="826398"/>
          </a:xfrm>
          <a:prstGeom prst="rect">
            <a:avLst/>
          </a:prstGeom>
        </p:spPr>
      </p:pic>
      <p:sp>
        <p:nvSpPr>
          <p:cNvPr id="19" name="Объект 6"/>
          <p:cNvSpPr txBox="1">
            <a:spLocks/>
          </p:cNvSpPr>
          <p:nvPr/>
        </p:nvSpPr>
        <p:spPr>
          <a:xfrm>
            <a:off x="501574" y="2492733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Пульты</a:t>
            </a:r>
            <a:br>
              <a:rPr lang="ru-RU" b="0" cap="none" dirty="0">
                <a:solidFill>
                  <a:schemeClr val="tx2"/>
                </a:solidFill>
              </a:rPr>
            </a:br>
            <a:r>
              <a:rPr lang="ru-RU" b="0" cap="none" dirty="0">
                <a:solidFill>
                  <a:schemeClr val="tx2"/>
                </a:solidFill>
              </a:rPr>
              <a:t>оценки качества</a:t>
            </a:r>
            <a:endParaRPr lang="ru-RU" b="0" dirty="0">
              <a:solidFill>
                <a:schemeClr val="tx2"/>
              </a:solidFill>
            </a:endParaRPr>
          </a:p>
        </p:txBody>
      </p:sp>
      <p:sp>
        <p:nvSpPr>
          <p:cNvPr id="20" name="Объект 6"/>
          <p:cNvSpPr txBox="1">
            <a:spLocks/>
          </p:cNvSpPr>
          <p:nvPr/>
        </p:nvSpPr>
        <p:spPr>
          <a:xfrm>
            <a:off x="2559235" y="2382530"/>
            <a:ext cx="1262326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cap="none" dirty="0">
                <a:solidFill>
                  <a:schemeClr val="tx2"/>
                </a:solidFill>
              </a:rPr>
              <a:t>E-mail</a:t>
            </a:r>
            <a:r>
              <a:rPr lang="ru-RU" b="0" cap="none" dirty="0">
                <a:solidFill>
                  <a:schemeClr val="tx2"/>
                </a:solidFill>
              </a:rPr>
              <a:t> </a:t>
            </a:r>
            <a:r>
              <a:rPr lang="en-US" b="0" cap="none" dirty="0">
                <a:solidFill>
                  <a:schemeClr val="tx2"/>
                </a:solidFill>
              </a:rPr>
              <a:t>/</a:t>
            </a:r>
            <a:r>
              <a:rPr lang="ru-RU" b="0" cap="none" dirty="0">
                <a:solidFill>
                  <a:schemeClr val="tx2"/>
                </a:solidFill>
              </a:rPr>
              <a:t> Почта</a:t>
            </a:r>
            <a:endParaRPr lang="ru-RU" b="0" dirty="0">
              <a:solidFill>
                <a:schemeClr val="tx2"/>
              </a:solidFill>
            </a:endParaRPr>
          </a:p>
        </p:txBody>
      </p:sp>
      <p:sp>
        <p:nvSpPr>
          <p:cNvPr id="21" name="Объект 6"/>
          <p:cNvSpPr txBox="1">
            <a:spLocks/>
          </p:cNvSpPr>
          <p:nvPr/>
        </p:nvSpPr>
        <p:spPr>
          <a:xfrm>
            <a:off x="4814319" y="2402970"/>
            <a:ext cx="777878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err="1">
                <a:solidFill>
                  <a:schemeClr val="tx2"/>
                </a:solidFill>
              </a:rPr>
              <a:t>Соцсети</a:t>
            </a:r>
            <a:endParaRPr lang="ru-RU" b="0" dirty="0">
              <a:solidFill>
                <a:schemeClr val="tx2"/>
              </a:solidFill>
            </a:endParaRP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6658093" y="2599761"/>
            <a:ext cx="1271563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>
                <a:solidFill>
                  <a:schemeClr val="tx2"/>
                </a:solidFill>
              </a:rPr>
              <a:t>Мобильное приложение</a:t>
            </a:r>
          </a:p>
          <a:p>
            <a:pPr marL="0" indent="0">
              <a:buNone/>
            </a:pPr>
            <a:endParaRPr lang="ru-RU" b="0" dirty="0">
              <a:solidFill>
                <a:schemeClr val="tx2"/>
              </a:solidFill>
            </a:endParaRPr>
          </a:p>
        </p:txBody>
      </p:sp>
      <p:sp>
        <p:nvSpPr>
          <p:cNvPr id="23" name="Объект 6"/>
          <p:cNvSpPr txBox="1">
            <a:spLocks/>
          </p:cNvSpPr>
          <p:nvPr/>
        </p:nvSpPr>
        <p:spPr>
          <a:xfrm>
            <a:off x="541716" y="4100680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Анкетирование</a:t>
            </a:r>
            <a:br>
              <a:rPr lang="ru-RU" b="0" cap="none" dirty="0">
                <a:solidFill>
                  <a:schemeClr val="tx2"/>
                </a:solidFill>
              </a:rPr>
            </a:br>
            <a:r>
              <a:rPr lang="ru-RU" b="0" cap="none" dirty="0">
                <a:solidFill>
                  <a:schemeClr val="tx2"/>
                </a:solidFill>
              </a:rPr>
              <a:t>и </a:t>
            </a:r>
            <a:r>
              <a:rPr lang="ru-RU" b="0" cap="none" dirty="0" err="1">
                <a:solidFill>
                  <a:schemeClr val="tx2"/>
                </a:solidFill>
              </a:rPr>
              <a:t>краудсорсинг</a:t>
            </a: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24" name="Объект 6"/>
          <p:cNvSpPr txBox="1">
            <a:spLocks/>
          </p:cNvSpPr>
          <p:nvPr/>
        </p:nvSpPr>
        <p:spPr>
          <a:xfrm>
            <a:off x="2559235" y="4084929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Вопрос-ответ </a:t>
            </a:r>
            <a:br>
              <a:rPr lang="ru-RU" b="0" cap="none" dirty="0">
                <a:solidFill>
                  <a:schemeClr val="tx2"/>
                </a:solidFill>
              </a:rPr>
            </a:br>
            <a:r>
              <a:rPr lang="ru-RU" b="0" cap="none" dirty="0">
                <a:solidFill>
                  <a:schemeClr val="tx2"/>
                </a:solidFill>
              </a:rPr>
              <a:t>на сайте </a:t>
            </a:r>
            <a:r>
              <a:rPr lang="en-US" b="0" u="sng" cap="none" dirty="0">
                <a:solidFill>
                  <a:schemeClr val="tx2"/>
                </a:solidFill>
              </a:rPr>
              <a:t>md.mos.ru</a:t>
            </a:r>
          </a:p>
        </p:txBody>
      </p:sp>
      <p:sp>
        <p:nvSpPr>
          <p:cNvPr id="25" name="Объект 6"/>
          <p:cNvSpPr txBox="1">
            <a:spLocks/>
          </p:cNvSpPr>
          <p:nvPr/>
        </p:nvSpPr>
        <p:spPr>
          <a:xfrm>
            <a:off x="4599134" y="4159885"/>
            <a:ext cx="1248387" cy="3814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Горячая линия</a:t>
            </a:r>
          </a:p>
        </p:txBody>
      </p:sp>
      <p:sp>
        <p:nvSpPr>
          <p:cNvPr id="26" name="Объект 6"/>
          <p:cNvSpPr txBox="1">
            <a:spLocks/>
          </p:cNvSpPr>
          <p:nvPr/>
        </p:nvSpPr>
        <p:spPr>
          <a:xfrm>
            <a:off x="6658094" y="4172551"/>
            <a:ext cx="1508916" cy="55003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Книга отзывов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и предложений</a:t>
            </a:r>
          </a:p>
        </p:txBody>
      </p:sp>
    </p:spTree>
    <p:extLst>
      <p:ext uri="{BB962C8B-B14F-4D97-AF65-F5344CB8AC3E}">
        <p14:creationId xmlns:p14="http://schemas.microsoft.com/office/powerpoint/2010/main" val="393613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Овал 36"/>
          <p:cNvSpPr/>
          <p:nvPr/>
        </p:nvSpPr>
        <p:spPr>
          <a:xfrm rot="10800000">
            <a:off x="6337900" y="3791844"/>
            <a:ext cx="2806100" cy="1354577"/>
          </a:xfrm>
          <a:custGeom>
            <a:avLst/>
            <a:gdLst/>
            <a:ahLst/>
            <a:cxnLst/>
            <a:rect l="l" t="t" r="r" b="b"/>
            <a:pathLst>
              <a:path w="3153743" h="1522394">
                <a:moveTo>
                  <a:pt x="0" y="0"/>
                </a:moveTo>
                <a:lnTo>
                  <a:pt x="3153743" y="0"/>
                </a:lnTo>
                <a:cubicBezTo>
                  <a:pt x="3062857" y="855829"/>
                  <a:pt x="2338527" y="1522394"/>
                  <a:pt x="1458512" y="1522394"/>
                </a:cubicBezTo>
                <a:cubicBezTo>
                  <a:pt x="839518" y="1522394"/>
                  <a:pt x="297550" y="1192605"/>
                  <a:pt x="0" y="698450"/>
                </a:cubicBezTo>
                <a:close/>
              </a:path>
            </a:pathLst>
          </a:custGeom>
          <a:solidFill>
            <a:schemeClr val="lt1">
              <a:alpha val="5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41" name="Заголовок 6"/>
          <p:cNvSpPr txBox="1">
            <a:spLocks/>
          </p:cNvSpPr>
          <p:nvPr/>
        </p:nvSpPr>
        <p:spPr>
          <a:xfrm>
            <a:off x="467544" y="271799"/>
            <a:ext cx="3422934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51" name="Заголовок 6"/>
          <p:cNvSpPr txBox="1">
            <a:spLocks/>
          </p:cNvSpPr>
          <p:nvPr/>
        </p:nvSpPr>
        <p:spPr>
          <a:xfrm>
            <a:off x="467544" y="271799"/>
            <a:ext cx="3422934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РЕЗУЛЬТАТ</a:t>
            </a:r>
            <a:endParaRPr lang="ru-RU" sz="24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467544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Данные за 2017-2019 гг.</a:t>
            </a: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17334" y="1357796"/>
            <a:ext cx="3802111" cy="18158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За последние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2 </a:t>
            </a:r>
            <a:r>
              <a:rPr lang="ru-RU" sz="2800" b="1" dirty="0">
                <a:solidFill>
                  <a:schemeClr val="tx2"/>
                </a:solidFill>
              </a:rPr>
              <a:t>года</a:t>
            </a:r>
            <a:endParaRPr lang="ru-RU" sz="2800" b="1" dirty="0"/>
          </a:p>
          <a:p>
            <a:r>
              <a:rPr lang="ru-RU" sz="2800" b="1" dirty="0">
                <a:solidFill>
                  <a:schemeClr val="tx2"/>
                </a:solidFill>
              </a:rPr>
              <a:t>м</a:t>
            </a:r>
            <a:r>
              <a:rPr lang="ru-RU" sz="2800" b="1" dirty="0" smtClean="0">
                <a:solidFill>
                  <a:schemeClr val="tx2"/>
                </a:solidFill>
              </a:rPr>
              <a:t>ы </a:t>
            </a:r>
            <a:r>
              <a:rPr lang="ru-RU" sz="2800" b="1" dirty="0">
                <a:solidFill>
                  <a:schemeClr val="tx2"/>
                </a:solidFill>
              </a:rPr>
              <a:t>снизили процент </a:t>
            </a:r>
            <a:r>
              <a:rPr lang="ru-RU" sz="2800" b="1" dirty="0" smtClean="0">
                <a:solidFill>
                  <a:schemeClr val="tx2"/>
                </a:solidFill>
              </a:rPr>
              <a:t>жалоб</a:t>
            </a:r>
            <a:endParaRPr lang="ru-RU" sz="28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815930" y="3173678"/>
            <a:ext cx="273041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5400" b="1" dirty="0" smtClean="0">
                <a:solidFill>
                  <a:srgbClr val="E74825"/>
                </a:solidFill>
              </a:rPr>
              <a:t>в </a:t>
            </a:r>
            <a:r>
              <a:rPr lang="ru-RU" sz="5400" b="1" dirty="0">
                <a:solidFill>
                  <a:srgbClr val="E74825"/>
                </a:solidFill>
              </a:rPr>
              <a:t>5</a:t>
            </a:r>
            <a:r>
              <a:rPr lang="ru-RU" sz="5400" b="1" dirty="0" smtClean="0">
                <a:solidFill>
                  <a:srgbClr val="E74825"/>
                </a:solidFill>
              </a:rPr>
              <a:t> </a:t>
            </a:r>
            <a:r>
              <a:rPr lang="ru-RU" sz="5400" b="1" dirty="0">
                <a:solidFill>
                  <a:srgbClr val="E74825"/>
                </a:solidFill>
              </a:rPr>
              <a:t>раз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736436" y="3173678"/>
            <a:ext cx="2583087" cy="663346"/>
            <a:chOff x="1500491" y="2557416"/>
            <a:chExt cx="2583087" cy="663346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500491" y="2713741"/>
              <a:ext cx="1283886" cy="378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rgbClr val="E74825"/>
                  </a:solidFill>
                </a:rPr>
                <a:t>97</a:t>
              </a:r>
              <a:r>
                <a:rPr lang="ru-RU" sz="2800" b="1" dirty="0" smtClean="0">
                  <a:solidFill>
                    <a:srgbClr val="E74825"/>
                  </a:solidFill>
                </a:rPr>
                <a:t>%</a:t>
              </a:r>
              <a:endParaRPr lang="ru-RU" sz="2800" dirty="0">
                <a:solidFill>
                  <a:srgbClr val="E74825"/>
                </a:solidFill>
              </a:endParaRPr>
            </a:p>
          </p:txBody>
        </p:sp>
        <p:sp>
          <p:nvSpPr>
            <p:cNvPr id="31" name="Объект 6"/>
            <p:cNvSpPr txBox="1">
              <a:spLocks/>
            </p:cNvSpPr>
            <p:nvPr/>
          </p:nvSpPr>
          <p:spPr>
            <a:xfrm>
              <a:off x="2856191" y="2557416"/>
              <a:ext cx="1227387" cy="663346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b="0" cap="none" dirty="0">
                  <a:solidFill>
                    <a:schemeClr val="tx2"/>
                  </a:solidFill>
                </a:rPr>
                <a:t>д</a:t>
              </a:r>
              <a:r>
                <a:rPr lang="ru-RU" b="0" cap="none" dirty="0" smtClean="0">
                  <a:solidFill>
                    <a:schemeClr val="tx2"/>
                  </a:solidFill>
                </a:rPr>
                <a:t>овольных посетителей</a:t>
              </a:r>
              <a:endParaRPr lang="ru-RU" b="0" cap="none" dirty="0">
                <a:solidFill>
                  <a:schemeClr val="tx2"/>
                </a:solidFill>
              </a:endParaRPr>
            </a:p>
          </p:txBody>
        </p: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7875" y="1163452"/>
            <a:ext cx="896190" cy="281659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376" y="2042618"/>
            <a:ext cx="1058263" cy="10582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454" y="1195214"/>
            <a:ext cx="3161182" cy="197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5412831" y="738131"/>
            <a:ext cx="3536608" cy="3710356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67544" y="250456"/>
            <a:ext cx="4832380" cy="464761"/>
          </a:xfrm>
        </p:spPr>
        <p:txBody>
          <a:bodyPr>
            <a:normAutofit/>
          </a:bodyPr>
          <a:lstStyle/>
          <a:p>
            <a:pPr>
              <a:lnSpc>
                <a:spcPts val="3040"/>
              </a:lnSpc>
            </a:pPr>
            <a:r>
              <a:rPr lang="ru-RU" sz="2000" b="0" dirty="0" smtClean="0">
                <a:solidFill>
                  <a:srgbClr val="E74825"/>
                </a:solidFill>
              </a:rPr>
              <a:t>Флагманские офисы </a:t>
            </a:r>
            <a:r>
              <a:rPr lang="ru-RU" sz="2000" dirty="0" smtClean="0">
                <a:solidFill>
                  <a:srgbClr val="E74825"/>
                </a:solidFill>
              </a:rPr>
              <a:t>«Мои Документы»</a:t>
            </a:r>
            <a:endParaRPr lang="ru-RU" sz="2000" dirty="0">
              <a:solidFill>
                <a:srgbClr val="E74825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56848" y="1348205"/>
            <a:ext cx="319161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900" b="1" dirty="0">
                <a:solidFill>
                  <a:schemeClr val="bg2"/>
                </a:solidFill>
              </a:rPr>
              <a:t>Флагманский </a:t>
            </a:r>
            <a:r>
              <a:rPr lang="ru-RU" sz="1900" b="1" dirty="0" smtClean="0">
                <a:solidFill>
                  <a:schemeClr val="bg2"/>
                </a:solidFill>
              </a:rPr>
              <a:t>офис</a:t>
            </a:r>
          </a:p>
          <a:p>
            <a:pPr algn="r"/>
            <a:r>
              <a:rPr lang="ru-RU" sz="1900" b="1" dirty="0" smtClean="0">
                <a:solidFill>
                  <a:schemeClr val="bg2"/>
                </a:solidFill>
              </a:rPr>
              <a:t>«Мои </a:t>
            </a:r>
            <a:r>
              <a:rPr lang="ru-RU" sz="1900" b="1" dirty="0">
                <a:solidFill>
                  <a:schemeClr val="bg2"/>
                </a:solidFill>
              </a:rPr>
              <a:t>Д</a:t>
            </a:r>
            <a:r>
              <a:rPr lang="ru-RU" sz="1900" b="1" dirty="0" smtClean="0">
                <a:solidFill>
                  <a:schemeClr val="bg2"/>
                </a:solidFill>
              </a:rPr>
              <a:t>окументы</a:t>
            </a:r>
            <a:r>
              <a:rPr lang="ru-RU" sz="1900" b="1" dirty="0">
                <a:solidFill>
                  <a:schemeClr val="bg2"/>
                </a:solidFill>
              </a:rPr>
              <a:t>» </a:t>
            </a:r>
            <a:r>
              <a:rPr lang="ru-RU" sz="1900" b="1" dirty="0" smtClean="0">
                <a:solidFill>
                  <a:schemeClr val="bg2"/>
                </a:solidFill>
              </a:rPr>
              <a:t>–</a:t>
            </a:r>
          </a:p>
          <a:p>
            <a:pPr algn="r"/>
            <a:r>
              <a:rPr lang="ru-RU" sz="1900" dirty="0" smtClean="0">
                <a:solidFill>
                  <a:schemeClr val="bg2"/>
                </a:solidFill>
              </a:rPr>
              <a:t>это </a:t>
            </a:r>
            <a:r>
              <a:rPr lang="ru-RU" sz="1900" dirty="0">
                <a:solidFill>
                  <a:schemeClr val="bg2"/>
                </a:solidFill>
              </a:rPr>
              <a:t>ведущий центр предоставления госуслуг, главный окружной центр, который предоставляет революционно новый уровень сервиса. 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2" y="738130"/>
            <a:ext cx="2376264" cy="170536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>
                <a:solidFill>
                  <a:schemeClr val="tx1"/>
                </a:solidFill>
              </a:rPr>
              <a:t>Общая информация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3" y="2595192"/>
            <a:ext cx="2376264" cy="170474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7822" y="2582521"/>
            <a:ext cx="2428552" cy="171742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7824" y="738130"/>
            <a:ext cx="2427584" cy="1709063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467542" y="2169477"/>
            <a:ext cx="2376263" cy="42928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88055" y="2200747"/>
            <a:ext cx="1444388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dirty="0">
                <a:solidFill>
                  <a:schemeClr val="bg2"/>
                </a:solidFill>
              </a:rPr>
              <a:t>б</a:t>
            </a:r>
            <a:r>
              <a:rPr lang="ru-RU" sz="1100" dirty="0" smtClean="0">
                <a:solidFill>
                  <a:schemeClr val="bg2"/>
                </a:solidFill>
              </a:rPr>
              <a:t>ольшая площадь помещения</a:t>
            </a:r>
            <a:endParaRPr lang="ru-RU" sz="1100" dirty="0">
              <a:solidFill>
                <a:schemeClr val="bg2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67542" y="4026538"/>
            <a:ext cx="2376263" cy="43374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88055" y="4061822"/>
            <a:ext cx="1444388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dirty="0">
                <a:solidFill>
                  <a:schemeClr val="bg2"/>
                </a:solidFill>
              </a:rPr>
              <a:t>просторный</a:t>
            </a:r>
            <a:br>
              <a:rPr lang="ru-RU" sz="1100" dirty="0">
                <a:solidFill>
                  <a:schemeClr val="bg2"/>
                </a:solidFill>
              </a:rPr>
            </a:br>
            <a:r>
              <a:rPr lang="ru-RU" sz="1100" dirty="0">
                <a:solidFill>
                  <a:schemeClr val="bg2"/>
                </a:solidFill>
              </a:rPr>
              <a:t>детский уголок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987823" y="2162140"/>
            <a:ext cx="2425008" cy="4366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068778" y="2207444"/>
            <a:ext cx="1968894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dirty="0">
                <a:solidFill>
                  <a:schemeClr val="bg2"/>
                </a:solidFill>
              </a:rPr>
              <a:t>расширенная</a:t>
            </a:r>
            <a:br>
              <a:rPr lang="ru-RU" sz="1100" dirty="0">
                <a:solidFill>
                  <a:schemeClr val="bg2"/>
                </a:solidFill>
              </a:rPr>
            </a:br>
            <a:r>
              <a:rPr lang="ru-RU" sz="1100" dirty="0">
                <a:solidFill>
                  <a:schemeClr val="bg2"/>
                </a:solidFill>
              </a:rPr>
              <a:t>зона электронных услуг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987820" y="4019202"/>
            <a:ext cx="2425009" cy="42928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058670" y="4054486"/>
            <a:ext cx="1444388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dirty="0">
                <a:solidFill>
                  <a:schemeClr val="bg2"/>
                </a:solidFill>
              </a:rPr>
              <a:t>комфортная </a:t>
            </a:r>
            <a:br>
              <a:rPr lang="ru-RU" sz="1100" dirty="0">
                <a:solidFill>
                  <a:schemeClr val="bg2"/>
                </a:solidFill>
              </a:rPr>
            </a:br>
            <a:r>
              <a:rPr lang="ru-RU" sz="1100" dirty="0">
                <a:solidFill>
                  <a:schemeClr val="bg2"/>
                </a:solidFill>
              </a:rPr>
              <a:t>зона ожидания</a:t>
            </a:r>
          </a:p>
        </p:txBody>
      </p:sp>
    </p:spTree>
    <p:extLst>
      <p:ext uri="{BB962C8B-B14F-4D97-AF65-F5344CB8AC3E}">
        <p14:creationId xmlns:p14="http://schemas.microsoft.com/office/powerpoint/2010/main" val="80238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_16x9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кст + пиктограмм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 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Титульный, заключите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26731</TotalTime>
  <Words>1098</Words>
  <Application>Microsoft Office PowerPoint</Application>
  <PresentationFormat>Экран (16:9)</PresentationFormat>
  <Paragraphs>262</Paragraphs>
  <Slides>25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Тема_16x9</vt:lpstr>
      <vt:lpstr>Текст + пиктограмма</vt:lpstr>
      <vt:lpstr>2 Шмуцтитульный слайд</vt:lpstr>
      <vt:lpstr>Шмуцтитульный слайд</vt:lpstr>
      <vt:lpstr>Титульный, заключительный 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Флагманские офисы «Мои Документы»</vt:lpstr>
      <vt:lpstr>Презентация PowerPoint</vt:lpstr>
      <vt:lpstr>Дворец госуслуг на ВДНХ</vt:lpstr>
      <vt:lpstr>Дворец госуслуг на ВДНХ</vt:lpstr>
      <vt:lpstr>Презентация PowerPoint</vt:lpstr>
      <vt:lpstr>Презентация PowerPoint</vt:lpstr>
      <vt:lpstr>ВАЖНЫЕ УСЛУГИ</vt:lpstr>
      <vt:lpstr>ЖИЗНЕННЫЕ СИТУАЦИИ</vt:lpstr>
      <vt:lpstr>Принципы работы центров</vt:lpstr>
      <vt:lpstr>Принципы работы центров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Мы слышим, чего хотят посетители, и делаем то,  о чем они просят</vt:lpstr>
    </vt:vector>
  </TitlesOfParts>
  <Company>KGU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Video</dc:creator>
  <cp:lastModifiedBy>User</cp:lastModifiedBy>
  <cp:revision>924</cp:revision>
  <cp:lastPrinted>2018-10-04T11:28:26Z</cp:lastPrinted>
  <dcterms:created xsi:type="dcterms:W3CDTF">2013-12-20T10:21:15Z</dcterms:created>
  <dcterms:modified xsi:type="dcterms:W3CDTF">2020-01-13T12:01:58Z</dcterms:modified>
</cp:coreProperties>
</file>