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6"/>
  </p:handoutMasterIdLst>
  <p:sldIdLst>
    <p:sldId id="305" r:id="rId2"/>
    <p:sldId id="337" r:id="rId3"/>
    <p:sldId id="330" r:id="rId4"/>
    <p:sldId id="338" r:id="rId5"/>
    <p:sldId id="339" r:id="rId6"/>
    <p:sldId id="336" r:id="rId7"/>
    <p:sldId id="370" r:id="rId8"/>
    <p:sldId id="371" r:id="rId9"/>
    <p:sldId id="372" r:id="rId10"/>
    <p:sldId id="354" r:id="rId11"/>
    <p:sldId id="368" r:id="rId12"/>
    <p:sldId id="340" r:id="rId13"/>
    <p:sldId id="374" r:id="rId14"/>
    <p:sldId id="375" r:id="rId15"/>
    <p:sldId id="379" r:id="rId16"/>
    <p:sldId id="376" r:id="rId17"/>
    <p:sldId id="378" r:id="rId18"/>
    <p:sldId id="373" r:id="rId19"/>
    <p:sldId id="377" r:id="rId20"/>
    <p:sldId id="380" r:id="rId21"/>
    <p:sldId id="369" r:id="rId22"/>
    <p:sldId id="367" r:id="rId23"/>
    <p:sldId id="361" r:id="rId24"/>
    <p:sldId id="33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9900"/>
    <a:srgbClr val="9900FF"/>
    <a:srgbClr val="722A28"/>
    <a:srgbClr val="0033CC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30" autoAdjust="0"/>
    <p:restoredTop sz="94713" autoAdjust="0"/>
  </p:normalViewPr>
  <p:slideViewPr>
    <p:cSldViewPr>
      <p:cViewPr>
        <p:scale>
          <a:sx n="96" d="100"/>
          <a:sy n="96" d="100"/>
        </p:scale>
        <p:origin x="-402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2FD7F-732C-416D-92FD-8E4BC960E516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E6D837-E67E-4CA0-80CC-A40A6CA99C2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Государственное бюджетное общеобразовательное учреждение города Москвы «Школа № 939» создано в результате реорганизации 2013 и 2017 годов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C11CD8-95D7-4210-B5D5-D45BB4F203A1}" type="parTrans" cxnId="{01297BFC-E3C6-42EF-8C62-E2728DC6B4B9}">
      <dgm:prSet/>
      <dgm:spPr/>
      <dgm:t>
        <a:bodyPr/>
        <a:lstStyle/>
        <a:p>
          <a:endParaRPr lang="ru-RU"/>
        </a:p>
      </dgm:t>
    </dgm:pt>
    <dgm:pt modelId="{8E237058-6A0A-4F59-A988-952621EA94A1}" type="sibTrans" cxnId="{01297BFC-E3C6-42EF-8C62-E2728DC6B4B9}">
      <dgm:prSet/>
      <dgm:spPr/>
      <dgm:t>
        <a:bodyPr/>
        <a:lstStyle/>
        <a:p>
          <a:endParaRPr lang="ru-RU"/>
        </a:p>
      </dgm:t>
    </dgm:pt>
    <dgm:pt modelId="{E0E1E235-EB86-4EC4-94C9-E5FACB36924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соответствии с бессрочной лицензией от 2015  года учреждение имеет право осуществлять образовательную деятельность по следующим уровням образования: дошкольное,  начальное общее и основное общее образование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FB1969-5868-4AE5-8210-4CC86FA6FA14}" type="parTrans" cxnId="{13DFEE78-4F8A-4477-86B3-19B93A897742}">
      <dgm:prSet/>
      <dgm:spPr/>
      <dgm:t>
        <a:bodyPr/>
        <a:lstStyle/>
        <a:p>
          <a:endParaRPr lang="ru-RU"/>
        </a:p>
      </dgm:t>
    </dgm:pt>
    <dgm:pt modelId="{D5BF6626-E543-4EB2-B417-C64AA4EF4C09}" type="sibTrans" cxnId="{13DFEE78-4F8A-4477-86B3-19B93A897742}">
      <dgm:prSet/>
      <dgm:spPr/>
      <dgm:t>
        <a:bodyPr/>
        <a:lstStyle/>
        <a:p>
          <a:endParaRPr lang="ru-RU"/>
        </a:p>
      </dgm:t>
    </dgm:pt>
    <dgm:pt modelId="{9D0B3CB0-B8FD-4312-A642-B60F2DB88C8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Функции и полномочия Учредителя осуществляет Департамент образования  и науки г.Москвы; формами самоуправления   в соответствии с законодательством РФ и Уставом школы являются Управляющий совет и Педагогический совет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5FC704-5D04-4ECB-86A6-6742592F66A9}" type="parTrans" cxnId="{A8CE4EE7-7E90-4B55-943E-104E080559D3}">
      <dgm:prSet/>
      <dgm:spPr/>
      <dgm:t>
        <a:bodyPr/>
        <a:lstStyle/>
        <a:p>
          <a:endParaRPr lang="ru-RU"/>
        </a:p>
      </dgm:t>
    </dgm:pt>
    <dgm:pt modelId="{4A717BC1-33A0-48CB-8C92-9887C6227044}" type="sibTrans" cxnId="{A8CE4EE7-7E90-4B55-943E-104E080559D3}">
      <dgm:prSet/>
      <dgm:spPr/>
      <dgm:t>
        <a:bodyPr/>
        <a:lstStyle/>
        <a:p>
          <a:endParaRPr lang="ru-RU"/>
        </a:p>
      </dgm:t>
    </dgm:pt>
    <dgm:pt modelId="{26E92A90-8925-4E83-BD40-169AD5B900C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Работает коллегиальный орган ученического самоуправления – Ученический совет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C3088F-4177-44D3-A4C2-17C92B656C3C}" type="parTrans" cxnId="{CB996CFE-38E4-45D0-B6F1-7A83F96DFAE7}">
      <dgm:prSet/>
      <dgm:spPr/>
      <dgm:t>
        <a:bodyPr/>
        <a:lstStyle/>
        <a:p>
          <a:endParaRPr lang="ru-RU"/>
        </a:p>
      </dgm:t>
    </dgm:pt>
    <dgm:pt modelId="{411F1376-26BF-4601-809E-A09D4B00478F}" type="sibTrans" cxnId="{CB996CFE-38E4-45D0-B6F1-7A83F96DFAE7}">
      <dgm:prSet/>
      <dgm:spPr/>
      <dgm:t>
        <a:bodyPr/>
        <a:lstStyle/>
        <a:p>
          <a:endParaRPr lang="ru-RU"/>
        </a:p>
      </dgm:t>
    </dgm:pt>
    <dgm:pt modelId="{E0A266C7-D04B-4087-B168-8051FE6F5CA0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настоящее время – это образовательный комплекс из 7 зданий, в которых реализуются общие подходы и единые принципы организации образовательного процесса на основе ФГОС</a:t>
          </a:r>
        </a:p>
      </dgm:t>
    </dgm:pt>
    <dgm:pt modelId="{CDE25D8E-06A2-433E-9A1C-5720C77651B2}" type="parTrans" cxnId="{D650E63F-A353-418F-ABD3-1B0D1165AA81}">
      <dgm:prSet/>
      <dgm:spPr/>
      <dgm:t>
        <a:bodyPr/>
        <a:lstStyle/>
        <a:p>
          <a:endParaRPr lang="ru-RU"/>
        </a:p>
      </dgm:t>
    </dgm:pt>
    <dgm:pt modelId="{6D780A44-0C87-41BB-9428-1A917F240FD1}" type="sibTrans" cxnId="{D650E63F-A353-418F-ABD3-1B0D1165AA81}">
      <dgm:prSet/>
      <dgm:spPr/>
      <dgm:t>
        <a:bodyPr/>
        <a:lstStyle/>
        <a:p>
          <a:endParaRPr lang="ru-RU"/>
        </a:p>
      </dgm:t>
    </dgm:pt>
    <dgm:pt modelId="{D24680CA-84DB-4AC3-96BF-1EC10BA6197A}" type="pres">
      <dgm:prSet presAssocID="{3C22FD7F-732C-416D-92FD-8E4BC960E5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42E497-287A-4937-816F-07978F29A132}" type="pres">
      <dgm:prSet presAssocID="{CBE6D837-E67E-4CA0-80CC-A40A6CA99C2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B1CA4-8A3C-41E2-B5F0-D3888BB521DD}" type="pres">
      <dgm:prSet presAssocID="{8E237058-6A0A-4F59-A988-952621EA94A1}" presName="spacer" presStyleCnt="0"/>
      <dgm:spPr/>
    </dgm:pt>
    <dgm:pt modelId="{EBFB912A-3B41-4B43-B379-9F7D93FD2532}" type="pres">
      <dgm:prSet presAssocID="{E0A266C7-D04B-4087-B168-8051FE6F5CA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A6126-C8CA-48AE-8D3A-DF76569588F7}" type="pres">
      <dgm:prSet presAssocID="{6D780A44-0C87-41BB-9428-1A917F240FD1}" presName="spacer" presStyleCnt="0"/>
      <dgm:spPr/>
    </dgm:pt>
    <dgm:pt modelId="{4C7AEC15-54F9-4458-AA7D-92F6FDF0488E}" type="pres">
      <dgm:prSet presAssocID="{E0E1E235-EB86-4EC4-94C9-E5FACB36924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BA8DDD-5871-4B0D-9949-508C6CD8BAE9}" type="pres">
      <dgm:prSet presAssocID="{D5BF6626-E543-4EB2-B417-C64AA4EF4C09}" presName="spacer" presStyleCnt="0"/>
      <dgm:spPr/>
    </dgm:pt>
    <dgm:pt modelId="{7AEBC54F-D448-4A35-908B-4E4C2E9E7207}" type="pres">
      <dgm:prSet presAssocID="{9D0B3CB0-B8FD-4312-A642-B60F2DB88C8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5D3C1-D84B-4C30-98C0-B414F8395CC4}" type="pres">
      <dgm:prSet presAssocID="{4A717BC1-33A0-48CB-8C92-9887C6227044}" presName="spacer" presStyleCnt="0"/>
      <dgm:spPr/>
    </dgm:pt>
    <dgm:pt modelId="{9E15F1D9-C60C-4F46-AE65-2A7182958D61}" type="pres">
      <dgm:prSet presAssocID="{26E92A90-8925-4E83-BD40-169AD5B900C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52713C-570F-429D-916E-4993F8849E8D}" type="presOf" srcId="{E0E1E235-EB86-4EC4-94C9-E5FACB369246}" destId="{4C7AEC15-54F9-4458-AA7D-92F6FDF0488E}" srcOrd="0" destOrd="0" presId="urn:microsoft.com/office/officeart/2005/8/layout/vList2"/>
    <dgm:cxn modelId="{829C44D2-3EB7-4197-9F00-E721A295B72E}" type="presOf" srcId="{26E92A90-8925-4E83-BD40-169AD5B900C8}" destId="{9E15F1D9-C60C-4F46-AE65-2A7182958D61}" srcOrd="0" destOrd="0" presId="urn:microsoft.com/office/officeart/2005/8/layout/vList2"/>
    <dgm:cxn modelId="{30325235-3C72-42EF-92F5-7D50213328CB}" type="presOf" srcId="{CBE6D837-E67E-4CA0-80CC-A40A6CA99C25}" destId="{0C42E497-287A-4937-816F-07978F29A132}" srcOrd="0" destOrd="0" presId="urn:microsoft.com/office/officeart/2005/8/layout/vList2"/>
    <dgm:cxn modelId="{66ACFD27-7592-4970-A380-528A0ACC4C93}" type="presOf" srcId="{E0A266C7-D04B-4087-B168-8051FE6F5CA0}" destId="{EBFB912A-3B41-4B43-B379-9F7D93FD2532}" srcOrd="0" destOrd="0" presId="urn:microsoft.com/office/officeart/2005/8/layout/vList2"/>
    <dgm:cxn modelId="{98850B9D-4465-44FD-A694-FA8EB120E889}" type="presOf" srcId="{3C22FD7F-732C-416D-92FD-8E4BC960E516}" destId="{D24680CA-84DB-4AC3-96BF-1EC10BA6197A}" srcOrd="0" destOrd="0" presId="urn:microsoft.com/office/officeart/2005/8/layout/vList2"/>
    <dgm:cxn modelId="{CB996CFE-38E4-45D0-B6F1-7A83F96DFAE7}" srcId="{3C22FD7F-732C-416D-92FD-8E4BC960E516}" destId="{26E92A90-8925-4E83-BD40-169AD5B900C8}" srcOrd="4" destOrd="0" parTransId="{48C3088F-4177-44D3-A4C2-17C92B656C3C}" sibTransId="{411F1376-26BF-4601-809E-A09D4B00478F}"/>
    <dgm:cxn modelId="{D650E63F-A353-418F-ABD3-1B0D1165AA81}" srcId="{3C22FD7F-732C-416D-92FD-8E4BC960E516}" destId="{E0A266C7-D04B-4087-B168-8051FE6F5CA0}" srcOrd="1" destOrd="0" parTransId="{CDE25D8E-06A2-433E-9A1C-5720C77651B2}" sibTransId="{6D780A44-0C87-41BB-9428-1A917F240FD1}"/>
    <dgm:cxn modelId="{A8CE4EE7-7E90-4B55-943E-104E080559D3}" srcId="{3C22FD7F-732C-416D-92FD-8E4BC960E516}" destId="{9D0B3CB0-B8FD-4312-A642-B60F2DB88C8A}" srcOrd="3" destOrd="0" parTransId="{6B5FC704-5D04-4ECB-86A6-6742592F66A9}" sibTransId="{4A717BC1-33A0-48CB-8C92-9887C6227044}"/>
    <dgm:cxn modelId="{01297BFC-E3C6-42EF-8C62-E2728DC6B4B9}" srcId="{3C22FD7F-732C-416D-92FD-8E4BC960E516}" destId="{CBE6D837-E67E-4CA0-80CC-A40A6CA99C25}" srcOrd="0" destOrd="0" parTransId="{D3C11CD8-95D7-4210-B5D5-D45BB4F203A1}" sibTransId="{8E237058-6A0A-4F59-A988-952621EA94A1}"/>
    <dgm:cxn modelId="{DF85E472-9005-4639-B9D8-F62176089948}" type="presOf" srcId="{9D0B3CB0-B8FD-4312-A642-B60F2DB88C8A}" destId="{7AEBC54F-D448-4A35-908B-4E4C2E9E7207}" srcOrd="0" destOrd="0" presId="urn:microsoft.com/office/officeart/2005/8/layout/vList2"/>
    <dgm:cxn modelId="{13DFEE78-4F8A-4477-86B3-19B93A897742}" srcId="{3C22FD7F-732C-416D-92FD-8E4BC960E516}" destId="{E0E1E235-EB86-4EC4-94C9-E5FACB369246}" srcOrd="2" destOrd="0" parTransId="{0CFB1969-5868-4AE5-8210-4CC86FA6FA14}" sibTransId="{D5BF6626-E543-4EB2-B417-C64AA4EF4C09}"/>
    <dgm:cxn modelId="{F1FD3E37-3876-440F-9476-11A0884E3732}" type="presParOf" srcId="{D24680CA-84DB-4AC3-96BF-1EC10BA6197A}" destId="{0C42E497-287A-4937-816F-07978F29A132}" srcOrd="0" destOrd="0" presId="urn:microsoft.com/office/officeart/2005/8/layout/vList2"/>
    <dgm:cxn modelId="{A3878F26-58B4-4FE1-B8DE-0A32D26BFFCE}" type="presParOf" srcId="{D24680CA-84DB-4AC3-96BF-1EC10BA6197A}" destId="{F4FB1CA4-8A3C-41E2-B5F0-D3888BB521DD}" srcOrd="1" destOrd="0" presId="urn:microsoft.com/office/officeart/2005/8/layout/vList2"/>
    <dgm:cxn modelId="{0B99E69B-9638-4B29-B249-4E22F62E7D2F}" type="presParOf" srcId="{D24680CA-84DB-4AC3-96BF-1EC10BA6197A}" destId="{EBFB912A-3B41-4B43-B379-9F7D93FD2532}" srcOrd="2" destOrd="0" presId="urn:microsoft.com/office/officeart/2005/8/layout/vList2"/>
    <dgm:cxn modelId="{273E89DD-01EA-4273-8F74-9394AAFAF3A2}" type="presParOf" srcId="{D24680CA-84DB-4AC3-96BF-1EC10BA6197A}" destId="{669A6126-C8CA-48AE-8D3A-DF76569588F7}" srcOrd="3" destOrd="0" presId="urn:microsoft.com/office/officeart/2005/8/layout/vList2"/>
    <dgm:cxn modelId="{F87FFFD4-3190-4146-A810-DBD0BB6B7391}" type="presParOf" srcId="{D24680CA-84DB-4AC3-96BF-1EC10BA6197A}" destId="{4C7AEC15-54F9-4458-AA7D-92F6FDF0488E}" srcOrd="4" destOrd="0" presId="urn:microsoft.com/office/officeart/2005/8/layout/vList2"/>
    <dgm:cxn modelId="{DF897D41-D4EC-4044-AF2B-47107962EF13}" type="presParOf" srcId="{D24680CA-84DB-4AC3-96BF-1EC10BA6197A}" destId="{D8BA8DDD-5871-4B0D-9949-508C6CD8BAE9}" srcOrd="5" destOrd="0" presId="urn:microsoft.com/office/officeart/2005/8/layout/vList2"/>
    <dgm:cxn modelId="{B0CA6F5B-96ED-4878-9882-C5CF94763678}" type="presParOf" srcId="{D24680CA-84DB-4AC3-96BF-1EC10BA6197A}" destId="{7AEBC54F-D448-4A35-908B-4E4C2E9E7207}" srcOrd="6" destOrd="0" presId="urn:microsoft.com/office/officeart/2005/8/layout/vList2"/>
    <dgm:cxn modelId="{9F4F6913-593D-4AAD-849C-ADA033618D00}" type="presParOf" srcId="{D24680CA-84DB-4AC3-96BF-1EC10BA6197A}" destId="{B835D3C1-D84B-4C30-98C0-B414F8395CC4}" srcOrd="7" destOrd="0" presId="urn:microsoft.com/office/officeart/2005/8/layout/vList2"/>
    <dgm:cxn modelId="{BC68D3BC-1D62-4190-91AF-DB369FA5D4FE}" type="presParOf" srcId="{D24680CA-84DB-4AC3-96BF-1EC10BA6197A}" destId="{9E15F1D9-C60C-4F46-AE65-2A7182958D6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2E497-287A-4937-816F-07978F29A132}">
      <dsp:nvSpPr>
        <dsp:cNvPr id="0" name=""/>
        <dsp:cNvSpPr/>
      </dsp:nvSpPr>
      <dsp:spPr>
        <a:xfrm>
          <a:off x="0" y="315430"/>
          <a:ext cx="8358246" cy="8919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Государственное бюджетное общеобразовательное учреждение города Москвы «Школа № 939» создано в результате реорганизации 2013 и 2017 годов</a:t>
          </a:r>
          <a:endParaRPr lang="ru-RU" sz="1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41" y="358971"/>
        <a:ext cx="8271164" cy="804860"/>
      </dsp:txXfrm>
    </dsp:sp>
    <dsp:sp modelId="{EBFB912A-3B41-4B43-B379-9F7D93FD2532}">
      <dsp:nvSpPr>
        <dsp:cNvPr id="0" name=""/>
        <dsp:cNvSpPr/>
      </dsp:nvSpPr>
      <dsp:spPr>
        <a:xfrm>
          <a:off x="0" y="1256332"/>
          <a:ext cx="8358246" cy="891942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настоящее время – это образовательный комплекс из 7 зданий, в которых реализуются общие подходы и единые принципы организации образовательного процесса на основе ФГОС</a:t>
          </a:r>
        </a:p>
      </dsp:txBody>
      <dsp:txXfrm>
        <a:off x="43541" y="1299873"/>
        <a:ext cx="8271164" cy="804860"/>
      </dsp:txXfrm>
    </dsp:sp>
    <dsp:sp modelId="{4C7AEC15-54F9-4458-AA7D-92F6FDF0488E}">
      <dsp:nvSpPr>
        <dsp:cNvPr id="0" name=""/>
        <dsp:cNvSpPr/>
      </dsp:nvSpPr>
      <dsp:spPr>
        <a:xfrm>
          <a:off x="0" y="2197234"/>
          <a:ext cx="8358246" cy="891942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соответствии с бессрочной лицензией от 2015  года учреждение имеет право осуществлять образовательную деятельность по следующим уровням образования: дошкольное,  начальное общее и основное общее образование</a:t>
          </a:r>
          <a:endParaRPr lang="ru-RU" sz="1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41" y="2240775"/>
        <a:ext cx="8271164" cy="804860"/>
      </dsp:txXfrm>
    </dsp:sp>
    <dsp:sp modelId="{7AEBC54F-D448-4A35-908B-4E4C2E9E7207}">
      <dsp:nvSpPr>
        <dsp:cNvPr id="0" name=""/>
        <dsp:cNvSpPr/>
      </dsp:nvSpPr>
      <dsp:spPr>
        <a:xfrm>
          <a:off x="0" y="3138136"/>
          <a:ext cx="8358246" cy="891942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Функции и полномочия Учредителя осуществляет Департамент образования  и науки г.Москвы; формами самоуправления   в соответствии с законодательством РФ и Уставом школы являются Управляющий совет и Педагогический совет</a:t>
          </a:r>
          <a:endParaRPr lang="ru-RU" sz="1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41" y="3181677"/>
        <a:ext cx="8271164" cy="804860"/>
      </dsp:txXfrm>
    </dsp:sp>
    <dsp:sp modelId="{9E15F1D9-C60C-4F46-AE65-2A7182958D61}">
      <dsp:nvSpPr>
        <dsp:cNvPr id="0" name=""/>
        <dsp:cNvSpPr/>
      </dsp:nvSpPr>
      <dsp:spPr>
        <a:xfrm>
          <a:off x="0" y="4079038"/>
          <a:ext cx="8358246" cy="891942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Работает коллегиальный орган ученического самоуправления – Ученический совет</a:t>
          </a:r>
          <a:endParaRPr lang="ru-RU" sz="1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41" y="4122579"/>
        <a:ext cx="8271164" cy="804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AB41-52FE-49D2-931E-D071CBB5BA89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4A52-63BB-4636-A6F7-F9E79637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61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15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4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78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0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90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62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91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45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40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638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6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C0659-CF12-42A5-95BB-5BC4923CBB63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2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221088"/>
            <a:ext cx="6858000" cy="165576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Директор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Кускова Надежда Юрьевна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928960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s://avatars.mds.yandex.net/get-altay/934739/2a0000015f0fffd92f2ae15b7b98d56208a8/X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76256" y="-1"/>
            <a:ext cx="2267745" cy="170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780928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ГБОУ Школа № 939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88640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Департамент образования и науки города Москвы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Южный административный округ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 города Москвы «Школа № 939»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92088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школы   </a:t>
            </a:r>
            <a:r>
              <a:rPr lang="ru-RU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539" y="1340768"/>
            <a:ext cx="8785225" cy="5361531"/>
          </a:xfrm>
        </p:spPr>
        <p:txBody>
          <a:bodyPr>
            <a:normAutofit fontScale="25000" lnSpcReduction="20000"/>
          </a:bodyPr>
          <a:lstStyle/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Метапредметная олимпиада «Не прервется связь поколений» - победители и призёры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Метапредметная олимпиада «Музеи. Парки. Усадьбы»  - победители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«1 + 1»  - победители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«Афиша»</a:t>
            </a:r>
          </a:p>
          <a:p>
            <a:pPr lvl="0"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КВН города Москвы  «Вернисаж профессий» 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призеры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«Рождественская звезда» 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лауреат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«Знаем русский язык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- победители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призёры</a:t>
            </a:r>
          </a:p>
          <a:p>
            <a:pPr>
              <a:buNone/>
              <a:defRPr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 «Мир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вокруг»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«Московский школьник XXI века» - победители и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призёры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«Готов к жизни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умном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городе»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победители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«Я люблю математику»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победители и призеры</a:t>
            </a:r>
          </a:p>
          <a:p>
            <a:pPr>
              <a:buNone/>
              <a:defRPr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«История и культура храмов столицы»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победители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Президентские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состязания – 1 место в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МРСД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воспитанников дошкольных отделений «Юный шашист» – 1 место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олимпиада Академии ФСБ по математике для кадет – призёры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Несение Вахты Памяти на Посту №1 на Поклонной горе учащимися кадетских классов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  <a:defRPr/>
            </a:pP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ru-RU" sz="4000" b="1" dirty="0" smtClean="0">
              <a:solidFill>
                <a:srgbClr val="002060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None/>
              <a:defRPr/>
            </a:pPr>
            <a:endParaRPr lang="ru-RU" sz="2000" dirty="0"/>
          </a:p>
          <a:p>
            <a:pPr>
              <a:buNone/>
              <a:defRPr/>
            </a:pPr>
            <a:r>
              <a:rPr lang="ru-RU" sz="2000" dirty="0" smtClean="0"/>
              <a:t> </a:t>
            </a:r>
          </a:p>
          <a:p>
            <a:pPr lvl="0">
              <a:buNone/>
              <a:defRPr/>
            </a:pPr>
            <a:endParaRPr lang="ru-RU" sz="2000" dirty="0" smtClean="0"/>
          </a:p>
          <a:p>
            <a:pPr>
              <a:buNone/>
              <a:defRPr/>
            </a:pPr>
            <a:endParaRPr lang="ru-RU" sz="2000" dirty="0" smtClean="0"/>
          </a:p>
          <a:p>
            <a:pPr eaLnBrk="1" hangingPunct="1">
              <a:buNone/>
              <a:defRPr/>
            </a:pPr>
            <a:endParaRPr lang="ru-RU" altLang="ru-RU" sz="2000" b="1" dirty="0" smtClean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ru-RU" altLang="ru-RU" sz="2000" b="1" dirty="0" smtClean="0">
              <a:solidFill>
                <a:schemeClr val="tx2"/>
              </a:solidFill>
            </a:endParaRPr>
          </a:p>
        </p:txBody>
      </p:sp>
      <p:pic>
        <p:nvPicPr>
          <p:cNvPr id="1026" name="Picture 2" descr="Картинки по запросу &quot;поздравляем победителей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08920"/>
            <a:ext cx="185551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76064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школы   </a:t>
            </a:r>
            <a:endParaRPr lang="ru-RU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539" y="1124744"/>
            <a:ext cx="8785225" cy="5577555"/>
          </a:xfrm>
        </p:spPr>
        <p:txBody>
          <a:bodyPr>
            <a:normAutofit fontScale="25000" lnSpcReduction="20000"/>
          </a:bodyPr>
          <a:lstStyle/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«Читать. Знать. Помнить» в рамках городского проекта «Мой район в годы войны» – победители и призеры </a:t>
            </a:r>
            <a:r>
              <a:rPr 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этапа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Олимпиада «Мир вокруг - 2021»  - победители и призёры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Олимпиада «Знаем русский язык - 2021»  - победители и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призёры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Общероссийская олимпиада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предмету «Основы православной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культуры» - победитель, дипломанты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сочинений  - победитель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 олимпиада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избирательного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«</a:t>
            </a:r>
            <a:r>
              <a:rPr lang="ru-RU" sz="6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Софиум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– 1 призер регионального этапа</a:t>
            </a:r>
          </a:p>
          <a:p>
            <a:pPr lvl="0"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«Духовные скрепы Отечества»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призеры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 2 этапа</a:t>
            </a:r>
            <a:endParaRPr lang="ru-RU" sz="6400" dirty="0">
              <a:solidFill>
                <a:srgbClr val="2F58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смотр-конкурс «Огонь-друг, огонь –враг!»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  <a:defRPr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фестиваль-конкурс «Пою о Родине моей –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2021»  - дипломант </a:t>
            </a:r>
            <a:r>
              <a:rPr 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  <a:defRPr/>
            </a:pPr>
            <a:r>
              <a:rPr lang="en-US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экологический диктант – победитель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«СпортКомикс»  -победитель</a:t>
            </a: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Хакатон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кадет. История России»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победитель (1 место)</a:t>
            </a:r>
          </a:p>
          <a:p>
            <a:pPr>
              <a:buNone/>
              <a:defRPr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Межрайонный этап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Московского экологического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 - победитель</a:t>
            </a:r>
          </a:p>
          <a:p>
            <a:pPr>
              <a:buNone/>
              <a:defRPr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школьников по физике и математике "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ФИЗМАТ-БОЙ - участие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  <a:defRPr/>
            </a:pP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ru-RU" sz="4000" b="1" dirty="0" smtClean="0">
              <a:solidFill>
                <a:srgbClr val="002060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None/>
              <a:defRPr/>
            </a:pPr>
            <a:endParaRPr lang="ru-RU" sz="2000" dirty="0"/>
          </a:p>
          <a:p>
            <a:pPr>
              <a:buNone/>
              <a:defRPr/>
            </a:pPr>
            <a:r>
              <a:rPr lang="ru-RU" sz="2000" dirty="0" smtClean="0"/>
              <a:t> </a:t>
            </a:r>
          </a:p>
          <a:p>
            <a:pPr lvl="0">
              <a:buNone/>
              <a:defRPr/>
            </a:pPr>
            <a:endParaRPr lang="ru-RU" sz="2000" dirty="0" smtClean="0"/>
          </a:p>
          <a:p>
            <a:pPr>
              <a:buNone/>
              <a:defRPr/>
            </a:pPr>
            <a:endParaRPr lang="ru-RU" sz="2000" dirty="0" smtClean="0"/>
          </a:p>
          <a:p>
            <a:pPr eaLnBrk="1" hangingPunct="1">
              <a:buNone/>
              <a:defRPr/>
            </a:pPr>
            <a:endParaRPr lang="ru-RU" altLang="ru-RU" sz="2000" b="1" dirty="0" smtClean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ru-RU" altLang="ru-RU" sz="2000" b="1" dirty="0" smtClean="0">
              <a:solidFill>
                <a:schemeClr val="tx2"/>
              </a:solidFill>
            </a:endParaRPr>
          </a:p>
        </p:txBody>
      </p:sp>
      <p:pic>
        <p:nvPicPr>
          <p:cNvPr id="1026" name="Picture 2" descr="Картинки по запросу &quot;поздравляем победителей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45224"/>
            <a:ext cx="1207900" cy="98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8680"/>
            <a:ext cx="7886700" cy="7890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решения задачи № 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Рост профессионализма педагогов через формирование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внутришкольной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модели повышения квалификации</a:t>
            </a:r>
            <a:b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7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школьного проектного офиса через реализацию проектов в рамках 10 модулей программы воспитания, популяризации олимпиадного движения, ученического самоуправления, совершенствования методической работы в школе и создания образовательных программ в условиях внедрения новых стандартов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проектов «Образовательные вторники», «Методический час»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педагогов в профессиональных конкурсах</a:t>
            </a:r>
          </a:p>
          <a:p>
            <a:pPr>
              <a:buNone/>
            </a:pPr>
            <a:endParaRPr lang="ru-RU" dirty="0" smtClean="0"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17632" cy="554461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5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Семина Дарья Александровна, учитель истории – капитан команды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Афонина Наталья Александровна, заместитель директора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Новрузова Светлана Николаевна, учитель начальных классов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Гостева Ольга Владимировна, учитель математики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Романова Евгения Александровна, учитель физики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Паршунин Владимир Андреевич, учитель истории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Якубова </a:t>
            </a:r>
            <a:r>
              <a:rPr lang="ru-RU" sz="5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Умида</a:t>
            </a: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Мухтаровна, учитель музыки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Кузин Олег Сергеевич, учитель математики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30" name="Picture 6" descr="https://sch939u.mskobr.ru/files/Novosti/2020/%D0%BA%D0%B0%D1%80%D1%82%D0%B8%D0%BD%D0%BA%D0%B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5405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1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5760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517632" cy="583264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5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Латышова Анастасия Вячеславовна, учитель химии  (участник 2 тура)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Мастеркова Полина Александровна, учитель химии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Кузин Олег Сергеевич, учитель математики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Шаханина Анна Александровна, учитель математики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Гостева Ольга Владимировна, учитель математики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Кузьминский Александр Павлович, учитель физики</a:t>
            </a:r>
          </a:p>
          <a:p>
            <a:pPr marL="0" indent="0"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Романова Евгения Александровна, учитель физики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cityteacher.educom.ru/img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5457" r="7692" b="5786"/>
          <a:stretch/>
        </p:blipFill>
        <p:spPr bwMode="auto">
          <a:xfrm>
            <a:off x="251520" y="1052736"/>
            <a:ext cx="2952328" cy="185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54868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76064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5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Финалисты!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«Профессиональный союз»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6 человек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Кузин Олег Сергеевич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Кузин Валерий Сергеевич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Капалкина Анастасия Александровна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Александрова Ольга Дмитриевна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Нагалева-Мюллер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Гизелла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Васильевна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Евдакова Юлия Игоревна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«Учитель-мастер»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1 человек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Каржавин Михаил Дмитриевич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48880"/>
            <a:ext cx="2970659" cy="1466850"/>
          </a:xfrm>
          <a:prstGeom prst="rect">
            <a:avLst/>
          </a:prstGeom>
        </p:spPr>
      </p:pic>
      <p:pic>
        <p:nvPicPr>
          <p:cNvPr id="9" name="Picture 2" descr="Картинки по запросу &quot;поздравляем победителей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299588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5486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517632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b="1" i="1" u="sng" dirty="0" smtClean="0">
                <a:solidFill>
                  <a:srgbClr val="002060"/>
                </a:solidFill>
              </a:rPr>
              <a:t>УЧАСТНИКИ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Каржавин Михаил Дмитриевич (капитан)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Новрузова Светлана Николаевна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Кузнецова Наталья Николаевна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Чудук Ольга Олеговна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Семина Дарья Александровна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t="8235" b="6798"/>
          <a:stretch/>
        </p:blipFill>
        <p:spPr>
          <a:xfrm>
            <a:off x="1907704" y="980728"/>
            <a:ext cx="4536504" cy="21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415" y="-25733"/>
            <a:ext cx="8640960" cy="17015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Призёры</a:t>
            </a: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Метапредметной олимпиады «Московский учитель»</a:t>
            </a:r>
          </a:p>
          <a:p>
            <a:pPr marL="0" indent="0" algn="ctr">
              <a:buNone/>
            </a:pPr>
            <a:endParaRPr lang="ru-RU" sz="1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220" y="1916832"/>
            <a:ext cx="2808312" cy="3981687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1143" y="1916832"/>
            <a:ext cx="2821719" cy="3991785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2656" y="1916832"/>
            <a:ext cx="2801719" cy="3968575"/>
          </a:xfrm>
          <a:prstGeom prst="rect">
            <a:avLst/>
          </a:prstGeom>
          <a:solidFill>
            <a:srgbClr val="002060"/>
          </a:solidFill>
          <a:ln w="38100"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707904" y="6309320"/>
            <a:ext cx="5436096" cy="5486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Принимали участие – 23 педагога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517632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5800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Малахова Екатерина Александровна, учитель физической культуры  –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329" y="1196752"/>
            <a:ext cx="2736304" cy="27363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19872" y="1844824"/>
            <a:ext cx="5550009" cy="1584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Городской конкурс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учителей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«Подвигу жить в веках!»</a:t>
            </a:r>
          </a:p>
        </p:txBody>
      </p:sp>
    </p:spTree>
    <p:extLst>
      <p:ext uri="{BB962C8B-B14F-4D97-AF65-F5344CB8AC3E}">
        <p14:creationId xmlns:p14="http://schemas.microsoft.com/office/powerpoint/2010/main" val="18846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512168"/>
          </a:xfrm>
        </p:spPr>
        <p:txBody>
          <a:bodyPr>
            <a:normAutofit fontScale="90000"/>
          </a:bodyPr>
          <a:lstStyle/>
          <a:p>
            <a:r>
              <a:rPr lang="ru-RU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Грантополучатели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за развитие МЭШ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45459" y="908720"/>
            <a:ext cx="7869891" cy="5268242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         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Каржавин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Михаил Дмитриевич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Никишина Ирина Александровна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Кузнецова Наталья Николаевна - 2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645459" y="2084497"/>
          <a:ext cx="360040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3" imgW="10794960" imgH="7568280" progId="">
                  <p:embed/>
                </p:oleObj>
              </mc:Choice>
              <mc:Fallback>
                <p:oleObj name="Acrobat Document" r:id="rId3" imgW="10794960" imgH="756828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59" y="2084497"/>
                        <a:ext cx="3600400" cy="2520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827017" y="2084497"/>
          <a:ext cx="3688333" cy="2581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5" imgW="10794960" imgH="7568280" progId="">
                  <p:embed/>
                </p:oleObj>
              </mc:Choice>
              <mc:Fallback>
                <p:oleObj name="Acrobat Document" r:id="rId5" imgW="10794960" imgH="756828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017" y="2084497"/>
                        <a:ext cx="3688333" cy="25818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2674886" y="4135365"/>
          <a:ext cx="3558641" cy="2491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7" imgW="10794960" imgH="7568280" progId="">
                  <p:embed/>
                </p:oleObj>
              </mc:Choice>
              <mc:Fallback>
                <p:oleObj name="Acrobat Document" r:id="rId7" imgW="10794960" imgH="756828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886" y="4135365"/>
                        <a:ext cx="3558641" cy="24910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35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7" y="1285860"/>
          <a:ext cx="8358246" cy="5286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1"/>
            <a:ext cx="8172400" cy="13377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Общая характеристика школы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517632" cy="58326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5800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Кокорева Алина Владимировна – участник 2 тура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Андриенко Марина Викторовна – участник 1 тура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Головина Светлана Викторовна – участник 1 тура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В Москве назвали имена победителей олимпиады «Новый учитель новой  информатики. Перезагрузка-2020» / Новости города / Сайт Москв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05678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1"/>
            <a:ext cx="8928992" cy="108011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3000" y="4941168"/>
            <a:ext cx="6858000" cy="1224136"/>
          </a:xfrm>
        </p:spPr>
        <p:txBody>
          <a:bodyPr/>
          <a:lstStyle/>
          <a:p>
            <a:endParaRPr lang="ru-RU" dirty="0" smtClean="0"/>
          </a:p>
          <a:p>
            <a:r>
              <a:rPr lang="ru-RU" b="1" dirty="0" smtClean="0"/>
              <a:t>Сереброва Анжела Михайловна- участник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484784"/>
            <a:ext cx="813690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5760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517632" cy="58326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58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Фоменко Ульяна Викторовна, учитель музыки  (финалист)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Московский городской профессиональный конкурс педагогического мастерства «Новый  учитель музыки» - Корпоративный университ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8"/>
            <a:ext cx="2880320" cy="28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0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"/>
            <a:ext cx="8928992" cy="13377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Задачи на следующий учебный год: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образовательных результатов через развитие образовательной среды для реализации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предпрофильной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профильной подготовки с целью улучшения результатов ГИА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Совершенствование системы подготовки к участию во Всероссийской и Московской олимпиадах школьников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Дальнейшее повышения квалификации педагогов, умения работать в команде</a:t>
            </a:r>
          </a:p>
          <a:p>
            <a:pPr marL="514350" indent="-51435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928960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s://avatars.mds.yandex.net/get-altay/934739/2a0000015f0fffd92f2ae15b7b98d56208a8/X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76256" y="-1"/>
            <a:ext cx="2267745" cy="170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780928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ие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88640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Департамент образования и науки города Москвы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Южный административный округ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 города Москвы «Школа №939»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8191822" cy="133773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Основные задачи развития </a:t>
            </a:r>
            <a:b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образовательной организации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7" cy="511256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Совершенствование финансово – хозяйственной деятельности с целью создания безопасных условий обучения и формирования современной образовательной среды. </a:t>
            </a:r>
          </a:p>
          <a:p>
            <a:pPr marL="514350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Повышение качества образования через развитие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предпрофильной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и профильной подготовки обучающихся, интеграции основного и дополнительного образования и использование ресурсов города, включая возможность сетевого взаимодействия со школами МРСД. </a:t>
            </a:r>
          </a:p>
          <a:p>
            <a:pPr marL="514350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Рост профессионализма педагогов через формирование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внутришкольной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модели повышения квалификации.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7624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255718" cy="7170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     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 решения задачи № 1</a:t>
            </a:r>
            <a:b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Совершенствование финансово – хозяйственной деятельности с целью создания безопасных условий обучения и формирования современной образовательной среды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352927" cy="447615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Проведена работы по оптимизации расходов, расширен спектр платных образовательных услуг, все показатели финансово-хозяйственной деятельности приведены к оптимальному значению. На данный момент школа не имеет дефицита бюджета.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-6349" r="18234" b="-2"/>
          <a:stretch/>
        </p:blipFill>
        <p:spPr bwMode="auto">
          <a:xfrm>
            <a:off x="179512" y="0"/>
            <a:ext cx="1187624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7" name="Picture 1" descr="D:\Home\Desktop\d-business-man-presenting-concept-budget-white-background-3611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717032"/>
            <a:ext cx="3816424" cy="2726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76672"/>
            <a:ext cx="7886700" cy="8610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        Результат решения задачи № 2 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образования через развитие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предпрофильной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профильной подготовки обучающихся, интеграции основного и дополнительного образования и использование ресурсов города, включая возможность сетевого взаимодействия со школами МРСД.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3" cy="4548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проекта «Подростковая школа» для 5 - 6 классов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проекта «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Предпрофильное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обучение» 7-9 классы через урочную, внеурочную деятельность, объединения дополнительного образования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дополнительным образованием на базе школы 98%, свыше 90% по техническому и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естественно-научному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направлению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проектов: «Кадетский класс в московской школе», «Эффективная начальная школа», «Математическая вертикаль», «Профессиональное обучение без границ (121 сертификат по 17 специальностям). Подана заявка на участие в проекте «Предпринимательский класс в московской школе» и «Математическая вертикаль +»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Заключение договоров с ВУЗами: МГПУ, МПГУ, ВУНЦ Сухопутных войск «Общевойсковая академия Вооруженных Сил РФ», ФГБОУ ВО «Российский государственный университет правосудия», МИФИ, РНИМУ имени Н.И.Пирогова, Финансовый университет при Правительстве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РФ, Московский государственный технический университет гражданской авиации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"/>
            <a:ext cx="7743234" cy="133773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Образовательные результаты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4480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56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Итоги 2020-2021 учебного года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Успеваемость – </a:t>
            </a: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99,2%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, качество – 57%</a:t>
            </a: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56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11-х классов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всего выпускников – 93 человека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аттестат с отличием –  8 человек (8,6%)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Медаль «За особые успехи в обучении» –   6 человек (6,5%)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220 - и более баллов –  9 человек (10,3%)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от 90 до 96 баллов – 8 человек (9,2%)</a:t>
            </a:r>
          </a:p>
          <a:p>
            <a:pPr marL="0" lvl="1" indent="0">
              <a:spcBef>
                <a:spcPts val="0"/>
              </a:spcBef>
              <a:buNone/>
            </a:pPr>
            <a:endParaRPr lang="ru-RU" sz="56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ru-RU" sz="5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56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9-х классов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всего выпускников – 160 человека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получили аттестат об основном общем образовании – 155 человека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аттестат с отличием –  10 человек (6,5%)</a:t>
            </a:r>
          </a:p>
          <a:p>
            <a:pPr>
              <a:buNone/>
            </a:pPr>
            <a:r>
              <a:rPr lang="ru-RU" sz="5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56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Всероссийская </a:t>
            </a:r>
            <a:r>
              <a:rPr lang="ru-RU" sz="56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олимпиада школьников </a:t>
            </a:r>
            <a:r>
              <a:rPr lang="ru-RU" sz="56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sz="5600" b="1" u="sng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Муниципальный этап: 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39 призеров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1 победитель (12 предметов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Региональный этап: 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1 призер (история)</a:t>
            </a:r>
          </a:p>
          <a:p>
            <a:pPr lvl="1">
              <a:buNone/>
            </a:pPr>
            <a:r>
              <a:rPr lang="ru-RU" sz="56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Всероссийская олимпиада школьников 2022</a:t>
            </a:r>
          </a:p>
          <a:p>
            <a:pPr lvl="1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Муниципальный этап: 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33 призера,  4 победителя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17 предметов)</a:t>
            </a:r>
          </a:p>
          <a:p>
            <a:pPr lvl="1">
              <a:buNone/>
            </a:pPr>
            <a:r>
              <a:rPr lang="ru-RU" sz="56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Московская олимпиада школьников 2022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На заключительный этап вышли по предметам: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Астрономия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Физика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Химия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lvl="1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Основы финансовой грамотности</a:t>
            </a:r>
          </a:p>
          <a:p>
            <a:pPr marL="457200" lvl="1" indent="0">
              <a:buNone/>
            </a:pPr>
            <a:endParaRPr lang="ru-RU" sz="5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3955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Эффективность работы образовательной организации по развитию профессиональных умений и профессионального мастерства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220" y="3265335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финал вышли - 4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команды </a:t>
            </a: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компетенциям: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Московский детский чемпионат «KidSkills», ГБОУ Школа № 1284, Моск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60" y="1504626"/>
            <a:ext cx="5693094" cy="176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66480" y="3619278"/>
            <a:ext cx="54401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“Графический дизайн 8-10 лет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Прудникова Н.В.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“Ресторанный сервис 5-7 лет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Золотарева С.А.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“Ресторанный сервис 8-10 лет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Никишина И.А.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“Столярное дело 8-10 лет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Паршина А.А.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s://lh3.googleusercontent.com/2nZYvHupY_fA04veEbKfpHG0H4JLNV5cQLmJegD11QwgsKSsqfAq9QJWg6DDbODloNOcmMs2rktJy2Q3VbSMy4Gsp4C7XZmQ_VYewK6k2cjSHOrHXUEbW44ZfxV8dE1VYCN1syF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06" y="4780121"/>
            <a:ext cx="229128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gDtZXZKCRJ3oX9NcTSGZiYirts2_Q7ZBzjWqqD5TkMeD11QUl3Q6t2p3BPmERLSFLO5tHlWGwAaCZvETIA6SiK9wLF83OmhMvXP9ISiJI8yvs3FYaL6N4bAnMa2ruWdn7GxeTQ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23" y="4437111"/>
            <a:ext cx="1568036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uc2GeOFZfkeHLqGgISEUkFjVcmFZzoxTxMj-wY4A7USJee7sZ5uLRbMeBM9CbWCbNwTlA9Hkj2YpfPyA1tHgwKOOxcKcFStcAy2-Kka0FR8r83khqDwT0VgQ4VMpmp7RHL2Q3tk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614" y="4780121"/>
            <a:ext cx="23050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6.googleusercontent.com/DzUlIr4UxpA4wuWUIoAK1cf0ZQeeVNwOOqg7jT8gS6ZsLmiyaRNdK8RhTu7bZ_qjpq3ZyJeVaIWdT07waNvRskJ5qOrZb91stppCC07ZW13dOxbi_-hPynDB6QBXPq_hTVVf17j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2" y="4437112"/>
            <a:ext cx="15525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83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5212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Эффективность работы образовательной организации по развитию профессиональных умений и профессионального мастерства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1701" t="6718" r="48895" b="30491"/>
          <a:stretch/>
        </p:blipFill>
        <p:spPr bwMode="auto">
          <a:xfrm>
            <a:off x="1824220" y="1124745"/>
            <a:ext cx="5688632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5556" y="3774028"/>
            <a:ext cx="80648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итогам 2020-2021 учебного года ученик 9 класса «Б» - призер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 степени Регионального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этапа чемпионата «Абилимпикс-2020» 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компетенции «Ресторанный сервис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8651" y="4735550"/>
            <a:ext cx="1546206" cy="2061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4400" y="5103360"/>
            <a:ext cx="1224136" cy="1632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43462" y="5103360"/>
            <a:ext cx="1225119" cy="16334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8954" y="4776384"/>
            <a:ext cx="1495188" cy="19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 cstate="print"/>
          <a:srcRect l="5408" t="10722" r="4877" b="17005"/>
          <a:stretch/>
        </p:blipFill>
        <p:spPr bwMode="auto">
          <a:xfrm>
            <a:off x="2730314" y="1349497"/>
            <a:ext cx="3283868" cy="132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6088" y="3098097"/>
            <a:ext cx="80648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чащихся 8 «А» и 8 «М» классов- прошли отборочный этап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компетенции «Ресторанный сервис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                                               и «Малярное дело» теперь ребята готовятся в выступлению в Региональном этапа чемпионата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17" y="4852638"/>
            <a:ext cx="2172086" cy="1629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437" y="1102458"/>
            <a:ext cx="2280730" cy="1710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37" y="4785978"/>
            <a:ext cx="2496084" cy="1872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11" y="4785978"/>
            <a:ext cx="2496081" cy="1872061"/>
          </a:xfrm>
          <a:prstGeom prst="rect">
            <a:avLst/>
          </a:prstGeom>
        </p:spPr>
      </p:pic>
      <p:sp>
        <p:nvSpPr>
          <p:cNvPr id="10" name="Заголовок 9"/>
          <p:cNvSpPr txBox="1">
            <a:spLocks noGrp="1"/>
          </p:cNvSpPr>
          <p:nvPr>
            <p:ph type="title"/>
          </p:nvPr>
        </p:nvSpPr>
        <p:spPr>
          <a:xfrm>
            <a:off x="179388" y="36587"/>
            <a:ext cx="885666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отборочном этапе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Национального чемпионата                  «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2021» приняли участие 3 учащихся  8 классов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61" y="4581127"/>
            <a:ext cx="1590257" cy="21247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40632"/>
            <a:ext cx="2712264" cy="20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base.com-807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powerpointbase.com-807</Template>
  <TotalTime>3740</TotalTime>
  <Words>1366</Words>
  <Application>Microsoft Office PowerPoint</Application>
  <PresentationFormat>Экран (4:3)</PresentationFormat>
  <Paragraphs>242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powerpointbase.com-807</vt:lpstr>
      <vt:lpstr>Acrobat Document</vt:lpstr>
      <vt:lpstr>Презентация PowerPoint</vt:lpstr>
      <vt:lpstr>Общая характеристика школы</vt:lpstr>
      <vt:lpstr>Основные задачи развития    образовательной организации</vt:lpstr>
      <vt:lpstr>      Результат решения задачи № 1 Совершенствование финансово – хозяйственной деятельности с целью создания безопасных условий обучения и формирования современной образовательной среды </vt:lpstr>
      <vt:lpstr>        Результат решения задачи № 2  Повышение качества образования через развитие предпрофильной и профильной подготовки обучающихся, интеграции основного и дополнительного образования и использование ресурсов города, включая возможность сетевого взаимодействия со школами МРСД.  </vt:lpstr>
      <vt:lpstr>Образовательные результаты</vt:lpstr>
      <vt:lpstr>Эффективность работы образовательной организации по развитию профессиональных умений и профессионального мастерства</vt:lpstr>
      <vt:lpstr>Эффективность работы образовательной организации по развитию профессиональных умений и профессионального мастерства</vt:lpstr>
      <vt:lpstr>В отборочном этапе VII Национального чемпионата                  «Абилимпикс – 2021» приняли участие 3 учащихся  8 классов </vt:lpstr>
      <vt:lpstr> Результаты работы школы    </vt:lpstr>
      <vt:lpstr> Результаты работы школы   </vt:lpstr>
      <vt:lpstr>Результаты решения задачи № 3 Рост профессионализма педагогов через формирование внутришкольной модели повышения квалификации </vt:lpstr>
      <vt:lpstr>Конкурсы профессионального мастерства</vt:lpstr>
      <vt:lpstr>Конкурсы профессионального мастерства</vt:lpstr>
      <vt:lpstr>Конкурсы профессионального мастерства</vt:lpstr>
      <vt:lpstr>Конкурсы профессионального мастерства</vt:lpstr>
      <vt:lpstr>Презентация PowerPoint</vt:lpstr>
      <vt:lpstr>Конкурсы профессионального мастерства</vt:lpstr>
      <vt:lpstr>Грантополучатели за развитие МЭШ   </vt:lpstr>
      <vt:lpstr>Конкурсы профессионального мастерства</vt:lpstr>
      <vt:lpstr>Конкурсы профессионального мастерства</vt:lpstr>
      <vt:lpstr>Конкурсы профессионального мастерства</vt:lpstr>
      <vt:lpstr>Задачи на следующий учебный год: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Аштрафзянов</dc:creator>
  <cp:lastModifiedBy>User</cp:lastModifiedBy>
  <cp:revision>344</cp:revision>
  <dcterms:created xsi:type="dcterms:W3CDTF">2017-12-01T10:21:06Z</dcterms:created>
  <dcterms:modified xsi:type="dcterms:W3CDTF">2022-03-11T06:47:20Z</dcterms:modified>
</cp:coreProperties>
</file>