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93" r:id="rId4"/>
    <p:sldId id="287" r:id="rId5"/>
    <p:sldId id="273" r:id="rId6"/>
    <p:sldId id="296" r:id="rId7"/>
    <p:sldId id="280" r:id="rId8"/>
    <p:sldId id="292" r:id="rId9"/>
    <p:sldId id="295" r:id="rId10"/>
    <p:sldId id="274" r:id="rId11"/>
    <p:sldId id="281" r:id="rId12"/>
    <p:sldId id="277" r:id="rId13"/>
    <p:sldId id="298" r:id="rId14"/>
    <p:sldId id="297" r:id="rId15"/>
    <p:sldId id="299" r:id="rId16"/>
    <p:sldId id="300" r:id="rId1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FF5"/>
    <a:srgbClr val="B7E4EF"/>
    <a:srgbClr val="49BED8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8" autoAdjust="0"/>
    <p:restoredTop sz="94660"/>
  </p:normalViewPr>
  <p:slideViewPr>
    <p:cSldViewPr>
      <p:cViewPr>
        <p:scale>
          <a:sx n="81" d="100"/>
          <a:sy n="81" d="100"/>
        </p:scale>
        <p:origin x="-582" y="-36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71364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96944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18188 человек старше трудоспособного возраста)</c:v>
                </c:pt>
                <c:pt idx="1">
                  <c:v>Женщины (из них 41455 человек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69854</c:v>
                </c:pt>
                <c:pt idx="1">
                  <c:v>95667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27295280683098705"/>
                  <c:y val="-4.51096039155443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40-4E99-89A6-B7D267CC38A8}"/>
                </c:ext>
              </c:extLst>
            </c:dLbl>
            <c:dLbl>
              <c:idx val="1"/>
              <c:layout>
                <c:manualLayout>
                  <c:x val="-0.11757936287502446"/>
                  <c:y val="-4.2614303642013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40-4E99-89A6-B7D267CC3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155,75 ставки</c:v>
                </c:pt>
                <c:pt idx="1">
                  <c:v>Свободно 18,75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155.75</c:v>
                </c:pt>
                <c:pt idx="1">
                  <c:v>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9262568709297"/>
          <c:y val="0.72036775993718083"/>
          <c:w val="0.61942356933885645"/>
          <c:h val="0.23160079673585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2021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53973</c:v>
                </c:pt>
                <c:pt idx="1">
                  <c:v>63826</c:v>
                </c:pt>
                <c:pt idx="2">
                  <c:v>16341</c:v>
                </c:pt>
                <c:pt idx="3">
                  <c:v>32471</c:v>
                </c:pt>
                <c:pt idx="4">
                  <c:v>12710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3C-43F7-9CD7-A3C48DD2D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52923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D6-488B-ABA2-315F10529A5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52423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D6-488B-ABA2-315F10529A5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16159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D6-488B-ABA2-315F10529A5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31901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D6-488B-ABA2-315F10529A5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12552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D6-488B-ABA2-315F10529A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52293</c:v>
                </c:pt>
                <c:pt idx="1">
                  <c:v>52243</c:v>
                </c:pt>
                <c:pt idx="2">
                  <c:v>16159</c:v>
                </c:pt>
                <c:pt idx="3">
                  <c:v>31901</c:v>
                </c:pt>
                <c:pt idx="4">
                  <c:v>12552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3C-43F7-9CD7-A3C48DD2D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0376704"/>
        <c:axId val="140386688"/>
      </c:barChart>
      <c:catAx>
        <c:axId val="140376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386688"/>
        <c:crosses val="autoZero"/>
        <c:auto val="1"/>
        <c:lblAlgn val="ctr"/>
        <c:lblOffset val="100"/>
        <c:noMultiLvlLbl val="0"/>
      </c:catAx>
      <c:valAx>
        <c:axId val="1403866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037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2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Мужчины, чел.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15559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08-4F01-A923-56D5BFC0D17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2958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08-4F01-A923-56D5BFC0D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14043</c:v>
                </c:pt>
                <c:pt idx="1">
                  <c:v>12913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0E-488A-8CB3-91B0A40DE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Женщины, 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22705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08-4F01-A923-56D5BFC0D17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4861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08-4F01-A923-56D5BFC0D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19424</c:v>
                </c:pt>
                <c:pt idx="1">
                  <c:v>20680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0E-488A-8CB3-91B0A40DE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85839616"/>
        <c:axId val="185841152"/>
      </c:barChart>
      <c:catAx>
        <c:axId val="185839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841152"/>
        <c:crosses val="autoZero"/>
        <c:auto val="1"/>
        <c:lblAlgn val="ctr"/>
        <c:lblOffset val="100"/>
        <c:noMultiLvlLbl val="0"/>
      </c:catAx>
      <c:valAx>
        <c:axId val="185841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583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5216780733847302"/>
                  <c:y val="-5.966585729850361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539764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1954483970641136"/>
                  <c:y val="-2.182977269260893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159264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478996695690414"/>
                      <c:h val="0.198441714230185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582190</c:v>
                </c:pt>
                <c:pt idx="1">
                  <c:v>128818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55334200971282"/>
          <c:y val="0.49360508532417491"/>
          <c:w val="0.55454091993254717"/>
          <c:h val="0.3751677691161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60719275410454121"/>
          <c:w val="0.5686296975252062"/>
          <c:h val="0.237763754364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Lbls>
            <c:dLbl>
              <c:idx val="0"/>
              <c:layout>
                <c:manualLayout>
                  <c:x val="-3.8872796511892883E-2"/>
                  <c:y val="-3.754003922625383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10852859407204098"/>
                  <c:y val="1.87468492296450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baseline="0" smtClean="0"/>
                      <a:t>3,9%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807879384821062"/>
                      <c:h val="9.62055751424911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0.12460690430493591"/>
                  <c:y val="-0.144473367988012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93,6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углубленная диспансеризация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1195</c:v>
                </c:pt>
                <c:pt idx="1">
                  <c:v>6146</c:v>
                </c:pt>
                <c:pt idx="2" formatCode="#,##0">
                  <c:v>2866</c:v>
                </c:pt>
                <c:pt idx="4">
                  <c:v>149057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8655334200971282"/>
          <c:y val="0.49360508532417491"/>
          <c:w val="0.55454091993254717"/>
          <c:h val="0.3751677691161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0D-4F5B-82E6-EC714B777BCF}"/>
              </c:ext>
            </c:extLst>
          </c:dPt>
          <c:dLbls>
            <c:dLbl>
              <c:idx val="0"/>
              <c:layout>
                <c:manualLayout>
                  <c:x val="0.13396903849172784"/>
                  <c:y val="-3.19207188445346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2,7%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25323338616809554"/>
                  <c:y val="-4.56010269207637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89,5%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6.4313240931579821E-2"/>
                  <c:y val="8.20818484573747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5,9%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9.6469861397369738E-2"/>
                  <c:y val="-5.928133499699285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1,9%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0D-4F5B-82E6-EC714B777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по заболеванию</c:v>
                </c:pt>
                <c:pt idx="2">
                  <c:v>активные</c:v>
                </c:pt>
                <c:pt idx="3">
                  <c:v>диспансерное наблюдение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14729</c:v>
                </c:pt>
                <c:pt idx="1">
                  <c:v>483430</c:v>
                </c:pt>
                <c:pt idx="2">
                  <c:v>10007</c:v>
                </c:pt>
                <c:pt idx="3">
                  <c:v>31598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60719275410454121"/>
          <c:w val="0.5686296975252062"/>
          <c:h val="0.237763754364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C3-419E-9D6B-1A15FF9C7C29}"/>
              </c:ext>
            </c:extLst>
          </c:dPt>
          <c:dLbls>
            <c:dLbl>
              <c:idx val="0"/>
              <c:layout>
                <c:manualLayout>
                  <c:x val="0.10708168669089678"/>
                  <c:y val="5.2322712006358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Занято 238,75 ставок</c:v>
                </c:pt>
                <c:pt idx="1">
                  <c:v>Свободно 48,5 ставок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238.75</c:v>
                </c:pt>
                <c:pt idx="1">
                  <c:v>48.5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8448677660154164"/>
          <c:y val="0.73020839564834672"/>
          <c:w val="0.61942356933885645"/>
          <c:h val="0.15447322092417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C9-4D8F-851B-556094AAA47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C9-4D8F-851B-556094AAA47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C9-4D8F-851B-556094AAA47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2C9-4D8F-851B-556094AAA478}"/>
              </c:ext>
            </c:extLst>
          </c:dPt>
          <c:dLbls>
            <c:dLbl>
              <c:idx val="0"/>
              <c:layout>
                <c:manualLayout>
                  <c:x val="0.16587112014009034"/>
                  <c:y val="-2.0499498901137972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72%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D0-47F9-AADF-1CE5CCB957B9}"/>
                </c:ext>
              </c:extLst>
            </c:dLbl>
            <c:dLbl>
              <c:idx val="1"/>
              <c:layout>
                <c:manualLayout>
                  <c:x val="-0.13227713455118745"/>
                  <c:y val="-3.2929234632464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20288282561202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FD0-47F9-AADF-1CE5CCB95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2"/>
                <c:pt idx="0">
                  <c:v>Занято 243,5 ставок</c:v>
                </c:pt>
                <c:pt idx="1">
                  <c:v>Свободно 50,0 ставок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243.5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8868604546584772"/>
          <c:y val="0.73599145354224671"/>
          <c:w val="0.55223513981514838"/>
          <c:h val="0.17429629497945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FB-41B0-B702-4708FCDEAB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FB-41B0-B702-4708FCDEABE6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0 ставки</c:v>
                </c:pt>
                <c:pt idx="1">
                  <c:v>Свободно 0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CFB-41B0-B702-4708FCDEA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>
          <a:effectLst/>
          <a:latin typeface="Roboto" panose="0200000000000000000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0.02228</cdr:x>
      <cdr:y>0</cdr:y>
    </cdr:from>
    <cdr:to>
      <cdr:x>0.8911</cdr:x>
      <cdr:y>0.13018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382" y="0"/>
          <a:ext cx="2627604" cy="42676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84428"/>
            <a:ext cx="5409562" cy="3914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483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6.jp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3856" y="-42541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95004" y="4969248"/>
            <a:ext cx="3672408" cy="1700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ГБУЗ «ГП № 166 ДЗМ»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Н.В. </a:t>
            </a:r>
            <a:r>
              <a:rPr lang="ru-RU" sz="30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Околот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  <a:endParaRPr lang="ru-RU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порядке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связь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 пациентов для совершенствования оказания медицинской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помощи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всех обращений, 599 связаны с работой медицинской организации в рамках борьбы с пандемией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10225211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166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548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350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362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385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260932" y="-110784"/>
            <a:ext cx="5544692" cy="8635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 и мероприятиях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5112569" y="836712"/>
            <a:ext cx="6840836" cy="583264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 </a:t>
            </a:r>
            <a:r>
              <a:rPr lang="ru-RU" sz="1600" dirty="0"/>
              <a:t>целью </a:t>
            </a:r>
            <a:r>
              <a:rPr lang="ru-RU" sz="1600" dirty="0" smtClean="0"/>
              <a:t>увеличения </a:t>
            </a:r>
            <a:r>
              <a:rPr lang="ru-RU" sz="1600" dirty="0"/>
              <a:t>охвата профилактическими прививками </a:t>
            </a:r>
            <a:r>
              <a:rPr lang="ru-RU" sz="1600" dirty="0" smtClean="0"/>
              <a:t>взрослого </a:t>
            </a:r>
            <a:r>
              <a:rPr lang="ru-RU" sz="1600" dirty="0"/>
              <a:t>населения </a:t>
            </a:r>
            <a:r>
              <a:rPr lang="ru-RU" sz="1600" dirty="0" smtClean="0"/>
              <a:t>против гриппа были утверждено место </a:t>
            </a:r>
            <a:r>
              <a:rPr lang="ru-RU" sz="1600" dirty="0"/>
              <a:t>проведения прививок: метро </a:t>
            </a:r>
            <a:r>
              <a:rPr lang="ru-RU" sz="1600" dirty="0" smtClean="0"/>
              <a:t>«Домодедовская». Осмотры </a:t>
            </a:r>
            <a:r>
              <a:rPr lang="ru-RU" sz="1600" dirty="0"/>
              <a:t>граждан проводились с оформлением информированного добровольного согласия пациента на проведение вакцинации против гриппа. Проведено </a:t>
            </a:r>
            <a:r>
              <a:rPr lang="ru-RU" sz="1600" dirty="0" smtClean="0"/>
              <a:t>6032 вакцинации.</a:t>
            </a:r>
            <a:endParaRPr lang="ru-RU" sz="1600" dirty="0"/>
          </a:p>
          <a:p>
            <a:pPr algn="just"/>
            <a:r>
              <a:rPr lang="ru-RU" sz="1600" dirty="0" smtClean="0"/>
              <a:t>С целью ранней диагностики и профилактики злокачественных новообразований проводились мероприятия по </a:t>
            </a:r>
            <a:r>
              <a:rPr lang="ru-RU" sz="1600" dirty="0" err="1" smtClean="0"/>
              <a:t>онкоскринингу</a:t>
            </a:r>
            <a:r>
              <a:rPr lang="ru-RU" sz="1600" dirty="0" smtClean="0"/>
              <a:t>, в рамках которого было осмотрено 2746 человек</a:t>
            </a:r>
          </a:p>
          <a:p>
            <a:pPr algn="just"/>
            <a:r>
              <a:rPr lang="ru-RU" sz="1600" dirty="0" smtClean="0"/>
              <a:t>В целях профилактики болезней органов зрения проведена неделя борьбы с глаукомой. </a:t>
            </a:r>
            <a:r>
              <a:rPr lang="ru-RU" sz="1600" dirty="0"/>
              <a:t>В</a:t>
            </a:r>
            <a:r>
              <a:rPr lang="ru-RU" sz="1600" dirty="0" smtClean="0"/>
              <a:t> рамках данного мероприятия осмотрено и обследовано  111 человек.</a:t>
            </a:r>
          </a:p>
          <a:p>
            <a:pPr algn="just"/>
            <a:r>
              <a:rPr lang="ru-RU" sz="1600" dirty="0" smtClean="0"/>
              <a:t>В филиале № 1 организован забор крови на выявление антител к </a:t>
            </a:r>
            <a:r>
              <a:rPr lang="ru-RU" sz="1600" dirty="0" err="1" smtClean="0"/>
              <a:t>коронавирусной</a:t>
            </a:r>
            <a:r>
              <a:rPr lang="ru-RU" sz="1600" dirty="0" smtClean="0"/>
              <a:t> инфекции. Всего в рамках данного мероприятия проведено 62565 исследований.</a:t>
            </a:r>
          </a:p>
          <a:p>
            <a:pPr algn="just"/>
            <a:r>
              <a:rPr lang="ru-RU" sz="1600" dirty="0" smtClean="0"/>
              <a:t>С целью диагностики и раннего выявления </a:t>
            </a:r>
            <a:r>
              <a:rPr lang="ru-RU" sz="1600" dirty="0" err="1" smtClean="0"/>
              <a:t>коронавирусной</a:t>
            </a:r>
            <a:r>
              <a:rPr lang="ru-RU" sz="1600" dirty="0" smtClean="0"/>
              <a:t> инфекции и ее осложнений на базе головного здания продолжил работу амбулаторный КТ-центр. В 2021 году в  КТ-центре выполнено 18728 КТ органов грудной клетки и выявлено 12512 вирусных пневмоний. Госпитализировано 7343 пациента.</a:t>
            </a:r>
          </a:p>
          <a:p>
            <a:pPr algn="just"/>
            <a:r>
              <a:rPr lang="ru-RU" sz="1600" dirty="0" smtClean="0"/>
              <a:t>С целью ранней диагностики и профилактики заболеваний в шатре «ГМЗ «Царицыно» осмотрено 5311 человек</a:t>
            </a:r>
            <a:r>
              <a:rPr lang="ru-RU" sz="1600" dirty="0"/>
              <a:t>.</a:t>
            </a:r>
            <a:endParaRPr lang="ru-RU" sz="1600" dirty="0" smtClean="0"/>
          </a:p>
          <a:p>
            <a:pPr algn="just"/>
            <a:r>
              <a:rPr lang="ru-RU" sz="1600" dirty="0" smtClean="0"/>
              <a:t>В рамках диспансеризации пациентов, перенесших </a:t>
            </a:r>
            <a:r>
              <a:rPr lang="en-US" sz="1600" dirty="0" smtClean="0"/>
              <a:t>COVID-19</a:t>
            </a:r>
            <a:r>
              <a:rPr lang="ru-RU" sz="1600" dirty="0" smtClean="0"/>
              <a:t>, обследовано 2808 человек.</a:t>
            </a:r>
          </a:p>
          <a:p>
            <a:pPr algn="just"/>
            <a:endParaRPr lang="ru-RU" sz="1300" dirty="0" smtClean="0"/>
          </a:p>
          <a:p>
            <a:endParaRPr lang="ru-RU" sz="1300" dirty="0" smtClean="0"/>
          </a:p>
          <a:p>
            <a:endParaRPr lang="ru-RU" sz="1300" dirty="0" smtClean="0"/>
          </a:p>
          <a:p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288032" y="818545"/>
            <a:ext cx="4824537" cy="606683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832649" y="692696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5234600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791493"/>
          </a:xfrm>
        </p:spPr>
        <p:txBody>
          <a:bodyPr anchor="t"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</a:t>
            </a:r>
            <a:r>
              <a:rPr lang="ru-RU" sz="3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от новой </a:t>
            </a:r>
            <a:r>
              <a:rPr lang="ru-RU" sz="36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коронавирусной</a:t>
            </a:r>
            <a:r>
              <a:rPr lang="ru-RU" sz="3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инфекции в 2021 году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2560" y="1974872"/>
            <a:ext cx="44535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 полный курс вакцинации получили </a:t>
            </a:r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73924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человека.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1 июля 2021 года стартовала ревакцинация населения. За период с 01.07. по 31.12.2021 года ревакцинировано дополнительно </a:t>
            </a:r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13962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человека.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Места проведения вакцинации:</a:t>
            </a:r>
          </a:p>
          <a:p>
            <a:pPr marL="400050" indent="-400050">
              <a:buAutoNum type="romanUcPeriod"/>
            </a:pPr>
            <a:r>
              <a:rPr lang="ru-RU" sz="2000" b="1" dirty="0" smtClean="0">
                <a:solidFill>
                  <a:schemeClr val="tx1"/>
                </a:solidFill>
              </a:rPr>
              <a:t>Стационарные: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1. </a:t>
            </a:r>
            <a:r>
              <a:rPr lang="en-US" sz="2000" dirty="0" smtClean="0">
                <a:solidFill>
                  <a:schemeClr val="tx1"/>
                </a:solidFill>
              </a:rPr>
              <a:t>2 </a:t>
            </a:r>
            <a:r>
              <a:rPr lang="ru-RU" sz="2000" dirty="0" smtClean="0">
                <a:solidFill>
                  <a:schemeClr val="tx1"/>
                </a:solidFill>
              </a:rPr>
              <a:t>центра вакцинации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2. 2 прививочных кабинета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II. </a:t>
            </a:r>
            <a:r>
              <a:rPr lang="ru-RU" sz="2000" b="1" dirty="0" smtClean="0">
                <a:solidFill>
                  <a:schemeClr val="tx1"/>
                </a:solidFill>
              </a:rPr>
              <a:t>Мобильные: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ТЦ «Домодедовский»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ГМЗ «Царицыно» 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984775"/>
          </a:xfrm>
          <a:prstGeom prst="rect">
            <a:avLst/>
          </a:prstGeom>
        </p:spPr>
      </p:pic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Диспансеризация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" y="1315371"/>
            <a:ext cx="720413" cy="7204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93" y="1376980"/>
            <a:ext cx="665148" cy="6651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5879976" y="-128069"/>
            <a:ext cx="6305128" cy="701612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96973719"/>
              </p:ext>
            </p:extLst>
          </p:nvPr>
        </p:nvGraphicFramePr>
        <p:xfrm>
          <a:off x="586233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58391" y="397377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070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30399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7819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0399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38264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145" y="5513715"/>
            <a:ext cx="4494825" cy="9848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367 (4,7%)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235  (3,0%)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 группа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5114  (65,4%)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</a:t>
            </a:r>
            <a:r>
              <a:rPr lang="en-US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2103 (26,9%)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2708920"/>
            <a:ext cx="5112642" cy="316835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 fontScale="90000"/>
          </a:bodyPr>
          <a:lstStyle/>
          <a:p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Прививочная работа</a:t>
            </a:r>
            <a:b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(кроме вакцинации от новой </a:t>
            </a:r>
            <a:r>
              <a:rPr lang="ru-RU" sz="30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коронавирусной</a:t>
            </a: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инфекции)</a:t>
            </a:r>
            <a:b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от гриппа – проводилась как в прививочных кабинетах, так и мобильными</a:t>
            </a:r>
            <a:b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бригадами у станции метро «Домодедовская», а также на предприятиях и в организациях.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2397" y="2224896"/>
            <a:ext cx="4453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кори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краснухи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дифтерии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7536160" y="2708920"/>
            <a:ext cx="3721421" cy="338437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15394" y="2708920"/>
            <a:ext cx="14531" cy="316835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2021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20670" y="-563858"/>
            <a:ext cx="12192000" cy="6984775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комфортных условий для пациентов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Исключено: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3935" y="2214347"/>
            <a:ext cx="3467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Недостаточное количество  мест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1296" y="2604227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персонала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Шеврон 38"/>
          <p:cNvSpPr/>
          <p:nvPr/>
        </p:nvSpPr>
        <p:spPr>
          <a:xfrm>
            <a:off x="776440" y="2632101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5400" y="3615360"/>
            <a:ext cx="10571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фильтры-боксы для разделения потока соматических и контактных пациентов и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9402952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-4572759" y="260648"/>
            <a:ext cx="12192000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2020-2021 годах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56410" y="1100084"/>
            <a:ext cx="2052306" cy="5641284"/>
            <a:chOff x="2882528" y="1100084"/>
            <a:chExt cx="2052306" cy="564128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82528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882606" y="2924944"/>
              <a:ext cx="205222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Единая брендовая медицинская форма для всего персонала поликлиники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московского стандарта 2.0 во всех филиалах поликлиники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44584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84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875866" y="1125333"/>
            <a:ext cx="2052228" cy="5641284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2924944"/>
              <a:ext cx="205222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Оперативный мониторинг работы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ГБУЗ «ГП №166 ДЗМ»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 помощью системы видеонаблюдения и отзывов пациентов в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интернете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Открытие медицинских карт для пациентов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Подключение лабораторного сервиса ЕМИАС с возможностью получения результатов анализов на почту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Интеграция ЕМИАС и портала </a:t>
              </a:r>
              <a:r>
                <a:rPr lang="ru-RU" sz="1200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Госуслуг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7243769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243690" y="2440487"/>
            <a:ext cx="2052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мед. помощи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243767" y="2924944"/>
            <a:ext cx="2052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врачей специалистов: кардиолога, невролога, эндокринолога в каждом здании поликлиники </a:t>
            </a:r>
          </a:p>
        </p:txBody>
      </p:sp>
      <p:sp>
        <p:nvSpPr>
          <p:cNvPr id="37" name="Овал 36"/>
          <p:cNvSpPr/>
          <p:nvPr/>
        </p:nvSpPr>
        <p:spPr>
          <a:xfrm>
            <a:off x="7409729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9" y="1247669"/>
            <a:ext cx="883524" cy="883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421452" y="1100084"/>
            <a:ext cx="2052228" cy="5015350"/>
            <a:chOff x="7301730" y="1100084"/>
            <a:chExt cx="2052228" cy="501535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7301730" y="2883780"/>
              <a:ext cx="2052228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Выделение отдельного врача для пациентов со множественными хроническими заболеваниями</a:t>
              </a:r>
            </a:p>
            <a:p>
              <a:pPr lvl="1"/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проекте участвуют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2000 пациентов, 8 врачей, 8 медсестер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службы патронажного ухода за маломобильными пациентами</a:t>
              </a:r>
            </a:p>
            <a:p>
              <a:pPr lvl="1"/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проекте участвуют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1826 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пациентов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4 врача,   4 фельдшера, 5 медсестер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307956" y="1100084"/>
              <a:ext cx="2001440" cy="1986734"/>
              <a:chOff x="7307956" y="1100084"/>
              <a:chExt cx="2001440" cy="1986734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7307956" y="2440487"/>
                <a:ext cx="2001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Систематизация работы с хроническими больными</a:t>
                </a:r>
                <a:endPara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435319" y="1100084"/>
                <a:ext cx="1264928" cy="1264928"/>
              </a:xfrm>
              <a:prstGeom prst="ellipse">
                <a:avLst/>
              </a:prstGeom>
              <a:solidFill>
                <a:srgbClr val="D3EF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8168" y="1300331"/>
                <a:ext cx="821415" cy="821415"/>
              </a:xfrm>
              <a:prstGeom prst="rect">
                <a:avLst/>
              </a:prstGeom>
            </p:spPr>
          </p:pic>
        </p:grpSp>
      </p:grpSp>
      <p:sp>
        <p:nvSpPr>
          <p:cNvPr id="66" name="Скругленный прямоугольник 65"/>
          <p:cNvSpPr/>
          <p:nvPr/>
        </p:nvSpPr>
        <p:spPr>
          <a:xfrm>
            <a:off x="695400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07694" y="2924944"/>
            <a:ext cx="20522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лабораторного блока и блока инструментальных исследований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«Бережливых технологий»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электронных рецептов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электронных ЛН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Отказ от медицинских карт на бумажном носителе – полный переход на электронную медицинскую карту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телемедицинских технологий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31797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7" y="1300331"/>
            <a:ext cx="837130" cy="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166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166</a:t>
            </a:r>
          </a:p>
          <a:p>
            <a:r>
              <a:rPr lang="ru-RU" sz="1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1250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613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683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3296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54300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еловек 20006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старше трудоспособного возраста)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34251</a:t>
            </a:r>
            <a:r>
              <a:rPr lang="ru-RU" sz="2800" dirty="0" smtClean="0"/>
              <a:t> </a:t>
            </a:r>
            <a:r>
              <a:rPr lang="ru-RU" sz="1400" dirty="0" smtClean="0"/>
              <a:t>ч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еловек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12665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41005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14552 человека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38752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(12840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168308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(60063 человек старше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168308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236478653"/>
              </p:ext>
            </p:extLst>
          </p:nvPr>
        </p:nvGraphicFramePr>
        <p:xfrm>
          <a:off x="4327184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2021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22544516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699028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2021 году, всего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8" name="Диаграмма 27"/>
          <p:cNvGraphicFramePr/>
          <p:nvPr>
            <p:extLst/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/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6702" y="5317367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ервичное в поликлинике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овторное в поликлинике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рачебные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сестринские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взрослому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814718393"/>
              </p:ext>
            </p:extLst>
          </p:nvPr>
        </p:nvGraphicFramePr>
        <p:xfrm>
          <a:off x="4961072" y="2924944"/>
          <a:ext cx="3159536" cy="373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992428210"/>
              </p:ext>
            </p:extLst>
          </p:nvPr>
        </p:nvGraphicFramePr>
        <p:xfrm>
          <a:off x="83047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039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59425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в 2021 году</a:t>
            </a:r>
            <a:endParaRPr lang="ru-RU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1406" y="5119314"/>
            <a:ext cx="8857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 было принято на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работу: врач-терапевт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участковый/врач общей практики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врач-кардиолог 1 чел., врач-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врач-травматолог ортопед 1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врач-хирург 3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врач-терапевт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., врач-офтальмолог 1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., врач-уролог– 1 чел., врач-эндокринолог – 2 чел.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4878367"/>
              </p:ext>
            </p:extLst>
          </p:nvPr>
        </p:nvGraphicFramePr>
        <p:xfrm>
          <a:off x="609802" y="1412776"/>
          <a:ext cx="30243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07230944"/>
              </p:ext>
            </p:extLst>
          </p:nvPr>
        </p:nvGraphicFramePr>
        <p:xfrm>
          <a:off x="3431704" y="1446902"/>
          <a:ext cx="3024336" cy="360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075674063"/>
              </p:ext>
            </p:extLst>
          </p:nvPr>
        </p:nvGraphicFramePr>
        <p:xfrm>
          <a:off x="6096000" y="155679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865322581"/>
              </p:ext>
            </p:extLst>
          </p:nvPr>
        </p:nvGraphicFramePr>
        <p:xfrm>
          <a:off x="8654080" y="1436726"/>
          <a:ext cx="3024336" cy="379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55138" y="2564904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287,25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151784" y="2636912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293,5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нет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380953" y="2564904"/>
            <a:ext cx="13262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174,5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1010" r="6363" b="2020"/>
          <a:stretch/>
        </p:blipFill>
        <p:spPr>
          <a:xfrm flipH="1">
            <a:off x="-24680" y="-27384"/>
            <a:ext cx="12241360" cy="69127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Обучение врачей общей практики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695325" y="1636295"/>
            <a:ext cx="7848947" cy="2152745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9414" y="2444674"/>
            <a:ext cx="84969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последние два года прошли повышение квалификации </a:t>
            </a:r>
          </a:p>
          <a:p>
            <a:pPr marR="71755">
              <a:spcAft>
                <a:spcPts val="0"/>
              </a:spcAft>
            </a:pP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врачей-терапевтов и врачей общей практики.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Дополнительно, в 2021 году прошли профессиональную подготовку на врача общей практики 2 врача терапевта участкового.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55440" y="1268760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325" y="4191069"/>
            <a:ext cx="8136979" cy="2348501"/>
          </a:xfrm>
          <a:prstGeom prst="roundRect">
            <a:avLst>
              <a:gd name="adj" fmla="val 4142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2914" y="4732723"/>
            <a:ext cx="107156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момент сформировано</a:t>
            </a:r>
          </a:p>
          <a:p>
            <a:pPr>
              <a:lnSpc>
                <a:spcPct val="150000"/>
              </a:lnSpc>
            </a:pPr>
            <a:r>
              <a:rPr lang="ru-RU" sz="4000" dirty="0"/>
              <a:t>87</a:t>
            </a:r>
            <a:r>
              <a:rPr lang="ru-RU" sz="1200" dirty="0"/>
              <a:t> терапевтических участков, </a:t>
            </a:r>
            <a:r>
              <a:rPr lang="ru-RU" sz="4000" dirty="0"/>
              <a:t>8</a:t>
            </a:r>
            <a:r>
              <a:rPr lang="ru-RU" sz="1200" dirty="0"/>
              <a:t> участков врачей проекта «Хроники», </a:t>
            </a:r>
            <a:r>
              <a:rPr lang="ru-RU" sz="4000" dirty="0"/>
              <a:t>4</a:t>
            </a:r>
            <a:r>
              <a:rPr lang="ru-RU" sz="1200" dirty="0"/>
              <a:t> участка врачей проекта «Патронаж»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87" y="1408141"/>
            <a:ext cx="738807" cy="738807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074877" y="3685979"/>
            <a:ext cx="1080120" cy="10801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9B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1" y="4191069"/>
            <a:ext cx="555797" cy="5557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702029" y="404664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 в 2021 г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556792"/>
            <a:ext cx="4104532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695324" y="1556793"/>
            <a:ext cx="5904732" cy="4680519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нет (поставка после окончания ремонта)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Рентгеновские аппараты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Маммограф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 </a:t>
            </a: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22 </a:t>
            </a: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них: экспертного класса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17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премиум класса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ед.</a:t>
            </a: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40</a:t>
            </a:r>
          </a:p>
          <a:p>
            <a:pPr lvl="0">
              <a:lnSpc>
                <a:spcPct val="130000"/>
              </a:lnSpc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1"/>
            <a:ext cx="6336779" cy="516468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166 ДЗМ» оказывают помощь по различным профилям</a:t>
            </a:r>
            <a:endParaRPr lang="ru-RU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159897" y="1556792"/>
            <a:ext cx="6336778" cy="5164682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терапия и общая врачебная практика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пульмонология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ревматология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колопроктология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паллиативная помощь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лечебная физкультура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ртопедия и травматология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онкология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sp>
        <p:nvSpPr>
          <p:cNvPr id="11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129" name="Овал 128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graphicFrame>
        <p:nvGraphicFramePr>
          <p:cNvPr id="138" name="Диаграмма 137"/>
          <p:cNvGraphicFramePr/>
          <p:nvPr>
            <p:extLst>
              <p:ext uri="{D42A27DB-BD31-4B8C-83A1-F6EECF244321}">
                <p14:modId xmlns:p14="http://schemas.microsoft.com/office/powerpoint/2010/main" val="1868652640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58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Инвалиды и участники ВОВ,</a:t>
            </a:r>
            <a:b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основные показатели</a:t>
            </a:r>
            <a:endParaRPr lang="ru-RU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072433"/>
              </p:ext>
            </p:extLst>
          </p:nvPr>
        </p:nvGraphicFramePr>
        <p:xfrm>
          <a:off x="5663952" y="1683844"/>
          <a:ext cx="5293712" cy="37842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5480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ВОВ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      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143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22558</TotalTime>
  <Words>1233</Words>
  <Application>Microsoft Office PowerPoint</Application>
  <PresentationFormat>Произвольный</PresentationFormat>
  <Paragraphs>286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Годовой отчет</vt:lpstr>
      <vt:lpstr>Основные показатели</vt:lpstr>
      <vt:lpstr>Посещения поликлиники в 2021 году </vt:lpstr>
      <vt:lpstr>Кадры в 2021 году</vt:lpstr>
      <vt:lpstr>Обучение врачей общей практики</vt:lpstr>
      <vt:lpstr>Оборудование поликлиники в 2021 г</vt:lpstr>
      <vt:lpstr>ГБУЗ «ГП № 166 ДЗМ» оказывают помощь по различным профилям</vt:lpstr>
      <vt:lpstr>Показатели заболеваемости</vt:lpstr>
      <vt:lpstr>Инвалиды и участники ВОВ,  основные показатели</vt:lpstr>
      <vt:lpstr>Работа по рассмотрению жалоб и обращений граждан</vt:lpstr>
      <vt:lpstr>Участие в массовых акциях и мероприятиях</vt:lpstr>
      <vt:lpstr>     Вакцинация от новой коронавирусной инфекции в 2021 году.</vt:lpstr>
      <vt:lpstr>Диспансеризация</vt:lpstr>
      <vt:lpstr>                                 Прививочная работа  (кроме вакцинации от новой коронавирусной инфекции)   Вакцинация от гриппа – проводилась как в прививочных кабинетах, так и мобильными бригадами у станции метро «Домодедовская», а также на предприятиях и в организациях.</vt:lpstr>
      <vt:lpstr>Создание комфортных условий для пациентов</vt:lpstr>
      <vt:lpstr>Мероприятия в поликлиниках, реализованные в 2020-2021 годах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431</cp:revision>
  <cp:lastPrinted>2022-03-09T12:01:03Z</cp:lastPrinted>
  <dcterms:created xsi:type="dcterms:W3CDTF">2019-02-11T07:19:05Z</dcterms:created>
  <dcterms:modified xsi:type="dcterms:W3CDTF">2022-03-17T10:13:42Z</dcterms:modified>
</cp:coreProperties>
</file>