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12192000" cy="6858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Libre Franklin" panose="020B0604020202020204" charset="0"/>
      <p:regular r:id="rId43"/>
      <p:bold r:id="rId44"/>
      <p:italic r:id="rId45"/>
      <p:boldItalic r:id="rId46"/>
    </p:embeddedFont>
    <p:embeddedFont>
      <p:font typeface="Arial Black" panose="020B0A04020102020204" pitchFamily="34" charset="0"/>
      <p:bold r:id="rId47"/>
    </p:embeddedFont>
    <p:embeddedFont>
      <p:font typeface="Libre Franklin Medium" panose="020B0604020202020204" charset="0"/>
      <p:regular r:id="rId48"/>
      <p:bold r:id="rId49"/>
      <p:italic r:id="rId50"/>
      <p:boldItalic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260397-EE0A-412B-BDAC-FE3CF402469B}">
  <a:tblStyle styleId="{59260397-EE0A-412B-BDAC-FE3CF40246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BFA9D5-6076-41E3-A269-2E06F3AA2B1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617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7ebc5f87c_0_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117ebc5f87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7a94cf56f_1_8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117a94cf56f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7ebc5f87c_0_1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17ebc5f87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7a94cf56f_1_9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117a94cf56f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7a94cf56f_1_8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117a94cf56f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7a94cf56f_1_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117a94cf56f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7a94cf56f_1_5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117a94cf56f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7a94cf56f_1_10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117a94cf56f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7a94cf56f_1_1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117a94cf56f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7a94cf56f_1_1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17a94cf56f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7a94cf56f_1_12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117a94cf56f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17a94cf56f_1_7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17a94cf56f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7bc25c7a8_0_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117bc25c7a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7bc25c7a8_0_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117bc25c7a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7bc25c7a8_0_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17bc25c7a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OBJECT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05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2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D7C99"/>
              </a:buClr>
              <a:buSzPts val="4000"/>
              <a:buFont typeface="Arial"/>
              <a:buNone/>
              <a:defRPr sz="4000" b="1" i="0">
                <a:solidFill>
                  <a:srgbClr val="4D7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43" name="Google Shape;43;p6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52" name="Google Shape;52;p7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hyperlink" Target="https://www.youtube.com/channel/UCuq-d7Akgr327o0VPJb1ccw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k.com/school996" TargetMode="External"/><Relationship Id="rId5" Type="http://schemas.openxmlformats.org/officeDocument/2006/relationships/hyperlink" Target="https://instagram.com/996.school" TargetMode="External"/><Relationship Id="rId4" Type="http://schemas.openxmlformats.org/officeDocument/2006/relationships/hyperlink" Target="https://sch996.mskobr.ru/#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C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11421618" y="1685289"/>
            <a:ext cx="5715" cy="4409440"/>
          </a:xfrm>
          <a:custGeom>
            <a:avLst/>
            <a:gdLst/>
            <a:ahLst/>
            <a:cxnLst/>
            <a:rect l="l" t="t" r="r" b="b"/>
            <a:pathLst>
              <a:path w="5715" h="4409440" extrusionOk="0">
                <a:moveTo>
                  <a:pt x="5334" y="0"/>
                </a:moveTo>
                <a:lnTo>
                  <a:pt x="0" y="0"/>
                </a:lnTo>
                <a:lnTo>
                  <a:pt x="0" y="4023360"/>
                </a:lnTo>
                <a:lnTo>
                  <a:pt x="0" y="4024630"/>
                </a:lnTo>
                <a:lnTo>
                  <a:pt x="0" y="4409440"/>
                </a:lnTo>
                <a:lnTo>
                  <a:pt x="5334" y="4409440"/>
                </a:lnTo>
                <a:lnTo>
                  <a:pt x="5334" y="4024630"/>
                </a:lnTo>
                <a:lnTo>
                  <a:pt x="5334" y="4023360"/>
                </a:lnTo>
                <a:lnTo>
                  <a:pt x="5334" y="0"/>
                </a:lnTo>
                <a:close/>
              </a:path>
            </a:pathLst>
          </a:custGeom>
          <a:solidFill>
            <a:srgbClr val="181B0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752855" y="743712"/>
            <a:ext cx="3275329" cy="4409440"/>
          </a:xfrm>
          <a:custGeom>
            <a:avLst/>
            <a:gdLst/>
            <a:ahLst/>
            <a:cxnLst/>
            <a:rect l="l" t="t" r="r" b="b"/>
            <a:pathLst>
              <a:path w="3275329" h="4409440" extrusionOk="0">
                <a:moveTo>
                  <a:pt x="3274441" y="0"/>
                </a:moveTo>
                <a:lnTo>
                  <a:pt x="0" y="0"/>
                </a:lnTo>
                <a:lnTo>
                  <a:pt x="0" y="4408932"/>
                </a:lnTo>
                <a:lnTo>
                  <a:pt x="405701" y="4408932"/>
                </a:lnTo>
                <a:lnTo>
                  <a:pt x="405701" y="384428"/>
                </a:lnTo>
                <a:lnTo>
                  <a:pt x="3275076" y="385825"/>
                </a:lnTo>
                <a:lnTo>
                  <a:pt x="3274619" y="288053"/>
                </a:lnTo>
                <a:lnTo>
                  <a:pt x="3274897" y="97700"/>
                </a:lnTo>
                <a:lnTo>
                  <a:pt x="3274441" y="0"/>
                </a:lnTo>
                <a:close/>
              </a:path>
            </a:pathLst>
          </a:custGeom>
          <a:solidFill>
            <a:srgbClr val="181B0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1419290" y="1354905"/>
            <a:ext cx="9306600" cy="4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34290" lvl="0" indent="0" algn="ctr" rtl="0">
              <a:lnSpc>
                <a:spcPct val="108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РАБОТЫ</a:t>
            </a:r>
            <a:endParaRPr sz="6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82550" lvl="0" indent="0" algn="ctr" rtl="0">
              <a:lnSpc>
                <a:spcPct val="84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ГБОУ	ШКОЛА	№ 996</a:t>
            </a:r>
            <a:endParaRPr sz="6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13334" lvl="0" indent="0" algn="ctr" rtl="0">
              <a:lnSpc>
                <a:spcPct val="108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2021	ГОД</a:t>
            </a:r>
            <a:endParaRPr sz="660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13334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4A53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13334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AB62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Директор ГБОУ Школа № 996</a:t>
            </a:r>
            <a:endParaRPr/>
          </a:p>
          <a:p>
            <a:pPr marL="0" marR="13334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AB62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Мордовин Андрей Юрьевич</a:t>
            </a:r>
            <a:endParaRPr sz="2800">
              <a:solidFill>
                <a:srgbClr val="AB620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13334" lvl="0" indent="0" algn="ctr" rtl="0">
              <a:lnSpc>
                <a:spcPct val="4456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742387" y="741084"/>
            <a:ext cx="3314700" cy="4430395"/>
          </a:xfrm>
          <a:custGeom>
            <a:avLst/>
            <a:gdLst/>
            <a:ahLst/>
            <a:cxnLst/>
            <a:rect l="l" t="t" r="r" b="b"/>
            <a:pathLst>
              <a:path w="3314700" h="4430395" extrusionOk="0">
                <a:moveTo>
                  <a:pt x="3314700" y="0"/>
                </a:moveTo>
                <a:lnTo>
                  <a:pt x="3279648" y="0"/>
                </a:lnTo>
                <a:lnTo>
                  <a:pt x="35052" y="0"/>
                </a:lnTo>
                <a:lnTo>
                  <a:pt x="0" y="0"/>
                </a:lnTo>
                <a:lnTo>
                  <a:pt x="0" y="35052"/>
                </a:lnTo>
                <a:lnTo>
                  <a:pt x="0" y="4430268"/>
                </a:lnTo>
                <a:lnTo>
                  <a:pt x="35052" y="4430268"/>
                </a:lnTo>
                <a:lnTo>
                  <a:pt x="381000" y="4430268"/>
                </a:lnTo>
                <a:lnTo>
                  <a:pt x="416039" y="4430268"/>
                </a:lnTo>
                <a:lnTo>
                  <a:pt x="416052" y="4395216"/>
                </a:lnTo>
                <a:lnTo>
                  <a:pt x="416052" y="428244"/>
                </a:lnTo>
                <a:lnTo>
                  <a:pt x="3279648" y="428244"/>
                </a:lnTo>
                <a:lnTo>
                  <a:pt x="3314700" y="428244"/>
                </a:lnTo>
                <a:lnTo>
                  <a:pt x="3314700" y="393192"/>
                </a:lnTo>
                <a:lnTo>
                  <a:pt x="3314700" y="35052"/>
                </a:lnTo>
                <a:lnTo>
                  <a:pt x="3314700" y="0"/>
                </a:lnTo>
                <a:close/>
              </a:path>
            </a:pathLst>
          </a:custGeom>
          <a:solidFill>
            <a:srgbClr val="8DAB8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8151114" y="1669541"/>
            <a:ext cx="3270885" cy="4439920"/>
          </a:xfrm>
          <a:custGeom>
            <a:avLst/>
            <a:gdLst/>
            <a:ahLst/>
            <a:cxnLst/>
            <a:rect l="l" t="t" r="r" b="b"/>
            <a:pathLst>
              <a:path w="3270884" h="4439920" extrusionOk="0">
                <a:moveTo>
                  <a:pt x="3270504" y="0"/>
                </a:moveTo>
                <a:lnTo>
                  <a:pt x="3235452" y="0"/>
                </a:lnTo>
                <a:lnTo>
                  <a:pt x="2887980" y="0"/>
                </a:lnTo>
                <a:lnTo>
                  <a:pt x="2852928" y="0"/>
                </a:lnTo>
                <a:lnTo>
                  <a:pt x="2852928" y="35052"/>
                </a:lnTo>
                <a:lnTo>
                  <a:pt x="2852928" y="4009644"/>
                </a:lnTo>
                <a:lnTo>
                  <a:pt x="35052" y="4009644"/>
                </a:lnTo>
                <a:lnTo>
                  <a:pt x="0" y="4009644"/>
                </a:lnTo>
                <a:lnTo>
                  <a:pt x="0" y="4044696"/>
                </a:lnTo>
                <a:lnTo>
                  <a:pt x="0" y="4404360"/>
                </a:lnTo>
                <a:lnTo>
                  <a:pt x="0" y="4439412"/>
                </a:lnTo>
                <a:lnTo>
                  <a:pt x="35052" y="4439412"/>
                </a:lnTo>
                <a:lnTo>
                  <a:pt x="2852928" y="4439412"/>
                </a:lnTo>
                <a:lnTo>
                  <a:pt x="2887980" y="4439412"/>
                </a:lnTo>
                <a:lnTo>
                  <a:pt x="3235452" y="4439412"/>
                </a:lnTo>
                <a:lnTo>
                  <a:pt x="3270504" y="4439412"/>
                </a:lnTo>
                <a:lnTo>
                  <a:pt x="3270504" y="4404360"/>
                </a:lnTo>
                <a:lnTo>
                  <a:pt x="3270504" y="4044696"/>
                </a:lnTo>
                <a:lnTo>
                  <a:pt x="3270504" y="4009644"/>
                </a:lnTo>
                <a:lnTo>
                  <a:pt x="3270504" y="35052"/>
                </a:lnTo>
                <a:lnTo>
                  <a:pt x="3270504" y="0"/>
                </a:lnTo>
                <a:close/>
              </a:path>
            </a:pathLst>
          </a:custGeom>
          <a:solidFill>
            <a:srgbClr val="8DAB8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ГОСУДАРСТВЕННАЯ ИТОГОВАЯ АТТЕСТАЦИЯ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773775" y="17441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3171825" y="1097625"/>
            <a:ext cx="564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Выбор экзаменов в формате ОГЭ</a:t>
            </a:r>
            <a:endParaRPr/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885950"/>
            <a:ext cx="7162800" cy="43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ГОСУДАРСТВЕННАЯ ИТОГОВАЯ АТТЕСТАЦИЯ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773775" y="17441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851700" y="1968375"/>
            <a:ext cx="104886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200"/>
              </a:spcBef>
              <a:spcAft>
                <a:spcPts val="0"/>
              </a:spcAft>
              <a:buNone/>
            </a:pPr>
            <a:endParaRPr sz="2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038350"/>
            <a:ext cx="11734800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3171825" y="1097625"/>
            <a:ext cx="564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Средний балл по предметам ОГЭ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ГОСУДАРСТВЕННАЯ ИТОГОВАЯ АТТЕСТАЦИЯ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6"/>
          <p:cNvSpPr txBox="1"/>
          <p:nvPr/>
        </p:nvSpPr>
        <p:spPr>
          <a:xfrm>
            <a:off x="773775" y="17441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3171825" y="1097625"/>
            <a:ext cx="564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Выбор экзаменов в формате ЕГЭ</a:t>
            </a:r>
            <a:endParaRPr/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925" y="1969948"/>
            <a:ext cx="9454080" cy="40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ГОСУДАРСТВЕННАЯ ИТОГОВАЯ АТТЕСТАЦИЯ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18" name="Google Shape;218;p27"/>
          <p:cNvGraphicFramePr/>
          <p:nvPr/>
        </p:nvGraphicFramePr>
        <p:xfrm>
          <a:off x="952500" y="1649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{59260397-EE0A-412B-BDAC-FE3CF402469B}</a:tableStyleId>
              </a:tblPr>
              <a:tblGrid>
                <a:gridCol w="2730975"/>
                <a:gridCol w="2008400"/>
                <a:gridCol w="991950"/>
                <a:gridCol w="979725"/>
                <a:gridCol w="930725"/>
                <a:gridCol w="918475"/>
                <a:gridCol w="881750"/>
                <a:gridCol w="8450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Предмет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Кол-во участников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51-60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61-70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71-80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81-90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91-99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100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Русский язык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Математика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Информатика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Обществознание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Английский язык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Физика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Биология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Литература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Химия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История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География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219" name="Google Shape;219;p27"/>
          <p:cNvSpPr txBox="1"/>
          <p:nvPr/>
        </p:nvSpPr>
        <p:spPr>
          <a:xfrm>
            <a:off x="3171825" y="945225"/>
            <a:ext cx="564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Диапазон баллов формате ЕГЭ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/>
        </p:nvSpPr>
        <p:spPr>
          <a:xfrm>
            <a:off x="990600" y="457200"/>
            <a:ext cx="110484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НЕЗАВИСИМАЯ ДИАГНОСТИКА УЧИТЕЛЕЙ И ВОСПИТАТЕЛЕЙ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210450" y="23906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1249350" y="1744125"/>
            <a:ext cx="1026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педколлектива в независимой диагностике - 100%</a:t>
            </a:r>
            <a:endParaRPr/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900" y="2390625"/>
            <a:ext cx="5379099" cy="32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1875" y="2390630"/>
            <a:ext cx="5379099" cy="323318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 txBox="1"/>
          <p:nvPr/>
        </p:nvSpPr>
        <p:spPr>
          <a:xfrm>
            <a:off x="592650" y="5623800"/>
            <a:ext cx="521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ru-RU" sz="30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Школьное отделение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6405625" y="5623800"/>
            <a:ext cx="521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ru-RU" sz="30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Дошкольные отделения</a:t>
            </a:r>
            <a:endParaRPr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ПРОФЕССИОНАЛЬНОЕ ОБУЧЕНИЕ БЕЗ ГРАНИЦ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773775" y="17441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9"/>
          <p:cNvSpPr/>
          <p:nvPr/>
        </p:nvSpPr>
        <p:spPr>
          <a:xfrm>
            <a:off x="851700" y="1968375"/>
            <a:ext cx="104886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Колледж “Царицыно”: </a:t>
            </a:r>
            <a:r>
              <a:rPr lang="ru-RU" sz="3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цифровой куратор</a:t>
            </a: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Юридический колледж: </a:t>
            </a:r>
            <a:r>
              <a:rPr lang="ru-RU" sz="3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секретарь суда, полицейский</a:t>
            </a: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колледже Фаберже: </a:t>
            </a:r>
            <a:r>
              <a:rPr lang="ru-RU" sz="3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ювелир-монтировщик, оператор ЭВМ, декоратор витрин</a:t>
            </a: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колледже № 29</a:t>
            </a:r>
            <a:r>
              <a:rPr lang="ru-RU" sz="3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мастер маникюра, косметик</a:t>
            </a: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200"/>
              </a:spcBef>
              <a:spcAft>
                <a:spcPts val="0"/>
              </a:spcAft>
              <a:buNone/>
            </a:pPr>
            <a:endParaRPr sz="2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>
            <a:spLocks noGrp="1"/>
          </p:cNvSpPr>
          <p:nvPr>
            <p:ph type="title"/>
          </p:nvPr>
        </p:nvSpPr>
        <p:spPr>
          <a:xfrm>
            <a:off x="181650" y="626575"/>
            <a:ext cx="118287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b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39B"/>
              </a:buClr>
              <a:buSzPts val="4400"/>
              <a:buFont typeface="Times New Roman"/>
              <a:buNone/>
            </a:pPr>
            <a:r>
              <a:rPr lang="ru-RU" sz="44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РАННЯЯ ПРОФИЛИЗАЦИЯ В 5-6 КЛАССАХ</a:t>
            </a:r>
            <a:endParaRPr sz="44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30"/>
          <p:cNvSpPr/>
          <p:nvPr/>
        </p:nvSpPr>
        <p:spPr>
          <a:xfrm>
            <a:off x="1104569" y="1981200"/>
            <a:ext cx="10287000" cy="1143000"/>
          </a:xfrm>
          <a:prstGeom prst="roundRect">
            <a:avLst>
              <a:gd name="adj" fmla="val 16667"/>
            </a:avLst>
          </a:prstGeom>
          <a:solidFill>
            <a:srgbClr val="FBE6CC"/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0"/>
          <p:cNvSpPr/>
          <p:nvPr/>
        </p:nvSpPr>
        <p:spPr>
          <a:xfrm>
            <a:off x="654025" y="1981200"/>
            <a:ext cx="11062500" cy="2051100"/>
          </a:xfrm>
          <a:prstGeom prst="roundRect">
            <a:avLst>
              <a:gd name="adj" fmla="val 16667"/>
            </a:avLst>
          </a:prstGeom>
          <a:solidFill>
            <a:srgbClr val="FBE6CC"/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 b="1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Обучающиеся 5-х классов </a:t>
            </a:r>
            <a:r>
              <a:rPr lang="ru-RU" sz="2400">
                <a:solidFill>
                  <a:srgbClr val="1F394D"/>
                </a:solidFill>
                <a:latin typeface="Georgia"/>
                <a:ea typeface="Georgia"/>
                <a:cs typeface="Georgia"/>
                <a:sym typeface="Georgia"/>
              </a:rPr>
              <a:t>изучают математику и английский язык в стратах; 2 часа в неделю: основы смыслового чтения-основы финансовой грамотности; практикум по математике; грамматический практикум по английскому языку</a:t>
            </a:r>
            <a:endParaRPr sz="2400">
              <a:solidFill>
                <a:srgbClr val="1F394D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5" name="Google Shape;245;p30"/>
          <p:cNvSpPr/>
          <p:nvPr/>
        </p:nvSpPr>
        <p:spPr>
          <a:xfrm>
            <a:off x="716825" y="4133050"/>
            <a:ext cx="11062500" cy="2051100"/>
          </a:xfrm>
          <a:prstGeom prst="roundRect">
            <a:avLst>
              <a:gd name="adj" fmla="val 16667"/>
            </a:avLst>
          </a:prstGeom>
          <a:solidFill>
            <a:srgbClr val="FBE6CC"/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 b="1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Обучающиеся 6-х классов </a:t>
            </a:r>
            <a:r>
              <a:rPr lang="ru-RU" sz="2400">
                <a:solidFill>
                  <a:srgbClr val="1F394D"/>
                </a:solidFill>
                <a:latin typeface="Georgia"/>
                <a:ea typeface="Georgia"/>
                <a:cs typeface="Georgia"/>
                <a:sym typeface="Georgia"/>
              </a:rPr>
              <a:t>изучают спецкурс на выбор: основы смыслового чтения-основы финансовой грамотности; практикум по математике; грамматический практикум по английскому языку и второй иностранный язык (немецкий/французский)</a:t>
            </a:r>
            <a:endParaRPr sz="2400">
              <a:solidFill>
                <a:srgbClr val="1F394D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>
            <a:spLocks noGrp="1"/>
          </p:cNvSpPr>
          <p:nvPr>
            <p:ph type="title"/>
          </p:nvPr>
        </p:nvSpPr>
        <p:spPr>
          <a:xfrm>
            <a:off x="988049" y="533147"/>
            <a:ext cx="10520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b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39B"/>
              </a:buClr>
              <a:buSzPts val="4400"/>
              <a:buFont typeface="Times New Roman"/>
              <a:buNone/>
            </a:pPr>
            <a:r>
              <a:rPr lang="ru-RU" sz="44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ПРОФИЛИЗАЦИЯ В 8-9 КЛАССАХ</a:t>
            </a:r>
            <a:endParaRPr sz="44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31"/>
          <p:cNvSpPr/>
          <p:nvPr/>
        </p:nvSpPr>
        <p:spPr>
          <a:xfrm>
            <a:off x="654025" y="1981200"/>
            <a:ext cx="11062500" cy="2051100"/>
          </a:xfrm>
          <a:prstGeom prst="roundRect">
            <a:avLst>
              <a:gd name="adj" fmla="val 16667"/>
            </a:avLst>
          </a:prstGeom>
          <a:solidFill>
            <a:srgbClr val="FBE6CC"/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 b="1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Пропедевтика</a:t>
            </a:r>
            <a:r>
              <a:rPr lang="ru-RU" sz="2400" b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прикладного значения наук: естественно-научной, социально-экономической и гуманитарной направленностей за счет изучения спецкурсов:</a:t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химия-биология, география-обществознание</a:t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2" name="Google Shape;252;p31"/>
          <p:cNvSpPr/>
          <p:nvPr/>
        </p:nvSpPr>
        <p:spPr>
          <a:xfrm>
            <a:off x="654025" y="4185800"/>
            <a:ext cx="11062500" cy="2051100"/>
          </a:xfrm>
          <a:prstGeom prst="roundRect">
            <a:avLst>
              <a:gd name="adj" fmla="val 16667"/>
            </a:avLst>
          </a:prstGeom>
          <a:solidFill>
            <a:srgbClr val="FBE6CC"/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Предпрофильная </a:t>
            </a:r>
            <a:r>
              <a:rPr lang="ru-RU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подготовка в метагруппах за счет изучения спецкурсов: химия-биология, физика-информатика, география-обществознание </a:t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>
            <a:spLocks noGrp="1"/>
          </p:cNvSpPr>
          <p:nvPr>
            <p:ph type="title"/>
          </p:nvPr>
        </p:nvSpPr>
        <p:spPr>
          <a:xfrm>
            <a:off x="871525" y="364954"/>
            <a:ext cx="1052010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b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39B"/>
              </a:buClr>
              <a:buSzPts val="4400"/>
              <a:buFont typeface="Times New Roman"/>
              <a:buNone/>
            </a:pPr>
            <a:r>
              <a:rPr lang="ru-RU" sz="44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ПРОФИЛЬНОЕ ОБУЧЕНИЕ В 10-11 КЛАССАХ</a:t>
            </a:r>
            <a:endParaRPr sz="44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1371600" y="2286000"/>
            <a:ext cx="6172200" cy="270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350" rIns="0" bIns="0" anchor="t" anchorCtr="0">
            <a:spAutoFit/>
          </a:bodyPr>
          <a:lstStyle/>
          <a:p>
            <a:pPr marL="396240" marR="0" lvl="0" indent="-384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5266"/>
              </a:buClr>
              <a:buSzPts val="3600"/>
              <a:buFont typeface="Times New Roman"/>
              <a:buChar char="■"/>
            </a:pPr>
            <a:r>
              <a:rPr lang="ru-RU" sz="3600">
                <a:solidFill>
                  <a:srgbClr val="3352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Технологический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96240" marR="0" lvl="0" indent="-384175" algn="l" rtl="0">
              <a:lnSpc>
                <a:spcPct val="100000"/>
              </a:lnSpc>
              <a:spcBef>
                <a:spcPts val="935"/>
              </a:spcBef>
              <a:spcAft>
                <a:spcPts val="0"/>
              </a:spcAft>
              <a:buClr>
                <a:srgbClr val="335266"/>
              </a:buClr>
              <a:buSzPts val="3600"/>
              <a:buFont typeface="Times New Roman"/>
              <a:buChar char="■"/>
            </a:pPr>
            <a:r>
              <a:rPr lang="ru-RU" sz="3600">
                <a:solidFill>
                  <a:srgbClr val="3352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Социально-экономический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96240" marR="0" lvl="0" indent="-384175" algn="l" rtl="0">
              <a:lnSpc>
                <a:spcPct val="100000"/>
              </a:lnSpc>
              <a:spcBef>
                <a:spcPts val="935"/>
              </a:spcBef>
              <a:spcAft>
                <a:spcPts val="0"/>
              </a:spcAft>
              <a:buClr>
                <a:srgbClr val="335266"/>
              </a:buClr>
              <a:buSzPts val="3600"/>
              <a:buFont typeface="Times New Roman"/>
              <a:buChar char="■"/>
            </a:pPr>
            <a:r>
              <a:rPr lang="ru-RU" sz="3600">
                <a:solidFill>
                  <a:srgbClr val="3352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Гуманитарный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065" marR="0" lvl="0" indent="0" algn="l" rtl="0">
              <a:lnSpc>
                <a:spcPct val="100000"/>
              </a:lnSpc>
              <a:spcBef>
                <a:spcPts val="95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59" name="Google Shape;25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3505200"/>
            <a:ext cx="4514850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/>
          <p:nvPr/>
        </p:nvSpPr>
        <p:spPr>
          <a:xfrm>
            <a:off x="457200" y="666402"/>
            <a:ext cx="10972800" cy="68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МАТЕМАТИЧЕСКАЯ ВЕРТИКАЛЬ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130800" y="1818875"/>
            <a:ext cx="119034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-RU" sz="3000">
                <a:solidFill>
                  <a:srgbClr val="1F39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проекте участвуют:</a:t>
            </a:r>
            <a:endParaRPr sz="3000">
              <a:solidFill>
                <a:srgbClr val="1F39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8М класс-29 человек</a:t>
            </a:r>
            <a:endParaRPr sz="3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обучающихся 7-х классов сформирован класс-группа-21 человек</a:t>
            </a:r>
            <a:endParaRPr sz="3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200"/>
              </a:spcBef>
              <a:spcAft>
                <a:spcPts val="0"/>
              </a:spcAft>
              <a:buNone/>
            </a:pPr>
            <a:endParaRPr sz="2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6" name="Google Shape;2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050" y="3828275"/>
            <a:ext cx="5497026" cy="239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/>
        </p:nvSpPr>
        <p:spPr>
          <a:xfrm>
            <a:off x="908710" y="307594"/>
            <a:ext cx="10902290" cy="127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975" rIns="0" bIns="0" anchor="t" anchorCtr="0">
            <a:spAutoFit/>
          </a:bodyPr>
          <a:lstStyle/>
          <a:p>
            <a:pPr marL="12700" marR="508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ГБОУ ШКОЛА № 996 НА  КАРТАХ РАЙОНА  </a:t>
            </a:r>
            <a:endParaRPr/>
          </a:p>
          <a:p>
            <a:pPr marL="12700" marR="5080" lvl="0" indent="0" algn="ctr" rtl="0">
              <a:lnSpc>
                <a:spcPct val="89000"/>
              </a:lnSpc>
              <a:spcBef>
                <a:spcPts val="685"/>
              </a:spcBef>
              <a:spcAft>
                <a:spcPts val="0"/>
              </a:spcAft>
              <a:buNone/>
            </a:pPr>
            <a:r>
              <a:rPr lang="ru-RU" sz="4000" b="0" i="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ОРЕХОВО-БОРИСОВО СЕВЕРНОЕ</a:t>
            </a:r>
            <a:endParaRPr sz="4000" b="1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1025855" y="2362200"/>
            <a:ext cx="5334000" cy="255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Школьный корпус :</a:t>
            </a:r>
            <a:endParaRPr sz="28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39B"/>
              </a:buClr>
              <a:buSzPts val="2800"/>
              <a:buFont typeface="Times New Roman"/>
              <a:buChar char="-"/>
            </a:pPr>
            <a:r>
              <a:rPr lang="ru-RU" sz="28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Борисовский проезд дом 13.</a:t>
            </a:r>
            <a:endParaRPr sz="28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Дошкольные корпуса :</a:t>
            </a:r>
            <a:endParaRPr sz="28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-Борисовский проезд, дом 24, корпус 2;</a:t>
            </a:r>
            <a:endParaRPr sz="28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-Борисовский проезд, дом 5, корпус 1.</a:t>
            </a:r>
            <a:endParaRPr sz="28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400" y="1981200"/>
            <a:ext cx="57912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3950" y="2848175"/>
            <a:ext cx="2728250" cy="26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/>
          <p:nvPr/>
        </p:nvSpPr>
        <p:spPr>
          <a:xfrm>
            <a:off x="551500" y="1364150"/>
            <a:ext cx="113055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ru-RU" sz="2600" b="1">
                <a:solidFill>
                  <a:srgbClr val="98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16 ДИПЛОМ</a:t>
            </a:r>
            <a:r>
              <a:rPr lang="ru-RU" sz="2600">
                <a:solidFill>
                  <a:srgbClr val="98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ПРИЗЕРОВ И ПОБЕДИТЕЛЕЙ  МУНИЦИПАЛЬНОГО ЭТАПА</a:t>
            </a:r>
            <a:endParaRPr sz="2600">
              <a:solidFill>
                <a:srgbClr val="98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6181725" y="2561925"/>
            <a:ext cx="3483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900" marR="0" lvl="0" indent="-4578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endParaRPr sz="24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429800" y="2148000"/>
            <a:ext cx="7736400" cy="4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r>
              <a:rPr lang="ru-RU" sz="2400">
                <a:solidFill>
                  <a:srgbClr val="33526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ЛИТЕРАТУРА - 6</a:t>
            </a: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r>
              <a:rPr lang="ru-RU" sz="2400">
                <a:solidFill>
                  <a:srgbClr val="33526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БИОЛОГИЯ-3</a:t>
            </a: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57200" lvl="0" indent="-381000" algn="l" rtl="0">
              <a:spcBef>
                <a:spcPts val="5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r>
              <a:rPr lang="ru-RU" sz="2400">
                <a:solidFill>
                  <a:srgbClr val="33526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АНГЛИЙСКИЙ ЯЗЫК-2</a:t>
            </a: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r>
              <a:rPr lang="ru-RU" sz="2400">
                <a:solidFill>
                  <a:srgbClr val="33526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РУССКИЙ ЯЗЫК-1</a:t>
            </a: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r>
              <a:rPr lang="ru-RU" sz="2400">
                <a:solidFill>
                  <a:srgbClr val="33526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АСТРОНОМИЯ -1</a:t>
            </a: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r>
              <a:rPr lang="ru-RU" sz="2400">
                <a:solidFill>
                  <a:srgbClr val="33526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ПРАВО-1</a:t>
            </a: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r>
              <a:rPr lang="ru-RU" sz="2400">
                <a:solidFill>
                  <a:srgbClr val="33526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ИСКУССТВО-1</a:t>
            </a: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r>
              <a:rPr lang="ru-RU" sz="2400">
                <a:solidFill>
                  <a:srgbClr val="33526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ХИМИЯ - 1</a:t>
            </a: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98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        6 УЧАСТНИКОВ</a:t>
            </a:r>
            <a:r>
              <a:rPr lang="ru-RU" sz="2400">
                <a:solidFill>
                  <a:srgbClr val="98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РЕГИОНАЛЬНОГО ЭТАПА</a:t>
            </a:r>
            <a:endParaRPr sz="2400">
              <a:solidFill>
                <a:srgbClr val="98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75" name="Google Shape;27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125" y="519221"/>
            <a:ext cx="10973750" cy="1182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/>
        </p:nvSpPr>
        <p:spPr>
          <a:xfrm>
            <a:off x="609125" y="1332850"/>
            <a:ext cx="113055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33526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endParaRPr sz="2600">
              <a:solidFill>
                <a:srgbClr val="98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81" name="Google Shape;281;p35"/>
          <p:cNvSpPr txBox="1"/>
          <p:nvPr/>
        </p:nvSpPr>
        <p:spPr>
          <a:xfrm>
            <a:off x="6181725" y="2561925"/>
            <a:ext cx="3483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900" marR="0" lvl="0" indent="-4578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5266"/>
              </a:buClr>
              <a:buSzPts val="2400"/>
              <a:buFont typeface="Libre Franklin Medium"/>
              <a:buChar char="-"/>
            </a:pPr>
            <a:endParaRPr sz="24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411100" y="3101000"/>
            <a:ext cx="7736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8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83" name="Google Shape;28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125" y="519221"/>
            <a:ext cx="10973750" cy="118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8725" y="4727725"/>
            <a:ext cx="2884925" cy="14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5"/>
          <p:cNvSpPr/>
          <p:nvPr/>
        </p:nvSpPr>
        <p:spPr>
          <a:xfrm>
            <a:off x="1027725" y="2252650"/>
            <a:ext cx="4391400" cy="21969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победитель</a:t>
            </a: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призер</a:t>
            </a:r>
            <a:endParaRPr sz="35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заключительного этапа 2021 года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35"/>
          <p:cNvSpPr txBox="1"/>
          <p:nvPr/>
        </p:nvSpPr>
        <p:spPr>
          <a:xfrm>
            <a:off x="563500" y="3253400"/>
            <a:ext cx="7736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8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87" name="Google Shape;287;p35"/>
          <p:cNvSpPr/>
          <p:nvPr/>
        </p:nvSpPr>
        <p:spPr>
          <a:xfrm>
            <a:off x="6823475" y="2252650"/>
            <a:ext cx="4482000" cy="21969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участников</a:t>
            </a:r>
            <a:r>
              <a:rPr lang="ru-RU" sz="3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заключительного этапа 2022 года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/>
          <p:nvPr/>
        </p:nvSpPr>
        <p:spPr>
          <a:xfrm>
            <a:off x="0" y="1675587"/>
            <a:ext cx="12039600" cy="4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Московский детский чемпионат KidSkills</a:t>
            </a: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24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-команда 3 «А» класса полуфиналисты</a:t>
            </a:r>
            <a:r>
              <a:rPr lang="ru-RU" sz="1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компетенции «Кондитерское дело»;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-команда 3 «В» класса полуфиналисты</a:t>
            </a:r>
            <a:r>
              <a:rPr lang="ru-RU" sz="1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компетенции «Парикмахерское искусство»;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18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 3 «В» класса полуфиналисты</a:t>
            </a:r>
            <a:r>
              <a:rPr lang="ru-RU" sz="1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компетенции "Мультимедийная журналистика"</a:t>
            </a:r>
            <a:endParaRPr sz="1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24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24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4800" b="1">
              <a:solidFill>
                <a:srgbClr val="006F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5029200"/>
            <a:ext cx="3121152" cy="88392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6"/>
          <p:cNvSpPr txBox="1"/>
          <p:nvPr/>
        </p:nvSpPr>
        <p:spPr>
          <a:xfrm>
            <a:off x="508750" y="483800"/>
            <a:ext cx="113754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ДОСТИЖЕНИЯ ОБУЧАЮЩИХСЯ 2021 ГОД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304" y="4343400"/>
            <a:ext cx="3403775" cy="190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1561" y="4005586"/>
            <a:ext cx="3416476" cy="1835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/>
        </p:nvSpPr>
        <p:spPr>
          <a:xfrm>
            <a:off x="343650" y="423475"/>
            <a:ext cx="115047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ДОСТИЖЕНИЯ ОБУЧАЮЩИХСЯ 2021 ГОД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2" name="Google Shape;30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6800" y="2971800"/>
            <a:ext cx="3200400" cy="271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 txBox="1"/>
          <p:nvPr/>
        </p:nvSpPr>
        <p:spPr>
          <a:xfrm>
            <a:off x="1262253" y="2033142"/>
            <a:ext cx="7293609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63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НАЦИОНАЛЬНЫЙ ЧЕМПИОНАТ ПРОФЕССИОНАЛЬНОГО  МАСТЕРСТВА</a:t>
            </a:r>
            <a:endParaRPr sz="36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ЛЮДЕЙ С ИНВАЛИДНОСТЬЮ</a:t>
            </a:r>
            <a:endParaRPr sz="36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1670550" y="4852583"/>
            <a:ext cx="64770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 ОТБОРОЧНОГО  ЭТАПА </a:t>
            </a:r>
            <a:endParaRPr sz="3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/>
          <p:nvPr/>
        </p:nvSpPr>
        <p:spPr>
          <a:xfrm>
            <a:off x="478535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 extrusionOk="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0" name="Google Shape;310;p38"/>
          <p:cNvGraphicFramePr/>
          <p:nvPr/>
        </p:nvGraphicFramePr>
        <p:xfrm>
          <a:off x="919543" y="320586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{8FBFA9D5-6076-41E3-A269-2E06F3AA2B1A}</a:tableStyleId>
              </a:tblPr>
              <a:tblGrid>
                <a:gridCol w="5325750"/>
                <a:gridCol w="5325750"/>
              </a:tblGrid>
              <a:tr h="1938275">
                <a:tc>
                  <a:txBody>
                    <a:bodyPr/>
                    <a:lstStyle/>
                    <a:p>
                      <a:pPr marL="760730" marR="75501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победителей  олимпиады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83185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«Музеи. Парки. Усадьбы»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49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7A60"/>
                    </a:solidFill>
                  </a:tcPr>
                </a:tc>
                <a:tc>
                  <a:txBody>
                    <a:bodyPr/>
                    <a:lstStyle/>
                    <a:p>
                      <a:pPr marL="999489" marR="99250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призеров  олимпиады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84455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«Не прервется связь поколений»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49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7A60"/>
                    </a:solidFill>
                  </a:tcPr>
                </a:tc>
              </a:tr>
              <a:tr h="701000"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4000">
                          <a:solidFill>
                            <a:srgbClr val="912136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3</a:t>
                      </a:r>
                      <a:endParaRPr sz="4000" u="none" strike="noStrike" cap="none"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0" marR="0" marT="139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D6D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4000">
                          <a:solidFill>
                            <a:srgbClr val="912136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3</a:t>
                      </a:r>
                      <a:endParaRPr sz="4000" u="none" strike="noStrike" cap="none"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0" marR="0" marT="139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D6D2"/>
                    </a:solidFill>
                  </a:tcPr>
                </a:tc>
              </a:tr>
            </a:tbl>
          </a:graphicData>
        </a:graphic>
      </p:graphicFrame>
      <p:sp>
        <p:nvSpPr>
          <p:cNvPr id="311" name="Google Shape;311;p38"/>
          <p:cNvSpPr txBox="1"/>
          <p:nvPr/>
        </p:nvSpPr>
        <p:spPr>
          <a:xfrm>
            <a:off x="707125" y="242950"/>
            <a:ext cx="112014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ДОСТИЖЕНИЯ ОБУЧАЮЩИХСЯ 2021 ГОД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2" name="Google Shape;31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233200"/>
            <a:ext cx="381000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0" y="1233200"/>
            <a:ext cx="3810000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9"/>
          <p:cNvSpPr txBox="1"/>
          <p:nvPr/>
        </p:nvSpPr>
        <p:spPr>
          <a:xfrm>
            <a:off x="396500" y="245825"/>
            <a:ext cx="115824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ДОСТИЖЕНИЯ ОБУЧАЮЩИХСЯ 2021 ГОД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9" name="Google Shape;31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0800" y="4419600"/>
            <a:ext cx="1676400" cy="171312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9"/>
          <p:cNvSpPr txBox="1"/>
          <p:nvPr/>
        </p:nvSpPr>
        <p:spPr>
          <a:xfrm>
            <a:off x="304800" y="1295400"/>
            <a:ext cx="1158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u="sng">
                <a:solidFill>
                  <a:srgbClr val="91213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победителя</a:t>
            </a:r>
            <a:r>
              <a:rPr lang="ru-RU" sz="2400" b="1" i="1" u="sng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открытой исследовательской культурологической олимпиады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"История и культура храмов столицы и городов России - 2021"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1" name="Google Shape;3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6600" y="2362200"/>
            <a:ext cx="2807305" cy="338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6428" y="2276001"/>
            <a:ext cx="3137207" cy="183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4020" y="4231533"/>
            <a:ext cx="3219615" cy="1901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 txBox="1"/>
          <p:nvPr/>
        </p:nvSpPr>
        <p:spPr>
          <a:xfrm>
            <a:off x="455700" y="666400"/>
            <a:ext cx="112806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ДОСТИЖЕНИЯ ОБУЧАЮЩИХСЯ 2021 ГОД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40"/>
          <p:cNvSpPr txBox="1"/>
          <p:nvPr/>
        </p:nvSpPr>
        <p:spPr>
          <a:xfrm>
            <a:off x="685800" y="2895600"/>
            <a:ext cx="5410200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 8М КЛАССА -УЧАСТНИК ОКРУЖНОГО ЭТАПА</a:t>
            </a:r>
            <a:endParaRPr sz="3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0" name="Google Shape;33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775" y="1981200"/>
            <a:ext cx="5304774" cy="41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"/>
          <p:cNvSpPr txBox="1"/>
          <p:nvPr/>
        </p:nvSpPr>
        <p:spPr>
          <a:xfrm>
            <a:off x="579300" y="554275"/>
            <a:ext cx="114300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ДОСТИЖЕНИЯ ОБУЧАЮЩИХСЯ 2021 ГОД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p41"/>
          <p:cNvSpPr txBox="1"/>
          <p:nvPr/>
        </p:nvSpPr>
        <p:spPr>
          <a:xfrm>
            <a:off x="1676400" y="1981200"/>
            <a:ext cx="10820400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91213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</a:t>
            </a:r>
            <a:r>
              <a:rPr lang="ru-RU" sz="4000" b="0" i="0">
                <a:solidFill>
                  <a:srgbClr val="91213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естиваль-конкурс «Пою о Родине моей»</a:t>
            </a:r>
            <a:endParaRPr sz="4000" b="0" i="0">
              <a:solidFill>
                <a:srgbClr val="91213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41"/>
          <p:cNvSpPr txBox="1"/>
          <p:nvPr/>
        </p:nvSpPr>
        <p:spPr>
          <a:xfrm>
            <a:off x="457200" y="2895600"/>
            <a:ext cx="11353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Хор 5-х классов </a:t>
            </a:r>
            <a:r>
              <a:rPr lang="ru-RU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диплом </a:t>
            </a: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III степени в номинации «Вокально-хоровой ансамбль»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Хор 4 «Б» класса</a:t>
            </a:r>
            <a:r>
              <a:rPr lang="ru-RU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дипло</a:t>
            </a:r>
            <a:r>
              <a:rPr lang="ru-RU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</a:t>
            </a: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II степени в номинации «Класс-хор»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Хор 3 «В» класса </a:t>
            </a:r>
            <a:r>
              <a:rPr lang="ru-RU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диплом</a:t>
            </a:r>
            <a:r>
              <a:rPr lang="ru-RU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 степени в номинации «Класс-хор»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Хор 2 «Б» класса </a:t>
            </a:r>
            <a:r>
              <a:rPr lang="ru-RU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b="0" i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диплом II степени в номинации «Класс-хор»</a:t>
            </a:r>
            <a:endParaRPr sz="1800" b="0" i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8" name="Google Shape;33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9637" y="4267200"/>
            <a:ext cx="2900363" cy="179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4267200"/>
            <a:ext cx="3267075" cy="182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2999" y="4267200"/>
            <a:ext cx="3352801" cy="1827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/>
          <p:nvPr/>
        </p:nvSpPr>
        <p:spPr>
          <a:xfrm>
            <a:off x="747475" y="2228500"/>
            <a:ext cx="61308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1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место </a:t>
            </a:r>
            <a:r>
              <a:rPr lang="ru-RU" sz="2100">
                <a:solidFill>
                  <a:srgbClr val="203A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учитель начальных классов Полтавец Е.И.</a:t>
            </a:r>
            <a:endParaRPr sz="2100">
              <a:solidFill>
                <a:srgbClr val="203A4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100">
                <a:solidFill>
                  <a:srgbClr val="203A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ноябре наша школа приняла участие в научно-практической конференции (секция "Социально-художественные проекты и результаты их осуществления") в рамках IX Международного конкурса педагогических проектов педагогов-художников. Всего в конференции приняли участие 793 человека.</a:t>
            </a:r>
            <a:endParaRPr sz="2100">
              <a:solidFill>
                <a:srgbClr val="203A4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42"/>
          <p:cNvSpPr txBox="1"/>
          <p:nvPr/>
        </p:nvSpPr>
        <p:spPr>
          <a:xfrm>
            <a:off x="541925" y="186875"/>
            <a:ext cx="106701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ctr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>
                <a:solidFill>
                  <a:srgbClr val="1F39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Конференция "Непрерывное художественное образование в системе управления процессами воспитания и социализации в условиях новых ФГОС"</a:t>
            </a:r>
            <a:endParaRPr sz="2800">
              <a:solidFill>
                <a:srgbClr val="1F39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175" y="2073875"/>
            <a:ext cx="4050499" cy="18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9175" y="4188025"/>
            <a:ext cx="4050500" cy="18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/>
        </p:nvSpPr>
        <p:spPr>
          <a:xfrm>
            <a:off x="-59525" y="494575"/>
            <a:ext cx="122958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ДОПОЛНИТЕЛЬНОЕ ОБРАЗОВАНИЕ 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ГБОУ ШКОЛА №996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43"/>
          <p:cNvSpPr txBox="1"/>
          <p:nvPr/>
        </p:nvSpPr>
        <p:spPr>
          <a:xfrm>
            <a:off x="773775" y="1744132"/>
            <a:ext cx="10629207" cy="3908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43"/>
          <p:cNvSpPr/>
          <p:nvPr/>
        </p:nvSpPr>
        <p:spPr>
          <a:xfrm>
            <a:off x="914400" y="1744132"/>
            <a:ext cx="6400800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Охват обучающихся - </a:t>
            </a:r>
            <a:r>
              <a:rPr lang="ru-RU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100% </a:t>
            </a:r>
            <a:endParaRPr>
              <a:solidFill>
                <a:srgbClr val="FF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Открыто </a:t>
            </a:r>
            <a:r>
              <a:rPr lang="ru-RU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97 </a:t>
            </a:r>
            <a:r>
              <a:rPr lang="ru-RU" sz="2800" b="1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бюджетных и </a:t>
            </a:r>
            <a:endParaRPr sz="2800" b="1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 </a:t>
            </a:r>
            <a:r>
              <a:rPr lang="ru-RU" sz="2800" b="1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внебюджетных группы </a:t>
            </a:r>
            <a:endParaRPr sz="2800" b="1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F39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Направленности: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техническая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физкультурно-спортивная 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естественнонаучная</a:t>
            </a:r>
            <a:endParaRPr sz="28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*социально-гуманитарная</a:t>
            </a:r>
            <a:endParaRPr sz="28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туристско-краеведческая</a:t>
            </a:r>
            <a:endParaRPr sz="28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*художественная</a:t>
            </a:r>
            <a:endParaRPr sz="28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6" name="Google Shape;35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4600" y="2078421"/>
            <a:ext cx="5562600" cy="408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/>
        </p:nvSpPr>
        <p:spPr>
          <a:xfrm>
            <a:off x="1000775" y="306250"/>
            <a:ext cx="110484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</a:t>
            </a:r>
            <a:r>
              <a:rPr lang="ru-RU" sz="3600" b="0" i="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</a:t>
            </a:r>
            <a:r>
              <a:rPr lang="ru-RU" sz="3600" b="0" i="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ЛЕННОСТЬ ОБУЧАЮЩИХСЯ 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ГБОУ ШКОЛА №996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773775" y="1744132"/>
            <a:ext cx="10629207" cy="3908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ru-RU" sz="4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755</a:t>
            </a:r>
            <a:r>
              <a:rPr lang="ru-RU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40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обучающихся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ru-RU" sz="4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479</a:t>
            </a:r>
            <a:r>
              <a:rPr lang="ru-RU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40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воспитанников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ru-RU" sz="4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ru-RU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40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воспитанников семейных детских садов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44"/>
          <p:cNvGrpSpPr/>
          <p:nvPr/>
        </p:nvGrpSpPr>
        <p:grpSpPr>
          <a:xfrm>
            <a:off x="403605" y="2030729"/>
            <a:ext cx="11582399" cy="1160527"/>
            <a:chOff x="1000505" y="2030729"/>
            <a:chExt cx="10985500" cy="1420495"/>
          </a:xfrm>
        </p:grpSpPr>
        <p:sp>
          <p:nvSpPr>
            <p:cNvPr id="362" name="Google Shape;362;p44"/>
            <p:cNvSpPr/>
            <p:nvPr/>
          </p:nvSpPr>
          <p:spPr>
            <a:xfrm>
              <a:off x="1000505" y="2030729"/>
              <a:ext cx="10985500" cy="1420495"/>
            </a:xfrm>
            <a:custGeom>
              <a:avLst/>
              <a:gdLst/>
              <a:ahLst/>
              <a:cxnLst/>
              <a:rect l="l" t="t" r="r" b="b"/>
              <a:pathLst>
                <a:path w="10985500" h="1420495" extrusionOk="0">
                  <a:moveTo>
                    <a:pt x="10843006" y="0"/>
                  </a:moveTo>
                  <a:lnTo>
                    <a:pt x="142036" y="0"/>
                  </a:lnTo>
                  <a:lnTo>
                    <a:pt x="97140" y="7244"/>
                  </a:lnTo>
                  <a:lnTo>
                    <a:pt x="58150" y="27411"/>
                  </a:lnTo>
                  <a:lnTo>
                    <a:pt x="27403" y="58155"/>
                  </a:lnTo>
                  <a:lnTo>
                    <a:pt x="7240" y="97129"/>
                  </a:lnTo>
                  <a:lnTo>
                    <a:pt x="0" y="141986"/>
                  </a:lnTo>
                  <a:lnTo>
                    <a:pt x="0" y="1278382"/>
                  </a:lnTo>
                  <a:lnTo>
                    <a:pt x="7240" y="1323238"/>
                  </a:lnTo>
                  <a:lnTo>
                    <a:pt x="27403" y="1362212"/>
                  </a:lnTo>
                  <a:lnTo>
                    <a:pt x="58150" y="1392956"/>
                  </a:lnTo>
                  <a:lnTo>
                    <a:pt x="97140" y="1413123"/>
                  </a:lnTo>
                  <a:lnTo>
                    <a:pt x="142036" y="1420368"/>
                  </a:lnTo>
                  <a:lnTo>
                    <a:pt x="10843006" y="1420368"/>
                  </a:lnTo>
                  <a:lnTo>
                    <a:pt x="10887862" y="1413123"/>
                  </a:lnTo>
                  <a:lnTo>
                    <a:pt x="10926836" y="1392956"/>
                  </a:lnTo>
                  <a:lnTo>
                    <a:pt x="10957580" y="1362212"/>
                  </a:lnTo>
                  <a:lnTo>
                    <a:pt x="10977747" y="1323238"/>
                  </a:lnTo>
                  <a:lnTo>
                    <a:pt x="10984992" y="1278382"/>
                  </a:lnTo>
                  <a:lnTo>
                    <a:pt x="10984992" y="141986"/>
                  </a:lnTo>
                  <a:lnTo>
                    <a:pt x="10977747" y="97129"/>
                  </a:lnTo>
                  <a:lnTo>
                    <a:pt x="10957580" y="58155"/>
                  </a:lnTo>
                  <a:lnTo>
                    <a:pt x="10926836" y="27411"/>
                  </a:lnTo>
                  <a:lnTo>
                    <a:pt x="10887862" y="7244"/>
                  </a:lnTo>
                  <a:lnTo>
                    <a:pt x="10843006" y="0"/>
                  </a:lnTo>
                  <a:close/>
                </a:path>
              </a:pathLst>
            </a:custGeom>
            <a:solidFill>
              <a:srgbClr val="FBE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1000505" y="2030729"/>
              <a:ext cx="10985500" cy="1420495"/>
            </a:xfrm>
            <a:custGeom>
              <a:avLst/>
              <a:gdLst/>
              <a:ahLst/>
              <a:cxnLst/>
              <a:rect l="l" t="t" r="r" b="b"/>
              <a:pathLst>
                <a:path w="10985500" h="1420495" extrusionOk="0">
                  <a:moveTo>
                    <a:pt x="10843006" y="0"/>
                  </a:moveTo>
                  <a:lnTo>
                    <a:pt x="142112" y="0"/>
                  </a:lnTo>
                  <a:lnTo>
                    <a:pt x="127533" y="762"/>
                  </a:lnTo>
                  <a:lnTo>
                    <a:pt x="86766" y="11175"/>
                  </a:lnTo>
                  <a:lnTo>
                    <a:pt x="51714" y="32512"/>
                  </a:lnTo>
                  <a:lnTo>
                    <a:pt x="24295" y="62611"/>
                  </a:lnTo>
                  <a:lnTo>
                    <a:pt x="6375" y="99822"/>
                  </a:lnTo>
                  <a:lnTo>
                    <a:pt x="0" y="142112"/>
                  </a:lnTo>
                  <a:lnTo>
                    <a:pt x="0" y="1278382"/>
                  </a:lnTo>
                  <a:lnTo>
                    <a:pt x="6375" y="1320673"/>
                  </a:lnTo>
                  <a:lnTo>
                    <a:pt x="24295" y="1357757"/>
                  </a:lnTo>
                  <a:lnTo>
                    <a:pt x="51714" y="1387983"/>
                  </a:lnTo>
                  <a:lnTo>
                    <a:pt x="86766" y="1409192"/>
                  </a:lnTo>
                  <a:lnTo>
                    <a:pt x="127533" y="1419606"/>
                  </a:lnTo>
                  <a:lnTo>
                    <a:pt x="142112" y="1420368"/>
                  </a:lnTo>
                  <a:lnTo>
                    <a:pt x="10843006" y="1420368"/>
                  </a:lnTo>
                  <a:lnTo>
                    <a:pt x="10885297" y="1414018"/>
                  </a:lnTo>
                  <a:lnTo>
                    <a:pt x="10922381" y="1396111"/>
                  </a:lnTo>
                  <a:lnTo>
                    <a:pt x="10936189" y="1385316"/>
                  </a:lnTo>
                  <a:lnTo>
                    <a:pt x="142112" y="1385316"/>
                  </a:lnTo>
                  <a:lnTo>
                    <a:pt x="129374" y="1384554"/>
                  </a:lnTo>
                  <a:lnTo>
                    <a:pt x="89674" y="1371727"/>
                  </a:lnTo>
                  <a:lnTo>
                    <a:pt x="58343" y="1345057"/>
                  </a:lnTo>
                  <a:lnTo>
                    <a:pt x="39306" y="1308608"/>
                  </a:lnTo>
                  <a:lnTo>
                    <a:pt x="35052" y="142112"/>
                  </a:lnTo>
                  <a:lnTo>
                    <a:pt x="35763" y="129412"/>
                  </a:lnTo>
                  <a:lnTo>
                    <a:pt x="48691" y="89662"/>
                  </a:lnTo>
                  <a:lnTo>
                    <a:pt x="75247" y="58420"/>
                  </a:lnTo>
                  <a:lnTo>
                    <a:pt x="111836" y="39370"/>
                  </a:lnTo>
                  <a:lnTo>
                    <a:pt x="143941" y="35052"/>
                  </a:lnTo>
                  <a:lnTo>
                    <a:pt x="10936089" y="35052"/>
                  </a:lnTo>
                  <a:lnTo>
                    <a:pt x="10933303" y="32512"/>
                  </a:lnTo>
                  <a:lnTo>
                    <a:pt x="10898251" y="11175"/>
                  </a:lnTo>
                  <a:lnTo>
                    <a:pt x="10857484" y="762"/>
                  </a:lnTo>
                  <a:lnTo>
                    <a:pt x="10843006" y="0"/>
                  </a:lnTo>
                  <a:close/>
                </a:path>
                <a:path w="10985500" h="1420495" extrusionOk="0">
                  <a:moveTo>
                    <a:pt x="10936089" y="35052"/>
                  </a:moveTo>
                  <a:lnTo>
                    <a:pt x="10843006" y="35052"/>
                  </a:lnTo>
                  <a:lnTo>
                    <a:pt x="10855706" y="35814"/>
                  </a:lnTo>
                  <a:lnTo>
                    <a:pt x="10866501" y="37465"/>
                  </a:lnTo>
                  <a:lnTo>
                    <a:pt x="10904220" y="54229"/>
                  </a:lnTo>
                  <a:lnTo>
                    <a:pt x="10932541" y="83566"/>
                  </a:lnTo>
                  <a:lnTo>
                    <a:pt x="10948162" y="122174"/>
                  </a:lnTo>
                  <a:lnTo>
                    <a:pt x="10949940" y="1278382"/>
                  </a:lnTo>
                  <a:lnTo>
                    <a:pt x="10949178" y="1291082"/>
                  </a:lnTo>
                  <a:lnTo>
                    <a:pt x="10936351" y="1330833"/>
                  </a:lnTo>
                  <a:lnTo>
                    <a:pt x="10909554" y="1362202"/>
                  </a:lnTo>
                  <a:lnTo>
                    <a:pt x="10873232" y="1380998"/>
                  </a:lnTo>
                  <a:lnTo>
                    <a:pt x="10841101" y="1385316"/>
                  </a:lnTo>
                  <a:lnTo>
                    <a:pt x="10936189" y="1385316"/>
                  </a:lnTo>
                  <a:lnTo>
                    <a:pt x="10967847" y="1346073"/>
                  </a:lnTo>
                  <a:lnTo>
                    <a:pt x="10982071" y="1306957"/>
                  </a:lnTo>
                  <a:lnTo>
                    <a:pt x="10984992" y="1278382"/>
                  </a:lnTo>
                  <a:lnTo>
                    <a:pt x="10984992" y="142112"/>
                  </a:lnTo>
                  <a:lnTo>
                    <a:pt x="10978642" y="99822"/>
                  </a:lnTo>
                  <a:lnTo>
                    <a:pt x="10960735" y="62611"/>
                  </a:lnTo>
                  <a:lnTo>
                    <a:pt x="10943336" y="41656"/>
                  </a:lnTo>
                  <a:lnTo>
                    <a:pt x="10936089" y="350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403605" y="3505200"/>
            <a:ext cx="11582399" cy="1160527"/>
            <a:chOff x="1011174" y="3640073"/>
            <a:chExt cx="10963910" cy="1420495"/>
          </a:xfrm>
        </p:grpSpPr>
        <p:sp>
          <p:nvSpPr>
            <p:cNvPr id="365" name="Google Shape;365;p44"/>
            <p:cNvSpPr/>
            <p:nvPr/>
          </p:nvSpPr>
          <p:spPr>
            <a:xfrm>
              <a:off x="1011174" y="3640073"/>
              <a:ext cx="10963910" cy="1420495"/>
            </a:xfrm>
            <a:custGeom>
              <a:avLst/>
              <a:gdLst/>
              <a:ahLst/>
              <a:cxnLst/>
              <a:rect l="l" t="t" r="r" b="b"/>
              <a:pathLst>
                <a:path w="10963910" h="1420495" extrusionOk="0">
                  <a:moveTo>
                    <a:pt x="10821670" y="0"/>
                  </a:moveTo>
                  <a:lnTo>
                    <a:pt x="142036" y="0"/>
                  </a:lnTo>
                  <a:lnTo>
                    <a:pt x="97140" y="7244"/>
                  </a:lnTo>
                  <a:lnTo>
                    <a:pt x="58150" y="27411"/>
                  </a:lnTo>
                  <a:lnTo>
                    <a:pt x="27403" y="58155"/>
                  </a:lnTo>
                  <a:lnTo>
                    <a:pt x="7240" y="97129"/>
                  </a:lnTo>
                  <a:lnTo>
                    <a:pt x="0" y="141986"/>
                  </a:lnTo>
                  <a:lnTo>
                    <a:pt x="0" y="1278382"/>
                  </a:lnTo>
                  <a:lnTo>
                    <a:pt x="7240" y="1323238"/>
                  </a:lnTo>
                  <a:lnTo>
                    <a:pt x="27403" y="1362212"/>
                  </a:lnTo>
                  <a:lnTo>
                    <a:pt x="58150" y="1392956"/>
                  </a:lnTo>
                  <a:lnTo>
                    <a:pt x="97140" y="1413123"/>
                  </a:lnTo>
                  <a:lnTo>
                    <a:pt x="142036" y="1420368"/>
                  </a:lnTo>
                  <a:lnTo>
                    <a:pt x="10821670" y="1420368"/>
                  </a:lnTo>
                  <a:lnTo>
                    <a:pt x="10866526" y="1413123"/>
                  </a:lnTo>
                  <a:lnTo>
                    <a:pt x="10905500" y="1392956"/>
                  </a:lnTo>
                  <a:lnTo>
                    <a:pt x="10936244" y="1362212"/>
                  </a:lnTo>
                  <a:lnTo>
                    <a:pt x="10956411" y="1323238"/>
                  </a:lnTo>
                  <a:lnTo>
                    <a:pt x="10963656" y="1278382"/>
                  </a:lnTo>
                  <a:lnTo>
                    <a:pt x="10963656" y="141986"/>
                  </a:lnTo>
                  <a:lnTo>
                    <a:pt x="10956411" y="97129"/>
                  </a:lnTo>
                  <a:lnTo>
                    <a:pt x="10936244" y="58155"/>
                  </a:lnTo>
                  <a:lnTo>
                    <a:pt x="10905500" y="27411"/>
                  </a:lnTo>
                  <a:lnTo>
                    <a:pt x="10866526" y="7244"/>
                  </a:lnTo>
                  <a:lnTo>
                    <a:pt x="10821670" y="0"/>
                  </a:lnTo>
                  <a:close/>
                </a:path>
              </a:pathLst>
            </a:custGeom>
            <a:solidFill>
              <a:srgbClr val="FBE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1011174" y="3640073"/>
              <a:ext cx="10963910" cy="1420495"/>
            </a:xfrm>
            <a:custGeom>
              <a:avLst/>
              <a:gdLst/>
              <a:ahLst/>
              <a:cxnLst/>
              <a:rect l="l" t="t" r="r" b="b"/>
              <a:pathLst>
                <a:path w="10963910" h="1420495" extrusionOk="0">
                  <a:moveTo>
                    <a:pt x="10821670" y="0"/>
                  </a:moveTo>
                  <a:lnTo>
                    <a:pt x="142112" y="0"/>
                  </a:lnTo>
                  <a:lnTo>
                    <a:pt x="127533" y="762"/>
                  </a:lnTo>
                  <a:lnTo>
                    <a:pt x="86766" y="11175"/>
                  </a:lnTo>
                  <a:lnTo>
                    <a:pt x="51714" y="32512"/>
                  </a:lnTo>
                  <a:lnTo>
                    <a:pt x="24282" y="62611"/>
                  </a:lnTo>
                  <a:lnTo>
                    <a:pt x="6388" y="99821"/>
                  </a:lnTo>
                  <a:lnTo>
                    <a:pt x="0" y="142112"/>
                  </a:lnTo>
                  <a:lnTo>
                    <a:pt x="0" y="1278382"/>
                  </a:lnTo>
                  <a:lnTo>
                    <a:pt x="6388" y="1320673"/>
                  </a:lnTo>
                  <a:lnTo>
                    <a:pt x="24282" y="1357757"/>
                  </a:lnTo>
                  <a:lnTo>
                    <a:pt x="51714" y="1387983"/>
                  </a:lnTo>
                  <a:lnTo>
                    <a:pt x="86766" y="1409192"/>
                  </a:lnTo>
                  <a:lnTo>
                    <a:pt x="127533" y="1419606"/>
                  </a:lnTo>
                  <a:lnTo>
                    <a:pt x="142112" y="1420368"/>
                  </a:lnTo>
                  <a:lnTo>
                    <a:pt x="10821670" y="1420368"/>
                  </a:lnTo>
                  <a:lnTo>
                    <a:pt x="10863961" y="1414018"/>
                  </a:lnTo>
                  <a:lnTo>
                    <a:pt x="10901045" y="1396111"/>
                  </a:lnTo>
                  <a:lnTo>
                    <a:pt x="10914853" y="1385315"/>
                  </a:lnTo>
                  <a:lnTo>
                    <a:pt x="142112" y="1385315"/>
                  </a:lnTo>
                  <a:lnTo>
                    <a:pt x="129374" y="1384553"/>
                  </a:lnTo>
                  <a:lnTo>
                    <a:pt x="89674" y="1371727"/>
                  </a:lnTo>
                  <a:lnTo>
                    <a:pt x="58343" y="1345057"/>
                  </a:lnTo>
                  <a:lnTo>
                    <a:pt x="39306" y="1308608"/>
                  </a:lnTo>
                  <a:lnTo>
                    <a:pt x="35051" y="142112"/>
                  </a:lnTo>
                  <a:lnTo>
                    <a:pt x="35763" y="129412"/>
                  </a:lnTo>
                  <a:lnTo>
                    <a:pt x="48691" y="89662"/>
                  </a:lnTo>
                  <a:lnTo>
                    <a:pt x="75247" y="58419"/>
                  </a:lnTo>
                  <a:lnTo>
                    <a:pt x="111836" y="39369"/>
                  </a:lnTo>
                  <a:lnTo>
                    <a:pt x="143941" y="35051"/>
                  </a:lnTo>
                  <a:lnTo>
                    <a:pt x="10914753" y="35051"/>
                  </a:lnTo>
                  <a:lnTo>
                    <a:pt x="10911967" y="32512"/>
                  </a:lnTo>
                  <a:lnTo>
                    <a:pt x="10876915" y="11175"/>
                  </a:lnTo>
                  <a:lnTo>
                    <a:pt x="10836148" y="762"/>
                  </a:lnTo>
                  <a:lnTo>
                    <a:pt x="10821670" y="0"/>
                  </a:lnTo>
                  <a:close/>
                </a:path>
                <a:path w="10963910" h="1420495" extrusionOk="0">
                  <a:moveTo>
                    <a:pt x="10914753" y="35051"/>
                  </a:moveTo>
                  <a:lnTo>
                    <a:pt x="10821670" y="35051"/>
                  </a:lnTo>
                  <a:lnTo>
                    <a:pt x="10834370" y="35813"/>
                  </a:lnTo>
                  <a:lnTo>
                    <a:pt x="10845165" y="37464"/>
                  </a:lnTo>
                  <a:lnTo>
                    <a:pt x="10882884" y="54228"/>
                  </a:lnTo>
                  <a:lnTo>
                    <a:pt x="10911205" y="83565"/>
                  </a:lnTo>
                  <a:lnTo>
                    <a:pt x="10926826" y="122174"/>
                  </a:lnTo>
                  <a:lnTo>
                    <a:pt x="10928604" y="1278382"/>
                  </a:lnTo>
                  <a:lnTo>
                    <a:pt x="10927842" y="1291082"/>
                  </a:lnTo>
                  <a:lnTo>
                    <a:pt x="10915015" y="1330833"/>
                  </a:lnTo>
                  <a:lnTo>
                    <a:pt x="10888218" y="1362202"/>
                  </a:lnTo>
                  <a:lnTo>
                    <a:pt x="10851896" y="1380998"/>
                  </a:lnTo>
                  <a:lnTo>
                    <a:pt x="10819765" y="1385315"/>
                  </a:lnTo>
                  <a:lnTo>
                    <a:pt x="10914853" y="1385315"/>
                  </a:lnTo>
                  <a:lnTo>
                    <a:pt x="10946511" y="1346073"/>
                  </a:lnTo>
                  <a:lnTo>
                    <a:pt x="10960735" y="1306957"/>
                  </a:lnTo>
                  <a:lnTo>
                    <a:pt x="10963656" y="1278382"/>
                  </a:lnTo>
                  <a:lnTo>
                    <a:pt x="10963656" y="142112"/>
                  </a:lnTo>
                  <a:lnTo>
                    <a:pt x="10957306" y="99821"/>
                  </a:lnTo>
                  <a:lnTo>
                    <a:pt x="10939399" y="62611"/>
                  </a:lnTo>
                  <a:lnTo>
                    <a:pt x="10922000" y="41656"/>
                  </a:lnTo>
                  <a:lnTo>
                    <a:pt x="10914753" y="35051"/>
                  </a:lnTo>
                  <a:close/>
                </a:path>
              </a:pathLst>
            </a:custGeom>
            <a:solidFill>
              <a:srgbClr val="FBE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44"/>
          <p:cNvGrpSpPr/>
          <p:nvPr/>
        </p:nvGrpSpPr>
        <p:grpSpPr>
          <a:xfrm>
            <a:off x="403605" y="5029200"/>
            <a:ext cx="11571479" cy="1143000"/>
            <a:chOff x="1011174" y="5249417"/>
            <a:chExt cx="10963910" cy="1422400"/>
          </a:xfrm>
        </p:grpSpPr>
        <p:sp>
          <p:nvSpPr>
            <p:cNvPr id="368" name="Google Shape;368;p44"/>
            <p:cNvSpPr/>
            <p:nvPr/>
          </p:nvSpPr>
          <p:spPr>
            <a:xfrm>
              <a:off x="1011174" y="5249417"/>
              <a:ext cx="10963910" cy="1422400"/>
            </a:xfrm>
            <a:custGeom>
              <a:avLst/>
              <a:gdLst/>
              <a:ahLst/>
              <a:cxnLst/>
              <a:rect l="l" t="t" r="r" b="b"/>
              <a:pathLst>
                <a:path w="10963910" h="1422400" extrusionOk="0">
                  <a:moveTo>
                    <a:pt x="10821416" y="0"/>
                  </a:moveTo>
                  <a:lnTo>
                    <a:pt x="142189" y="0"/>
                  </a:lnTo>
                  <a:lnTo>
                    <a:pt x="97248" y="7246"/>
                  </a:lnTo>
                  <a:lnTo>
                    <a:pt x="58216" y="27427"/>
                  </a:lnTo>
                  <a:lnTo>
                    <a:pt x="27435" y="58210"/>
                  </a:lnTo>
                  <a:lnTo>
                    <a:pt x="7249" y="97259"/>
                  </a:lnTo>
                  <a:lnTo>
                    <a:pt x="0" y="142239"/>
                  </a:lnTo>
                  <a:lnTo>
                    <a:pt x="0" y="1279702"/>
                  </a:lnTo>
                  <a:lnTo>
                    <a:pt x="7249" y="1324643"/>
                  </a:lnTo>
                  <a:lnTo>
                    <a:pt x="27435" y="1363675"/>
                  </a:lnTo>
                  <a:lnTo>
                    <a:pt x="58216" y="1394456"/>
                  </a:lnTo>
                  <a:lnTo>
                    <a:pt x="97248" y="1414642"/>
                  </a:lnTo>
                  <a:lnTo>
                    <a:pt x="142189" y="1421891"/>
                  </a:lnTo>
                  <a:lnTo>
                    <a:pt x="10821416" y="1421891"/>
                  </a:lnTo>
                  <a:lnTo>
                    <a:pt x="10866396" y="1414642"/>
                  </a:lnTo>
                  <a:lnTo>
                    <a:pt x="10905445" y="1394456"/>
                  </a:lnTo>
                  <a:lnTo>
                    <a:pt x="10936228" y="1363675"/>
                  </a:lnTo>
                  <a:lnTo>
                    <a:pt x="10956409" y="1324643"/>
                  </a:lnTo>
                  <a:lnTo>
                    <a:pt x="10963656" y="1279702"/>
                  </a:lnTo>
                  <a:lnTo>
                    <a:pt x="10963656" y="142239"/>
                  </a:lnTo>
                  <a:lnTo>
                    <a:pt x="10956409" y="97259"/>
                  </a:lnTo>
                  <a:lnTo>
                    <a:pt x="10936228" y="58210"/>
                  </a:lnTo>
                  <a:lnTo>
                    <a:pt x="10905445" y="27427"/>
                  </a:lnTo>
                  <a:lnTo>
                    <a:pt x="10866396" y="7246"/>
                  </a:lnTo>
                  <a:lnTo>
                    <a:pt x="10821416" y="0"/>
                  </a:lnTo>
                  <a:close/>
                </a:path>
              </a:pathLst>
            </a:custGeom>
            <a:solidFill>
              <a:srgbClr val="FBE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44"/>
            <p:cNvSpPr/>
            <p:nvPr/>
          </p:nvSpPr>
          <p:spPr>
            <a:xfrm>
              <a:off x="1011174" y="5249417"/>
              <a:ext cx="10963910" cy="1422400"/>
            </a:xfrm>
            <a:custGeom>
              <a:avLst/>
              <a:gdLst/>
              <a:ahLst/>
              <a:cxnLst/>
              <a:rect l="l" t="t" r="r" b="b"/>
              <a:pathLst>
                <a:path w="10963910" h="1422400" extrusionOk="0">
                  <a:moveTo>
                    <a:pt x="10821543" y="0"/>
                  </a:moveTo>
                  <a:lnTo>
                    <a:pt x="142201" y="0"/>
                  </a:lnTo>
                  <a:lnTo>
                    <a:pt x="127634" y="761"/>
                  </a:lnTo>
                  <a:lnTo>
                    <a:pt x="86867" y="11175"/>
                  </a:lnTo>
                  <a:lnTo>
                    <a:pt x="51815" y="32511"/>
                  </a:lnTo>
                  <a:lnTo>
                    <a:pt x="24282" y="62610"/>
                  </a:lnTo>
                  <a:lnTo>
                    <a:pt x="6388" y="99948"/>
                  </a:lnTo>
                  <a:lnTo>
                    <a:pt x="0" y="142239"/>
                  </a:lnTo>
                  <a:lnTo>
                    <a:pt x="0" y="1279778"/>
                  </a:lnTo>
                  <a:lnTo>
                    <a:pt x="6388" y="1322069"/>
                  </a:lnTo>
                  <a:lnTo>
                    <a:pt x="24282" y="1359217"/>
                  </a:lnTo>
                  <a:lnTo>
                    <a:pt x="51815" y="1389405"/>
                  </a:lnTo>
                  <a:lnTo>
                    <a:pt x="86867" y="1410741"/>
                  </a:lnTo>
                  <a:lnTo>
                    <a:pt x="127634" y="1421129"/>
                  </a:lnTo>
                  <a:lnTo>
                    <a:pt x="142201" y="1421891"/>
                  </a:lnTo>
                  <a:lnTo>
                    <a:pt x="10821543" y="1421891"/>
                  </a:lnTo>
                  <a:lnTo>
                    <a:pt x="10863834" y="1415503"/>
                  </a:lnTo>
                  <a:lnTo>
                    <a:pt x="10900918" y="1397596"/>
                  </a:lnTo>
                  <a:lnTo>
                    <a:pt x="10914726" y="1386890"/>
                  </a:lnTo>
                  <a:lnTo>
                    <a:pt x="142201" y="1386839"/>
                  </a:lnTo>
                  <a:lnTo>
                    <a:pt x="129463" y="1386128"/>
                  </a:lnTo>
                  <a:lnTo>
                    <a:pt x="89776" y="1373200"/>
                  </a:lnTo>
                  <a:lnTo>
                    <a:pt x="58458" y="1346644"/>
                  </a:lnTo>
                  <a:lnTo>
                    <a:pt x="39306" y="1310055"/>
                  </a:lnTo>
                  <a:lnTo>
                    <a:pt x="35051" y="142239"/>
                  </a:lnTo>
                  <a:lnTo>
                    <a:pt x="35763" y="129412"/>
                  </a:lnTo>
                  <a:lnTo>
                    <a:pt x="48691" y="89788"/>
                  </a:lnTo>
                  <a:lnTo>
                    <a:pt x="75222" y="58546"/>
                  </a:lnTo>
                  <a:lnTo>
                    <a:pt x="111937" y="39369"/>
                  </a:lnTo>
                  <a:lnTo>
                    <a:pt x="144043" y="35051"/>
                  </a:lnTo>
                  <a:lnTo>
                    <a:pt x="10914753" y="35051"/>
                  </a:lnTo>
                  <a:lnTo>
                    <a:pt x="10911967" y="32511"/>
                  </a:lnTo>
                  <a:lnTo>
                    <a:pt x="10876915" y="11175"/>
                  </a:lnTo>
                  <a:lnTo>
                    <a:pt x="10836148" y="761"/>
                  </a:lnTo>
                  <a:lnTo>
                    <a:pt x="10821543" y="0"/>
                  </a:lnTo>
                  <a:close/>
                </a:path>
                <a:path w="10963910" h="1422400" extrusionOk="0">
                  <a:moveTo>
                    <a:pt x="10914753" y="35051"/>
                  </a:moveTo>
                  <a:lnTo>
                    <a:pt x="10821543" y="35051"/>
                  </a:lnTo>
                  <a:lnTo>
                    <a:pt x="10834243" y="35813"/>
                  </a:lnTo>
                  <a:lnTo>
                    <a:pt x="10845038" y="37464"/>
                  </a:lnTo>
                  <a:lnTo>
                    <a:pt x="10882757" y="54228"/>
                  </a:lnTo>
                  <a:lnTo>
                    <a:pt x="10911332" y="83819"/>
                  </a:lnTo>
                  <a:lnTo>
                    <a:pt x="10926826" y="122300"/>
                  </a:lnTo>
                  <a:lnTo>
                    <a:pt x="10928604" y="1279778"/>
                  </a:lnTo>
                  <a:lnTo>
                    <a:pt x="10927842" y="1292517"/>
                  </a:lnTo>
                  <a:lnTo>
                    <a:pt x="10915015" y="1332217"/>
                  </a:lnTo>
                  <a:lnTo>
                    <a:pt x="10888345" y="1363433"/>
                  </a:lnTo>
                  <a:lnTo>
                    <a:pt x="10851769" y="1382585"/>
                  </a:lnTo>
                  <a:lnTo>
                    <a:pt x="10819765" y="1386890"/>
                  </a:lnTo>
                  <a:lnTo>
                    <a:pt x="10914726" y="1386890"/>
                  </a:lnTo>
                  <a:lnTo>
                    <a:pt x="10946511" y="1347495"/>
                  </a:lnTo>
                  <a:lnTo>
                    <a:pt x="10960735" y="1308442"/>
                  </a:lnTo>
                  <a:lnTo>
                    <a:pt x="10963656" y="1279778"/>
                  </a:lnTo>
                  <a:lnTo>
                    <a:pt x="10963656" y="142239"/>
                  </a:lnTo>
                  <a:lnTo>
                    <a:pt x="10957306" y="99948"/>
                  </a:lnTo>
                  <a:lnTo>
                    <a:pt x="10939399" y="62610"/>
                  </a:lnTo>
                  <a:lnTo>
                    <a:pt x="10922000" y="41655"/>
                  </a:lnTo>
                  <a:lnTo>
                    <a:pt x="10914753" y="35051"/>
                  </a:lnTo>
                  <a:close/>
                </a:path>
              </a:pathLst>
            </a:custGeom>
            <a:solidFill>
              <a:srgbClr val="FBE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44"/>
          <p:cNvSpPr txBox="1"/>
          <p:nvPr/>
        </p:nvSpPr>
        <p:spPr>
          <a:xfrm>
            <a:off x="403600" y="138357"/>
            <a:ext cx="115824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ПО ПРОФИЛАКТИКЕ  ПРАВОНАРУШЕНИЙ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p44"/>
          <p:cNvSpPr/>
          <p:nvPr/>
        </p:nvSpPr>
        <p:spPr>
          <a:xfrm>
            <a:off x="762000" y="2215337"/>
            <a:ext cx="10896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260 обучающихся 7-11 классов, не совершивших правонарушений в 2021 году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4"/>
          <p:cNvSpPr/>
          <p:nvPr/>
        </p:nvSpPr>
        <p:spPr>
          <a:xfrm>
            <a:off x="429881" y="3669964"/>
            <a:ext cx="115823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обучающихся 7-11 классов, состоящих на ВШУ не совершивших правонарушений в 2021 году</a:t>
            </a:r>
            <a:endParaRPr sz="24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3" name="Google Shape;373;p44"/>
          <p:cNvSpPr/>
          <p:nvPr/>
        </p:nvSpPr>
        <p:spPr>
          <a:xfrm>
            <a:off x="429881" y="5185201"/>
            <a:ext cx="115823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обучающийся 7-11 классов, состоящий на учете в ОВД, не совершивший правонарушений в 2021 году</a:t>
            </a:r>
            <a:endParaRPr sz="24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/>
          <p:cNvSpPr txBox="1"/>
          <p:nvPr/>
        </p:nvSpPr>
        <p:spPr>
          <a:xfrm>
            <a:off x="457200" y="666402"/>
            <a:ext cx="10972800" cy="68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ДВИЖЕНИИ ГТО 2021 ГОД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914400" y="1828800"/>
            <a:ext cx="105156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190 обучающихся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обучающихся по итогам года получили знак  ГТО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F73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сентября 2021 года ГБОУ Школа № 996 является площадкой по приему нормативов ГТО!  </a:t>
            </a:r>
            <a:endParaRPr sz="2800" b="1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0" name="Google Shape;38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7200" y="4495800"/>
            <a:ext cx="2952750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6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Ремонтные работы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46"/>
          <p:cNvSpPr txBox="1"/>
          <p:nvPr/>
        </p:nvSpPr>
        <p:spPr>
          <a:xfrm>
            <a:off x="773775" y="17441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46"/>
          <p:cNvSpPr/>
          <p:nvPr/>
        </p:nvSpPr>
        <p:spPr>
          <a:xfrm>
            <a:off x="851700" y="1968375"/>
            <a:ext cx="104886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-RU" sz="3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 средств 1 247 909 рублей.</a:t>
            </a: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-RU" sz="3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 частичный ремонт инженерных систем здания школы, ремонт санузлов и учебных кабинетов, замена оконных блоков в помещениях дошкольных групп. </a:t>
            </a: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7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Дошкольное пространство без границ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47"/>
          <p:cNvSpPr txBox="1"/>
          <p:nvPr/>
        </p:nvSpPr>
        <p:spPr>
          <a:xfrm>
            <a:off x="773775" y="17441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47"/>
          <p:cNvSpPr/>
          <p:nvPr/>
        </p:nvSpPr>
        <p:spPr>
          <a:xfrm>
            <a:off x="851700" y="1968375"/>
            <a:ext cx="104886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-RU" sz="3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рамках реализации проекта в две дошкольные группы оборудованы трансформируемой мебелью в целях создания безопасной и эффективной среды для полноценного и всестороннего развития каждого ребенка.</a:t>
            </a: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200"/>
              </a:spcBef>
              <a:spcAft>
                <a:spcPts val="0"/>
              </a:spcAft>
              <a:buNone/>
            </a:pPr>
            <a:endParaRPr sz="2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"/>
          <p:cNvSpPr txBox="1"/>
          <p:nvPr/>
        </p:nvSpPr>
        <p:spPr>
          <a:xfrm>
            <a:off x="990600" y="457200"/>
            <a:ext cx="110484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Дошкольное пространство без границ</a:t>
            </a:r>
            <a:endParaRPr sz="360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p48"/>
          <p:cNvSpPr txBox="1"/>
          <p:nvPr/>
        </p:nvSpPr>
        <p:spPr>
          <a:xfrm>
            <a:off x="773775" y="17441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48"/>
          <p:cNvSpPr/>
          <p:nvPr/>
        </p:nvSpPr>
        <p:spPr>
          <a:xfrm>
            <a:off x="851700" y="1968375"/>
            <a:ext cx="104886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200"/>
              </a:spcBef>
              <a:spcAft>
                <a:spcPts val="0"/>
              </a:spcAft>
              <a:buNone/>
            </a:pPr>
            <a:endParaRPr sz="2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2" name="Google Shape;402;p48"/>
          <p:cNvPicPr preferRelativeResize="0"/>
          <p:nvPr/>
        </p:nvPicPr>
        <p:blipFill rotWithShape="1">
          <a:blip r:embed="rId3">
            <a:alphaModFix/>
          </a:blip>
          <a:srcRect r="21433" b="14900"/>
          <a:stretch/>
        </p:blipFill>
        <p:spPr>
          <a:xfrm>
            <a:off x="1094275" y="1772275"/>
            <a:ext cx="3794202" cy="212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1525" y="1772274"/>
            <a:ext cx="3794202" cy="207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600" y="3986450"/>
            <a:ext cx="4001549" cy="22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7600" y="3986450"/>
            <a:ext cx="4818115" cy="22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9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 НА 2022 ГОД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1" name="Google Shape;411;p49"/>
          <p:cNvSpPr txBox="1"/>
          <p:nvPr/>
        </p:nvSpPr>
        <p:spPr>
          <a:xfrm>
            <a:off x="773775" y="1744132"/>
            <a:ext cx="106293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F739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2" name="Google Shape;412;p49"/>
          <p:cNvSpPr/>
          <p:nvPr/>
        </p:nvSpPr>
        <p:spPr>
          <a:xfrm>
            <a:off x="298975" y="1831300"/>
            <a:ext cx="11601000" cy="4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3000">
              <a:solidFill>
                <a:srgbClr val="40404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*увеличение результативности участия школьников в чемпионатах профессионального мастерства,  ВСОШ и МОШ;</a:t>
            </a:r>
            <a:endParaRPr sz="2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*сохранность и увеличение контингента обучающихся при переходе воспитанников в 1 класс и обучающихся в 5 класс;</a:t>
            </a:r>
            <a:endParaRPr sz="2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*подготовка участников предпрофессиональных конференций;</a:t>
            </a:r>
            <a:endParaRPr sz="2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*формирование функциональной грамотности обучающихся</a:t>
            </a:r>
            <a:endParaRPr sz="2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9408" y="1319783"/>
            <a:ext cx="10184892" cy="1377696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0"/>
          <p:cNvSpPr txBox="1"/>
          <p:nvPr/>
        </p:nvSpPr>
        <p:spPr>
          <a:xfrm>
            <a:off x="1524000" y="2718500"/>
            <a:ext cx="9699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0070C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Официальный сайт ГБОУ Школа № 996 :</a:t>
            </a:r>
            <a:endParaRPr/>
          </a:p>
          <a:p>
            <a:pPr marL="12700" marR="508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https://sch996.mskobr.ru/#/</a:t>
            </a:r>
            <a:endParaRPr sz="1800" u="sng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https://instagram.com/996.school</a:t>
            </a:r>
            <a:endParaRPr sz="1800" u="sng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https://vk.com/school996</a:t>
            </a:r>
            <a:endParaRPr sz="1800" u="sng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https://www.youtube.com/channel/UCuq-d7Akgr327o0VPJb1ccw</a:t>
            </a:r>
            <a:endParaRPr sz="1800" u="sng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endParaRPr sz="1800" b="1" u="sng">
              <a:solidFill>
                <a:srgbClr val="0070C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12700" marR="185864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Директор: </a:t>
            </a:r>
            <a:r>
              <a:rPr lang="ru-RU" sz="28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Мордовин Андрей Юрьевич</a:t>
            </a:r>
            <a:endParaRPr/>
          </a:p>
          <a:p>
            <a:pPr marL="12700" marR="185864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u="sng">
                <a:solidFill>
                  <a:srgbClr val="77A1B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MordovinAY@edu.mos.ru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50"/>
          <p:cNvSpPr txBox="1"/>
          <p:nvPr/>
        </p:nvSpPr>
        <p:spPr>
          <a:xfrm>
            <a:off x="457200" y="666402"/>
            <a:ext cx="10972800" cy="68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НАШИ КОНТАКТЫ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280300" y="409850"/>
            <a:ext cx="11810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C99"/>
              </a:buClr>
              <a:buSzPts val="4400"/>
              <a:buFont typeface="Times New Roman"/>
              <a:buNone/>
            </a:pPr>
            <a:r>
              <a:rPr lang="ru-RU" sz="4400" b="0">
                <a:latin typeface="Times New Roman"/>
                <a:ea typeface="Times New Roman"/>
                <a:cs typeface="Times New Roman"/>
                <a:sym typeface="Times New Roman"/>
              </a:rPr>
              <a:t>СЕТЕВЫЕ  ПАРТНЕРЫ  ГБОУ ШКОЛА № 996</a:t>
            </a:r>
            <a:endParaRPr sz="4400"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4816" y="1542288"/>
            <a:ext cx="2523744" cy="116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6831" y="1501139"/>
            <a:ext cx="2695955" cy="120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39883" y="1501139"/>
            <a:ext cx="2185416" cy="120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1271" y="1501139"/>
            <a:ext cx="2383536" cy="120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5296" y="2939795"/>
            <a:ext cx="2493264" cy="10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77919" y="2609993"/>
            <a:ext cx="3923928" cy="154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4306" y="4495800"/>
            <a:ext cx="1866391" cy="162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50696" y="4612274"/>
            <a:ext cx="2166323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17690" y="4577255"/>
            <a:ext cx="2648086" cy="8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98321" y="5614919"/>
            <a:ext cx="3638737" cy="73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158495" y="4352925"/>
            <a:ext cx="1951396" cy="154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43151" y="4528261"/>
            <a:ext cx="1820497" cy="95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070778" y="2708648"/>
            <a:ext cx="2039113" cy="158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1066800" y="507803"/>
            <a:ext cx="100584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b" anchorCtr="0">
            <a:spAutoFit/>
          </a:bodyPr>
          <a:lstStyle/>
          <a:p>
            <a:pPr marL="81089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C99"/>
              </a:buClr>
              <a:buSzPts val="4000"/>
              <a:buFont typeface="Times New Roman"/>
              <a:buNone/>
            </a:pPr>
            <a:r>
              <a:rPr lang="ru-RU" b="0">
                <a:latin typeface="Times New Roman"/>
                <a:ea typeface="Times New Roman"/>
                <a:cs typeface="Times New Roman"/>
                <a:sym typeface="Times New Roman"/>
              </a:rPr>
              <a:t>ПРОЕКТЫ ГБОУ ШКОЛА № 996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905000"/>
            <a:ext cx="3023878" cy="129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400" y="1676400"/>
            <a:ext cx="2091109" cy="190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6495" y="1905000"/>
            <a:ext cx="2664183" cy="132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00" y="1895875"/>
            <a:ext cx="2347163" cy="168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3400" y="3584613"/>
            <a:ext cx="1798476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4355" y="3779702"/>
            <a:ext cx="1932599" cy="132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4743" y="3400203"/>
            <a:ext cx="2322777" cy="20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45852" y="3565971"/>
            <a:ext cx="2194750" cy="111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23798" y="3739961"/>
            <a:ext cx="2627119" cy="140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9347" y="4883173"/>
            <a:ext cx="2231329" cy="143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41254" y="5038654"/>
            <a:ext cx="2334970" cy="128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96200" y="4598493"/>
            <a:ext cx="1639966" cy="171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НЕЗАВИСИМЫЕ ДИАГНОСТИКИ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69" name="Google Shape;169;p20"/>
          <p:cNvGraphicFramePr/>
          <p:nvPr/>
        </p:nvGraphicFramePr>
        <p:xfrm>
          <a:off x="851700" y="1318300"/>
          <a:ext cx="10287000" cy="4769760"/>
        </p:xfrm>
        <a:graphic>
          <a:graphicData uri="http://schemas.openxmlformats.org/drawingml/2006/table">
            <a:tbl>
              <a:tblPr>
                <a:noFill/>
                <a:tableStyleId>{59260397-EE0A-412B-BDAC-FE3CF402469B}</a:tableStyleId>
              </a:tblPr>
              <a:tblGrid>
                <a:gridCol w="1126200"/>
                <a:gridCol w="1204625"/>
                <a:gridCol w="5474075"/>
                <a:gridCol w="24821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Класс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Дата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500" b="1">
                          <a:solidFill>
                            <a:schemeClr val="dk1"/>
                          </a:solidFill>
                        </a:rPr>
                        <a:t>Диагностика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Коэффициент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4-А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28.01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28.01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4-В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28.01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февраль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февраль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9-В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февраль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10-А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февраль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10-Б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февраль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0,87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февраль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1.00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февраль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1.04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6-В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февраль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1.12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НЕЗАВИСИМЫЕ ДИАГНОСТИКИ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75" name="Google Shape;175;p21"/>
          <p:cNvGraphicFramePr/>
          <p:nvPr/>
        </p:nvGraphicFramePr>
        <p:xfrm>
          <a:off x="851700" y="1318300"/>
          <a:ext cx="10287000" cy="4373550"/>
        </p:xfrm>
        <a:graphic>
          <a:graphicData uri="http://schemas.openxmlformats.org/drawingml/2006/table">
            <a:tbl>
              <a:tblPr>
                <a:noFill/>
                <a:tableStyleId>{59260397-EE0A-412B-BDAC-FE3CF402469B}</a:tableStyleId>
              </a:tblPr>
              <a:tblGrid>
                <a:gridCol w="1126200"/>
                <a:gridCol w="1204625"/>
                <a:gridCol w="5474075"/>
                <a:gridCol w="24821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Класс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Дата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>
                          <a:solidFill>
                            <a:schemeClr val="dk1"/>
                          </a:solidFill>
                        </a:rPr>
                        <a:t>Диагностика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Коэффициент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10-Б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03.03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Английский язык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1,05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7-А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17.03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7-Б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17.03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7-М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17.03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1,12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21.04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21.04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6-В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21.04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Читательская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27.04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27.04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6-В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27.04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/>
        </p:nvSpPr>
        <p:spPr>
          <a:xfrm>
            <a:off x="940450" y="1187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НЕЗАВИСИМЫЕ ДИАГНОСТИКИ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81" name="Google Shape;181;p22"/>
          <p:cNvGraphicFramePr/>
          <p:nvPr/>
        </p:nvGraphicFramePr>
        <p:xfrm>
          <a:off x="1039775" y="846013"/>
          <a:ext cx="10287000" cy="5165970"/>
        </p:xfrm>
        <a:graphic>
          <a:graphicData uri="http://schemas.openxmlformats.org/drawingml/2006/table">
            <a:tbl>
              <a:tblPr>
                <a:noFill/>
                <a:tableStyleId>{59260397-EE0A-412B-BDAC-FE3CF402469B}</a:tableStyleId>
              </a:tblPr>
              <a:tblGrid>
                <a:gridCol w="1126200"/>
                <a:gridCol w="1204625"/>
                <a:gridCol w="5474075"/>
                <a:gridCol w="24821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Класс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Дата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>
                          <a:solidFill>
                            <a:schemeClr val="dk1"/>
                          </a:solidFill>
                        </a:rPr>
                        <a:t>Диагностика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Коэффициент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9-А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05.10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Русский язык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0,96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05.10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Русский язык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06.10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Обществознание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06.10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Обществознание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0,87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08.10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Физика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18.10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18.10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1,14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5-В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18.10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Функциональная грамотность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0,89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09.11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История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1,18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09.11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История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Русский язык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Русский язык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0,88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/>
        </p:nvSpPr>
        <p:spPr>
          <a:xfrm>
            <a:off x="990600" y="457200"/>
            <a:ext cx="11048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4D7C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НЕЗАВИСИМЫЕ ДИАГНОСТИКИ</a:t>
            </a:r>
            <a:endParaRPr sz="3600" b="0" i="0">
              <a:solidFill>
                <a:srgbClr val="4D7C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87" name="Google Shape;187;p23"/>
          <p:cNvGraphicFramePr/>
          <p:nvPr/>
        </p:nvGraphicFramePr>
        <p:xfrm>
          <a:off x="851700" y="1318300"/>
          <a:ext cx="10287000" cy="4769760"/>
        </p:xfrm>
        <a:graphic>
          <a:graphicData uri="http://schemas.openxmlformats.org/drawingml/2006/table">
            <a:tbl>
              <a:tblPr>
                <a:noFill/>
                <a:tableStyleId>{59260397-EE0A-412B-BDAC-FE3CF402469B}</a:tableStyleId>
              </a:tblPr>
              <a:tblGrid>
                <a:gridCol w="1126200"/>
                <a:gridCol w="1204625"/>
                <a:gridCol w="5474075"/>
                <a:gridCol w="24821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Класс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Дата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>
                          <a:solidFill>
                            <a:schemeClr val="dk1"/>
                          </a:solidFill>
                        </a:rPr>
                        <a:t>Диагностика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Коэффициент</a:t>
                      </a:r>
                      <a:endParaRPr sz="15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9-Б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12.11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Биология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1,06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15.11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География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1,14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15.11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Математика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15.11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Математика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0,87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18.11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Физика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19.11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Литература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30.11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Информатика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10-А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02.12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Русский язык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1.0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07.12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Английский язык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10-А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08.12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Математика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11-Б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09.12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Информатика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1,18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Microsoft Office PowerPoint</Application>
  <PresentationFormat>Произвольный</PresentationFormat>
  <Paragraphs>407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Calibri</vt:lpstr>
      <vt:lpstr>Libre Franklin</vt:lpstr>
      <vt:lpstr>Arial Black</vt:lpstr>
      <vt:lpstr>Times New Roman</vt:lpstr>
      <vt:lpstr>Libre Franklin Medium</vt:lpstr>
      <vt:lpstr>Georgia</vt:lpstr>
      <vt:lpstr>Ретро</vt:lpstr>
      <vt:lpstr>Презентация PowerPoint</vt:lpstr>
      <vt:lpstr>Презентация PowerPoint</vt:lpstr>
      <vt:lpstr>Презентация PowerPoint</vt:lpstr>
      <vt:lpstr>СЕТЕВЫЕ  ПАРТНЕРЫ  ГБОУ ШКОЛА № 996</vt:lpstr>
      <vt:lpstr>ПРОЕКТЫ ГБОУ ШКОЛА № 996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РАННЯЯ ПРОФИЛИЗАЦИЯ В 5-6 КЛАССАХ</vt:lpstr>
      <vt:lpstr> ПРОФИЛИЗАЦИЯ В 8-9 КЛАССАХ</vt:lpstr>
      <vt:lpstr>ПРОФИЛЬНОЕ ОБУЧЕНИЕ В 10-11 КЛАССАХ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modified xsi:type="dcterms:W3CDTF">2022-03-11T07:00:07Z</dcterms:modified>
</cp:coreProperties>
</file>