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g_large" ContentType="image/j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7" r:id="rId3"/>
    <p:sldId id="288" r:id="rId4"/>
    <p:sldId id="258" r:id="rId5"/>
    <p:sldId id="284" r:id="rId6"/>
    <p:sldId id="268" r:id="rId7"/>
    <p:sldId id="281" r:id="rId8"/>
    <p:sldId id="269" r:id="rId9"/>
    <p:sldId id="273" r:id="rId10"/>
    <p:sldId id="277" r:id="rId11"/>
    <p:sldId id="274" r:id="rId12"/>
    <p:sldId id="278" r:id="rId13"/>
    <p:sldId id="270" r:id="rId14"/>
    <p:sldId id="271" r:id="rId15"/>
    <p:sldId id="282" r:id="rId16"/>
    <p:sldId id="285" r:id="rId17"/>
    <p:sldId id="279" r:id="rId18"/>
    <p:sldId id="286" r:id="rId19"/>
    <p:sldId id="275" r:id="rId20"/>
    <p:sldId id="2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323"/>
    <a:srgbClr val="1B3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howGuides="1">
      <p:cViewPr>
        <p:scale>
          <a:sx n="90" d="100"/>
          <a:sy n="90" d="100"/>
        </p:scale>
        <p:origin x="1260" y="648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_large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066003" y="2307361"/>
            <a:ext cx="66395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Отчёт главы муниципального округа</a:t>
            </a:r>
          </a:p>
          <a:p>
            <a:r>
              <a:rPr lang="ru-RU" sz="3200" dirty="0">
                <a:solidFill>
                  <a:schemeClr val="bg1"/>
                </a:solidFill>
              </a:rPr>
              <a:t>Орехово-Борисово Северное</a:t>
            </a:r>
          </a:p>
          <a:p>
            <a:r>
              <a:rPr lang="ru-RU" sz="3200" dirty="0">
                <a:solidFill>
                  <a:schemeClr val="bg1"/>
                </a:solidFill>
              </a:rPr>
              <a:t>Дмитриевой Н.Н. о результатах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деятельности за </a:t>
            </a:r>
            <a:r>
              <a:rPr lang="ru-RU" sz="3200" dirty="0" smtClean="0">
                <a:solidFill>
                  <a:schemeClr val="bg1"/>
                </a:solidFill>
              </a:rPr>
              <a:t>2022 </a:t>
            </a:r>
            <a:r>
              <a:rPr lang="ru-RU" sz="3200" dirty="0">
                <a:solidFill>
                  <a:schemeClr val="bg1"/>
                </a:solidFill>
              </a:rPr>
              <a:t>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4" y="-1417797"/>
            <a:ext cx="6247619" cy="9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9046065" cy="6688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B334B"/>
                </a:solidFill>
              </a:rPr>
              <a:t>Вопросы на заседаниях Совета депутатов</a:t>
            </a:r>
            <a:endParaRPr lang="ru-RU" dirty="0">
              <a:solidFill>
                <a:srgbClr val="1B334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4965034" y="1786488"/>
            <a:ext cx="2777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итоги работы отделений МВД России по району  ОБС</a:t>
            </a:r>
            <a:endParaRPr lang="ru-RU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1002780" y="1783753"/>
            <a:ext cx="2661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внесение изменений и дополнений в Устав МО ОБС</a:t>
            </a:r>
            <a:endParaRPr lang="ru-RU" sz="2000" b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22801" y="202804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281823" y="210406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4181949" y="202639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4240971" y="210240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3D9D9-9E4D-41D5-B45B-1D50FE53F641}"/>
              </a:ext>
            </a:extLst>
          </p:cNvPr>
          <p:cNvSpPr txBox="1"/>
          <p:nvPr/>
        </p:nvSpPr>
        <p:spPr>
          <a:xfrm>
            <a:off x="4975177" y="2896408"/>
            <a:ext cx="2996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центра </a:t>
            </a:r>
            <a:r>
              <a:rPr lang="ru-RU" sz="2000" b="1" dirty="0" smtClean="0"/>
              <a:t>инновационных технологий «Прогресс»</a:t>
            </a:r>
            <a:endParaRPr lang="ru-RU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7428C-C8E3-4F13-9B07-D952BAE0A625}"/>
              </a:ext>
            </a:extLst>
          </p:cNvPr>
          <p:cNvSpPr txBox="1"/>
          <p:nvPr/>
        </p:nvSpPr>
        <p:spPr>
          <a:xfrm>
            <a:off x="1012923" y="2896408"/>
            <a:ext cx="2573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деятельность поликлиник на территории МО</a:t>
            </a:r>
            <a:endParaRPr lang="ru-RU" sz="2000" b="1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32944" y="30990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291966" y="31750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192092" y="309739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251114" y="317340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4965034" y="4108756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отчёт главы управы за 2021 год</a:t>
            </a:r>
            <a:endParaRPr lang="ru-RU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1002780" y="4108757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</a:t>
            </a:r>
            <a:r>
              <a:rPr lang="ru-RU" sz="2000" b="1" dirty="0" smtClean="0"/>
              <a:t>МФЦ района ОБС</a:t>
            </a:r>
            <a:endParaRPr lang="ru-RU" sz="2000" b="1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22801" y="415585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281823" y="423186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181949" y="415585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240971" y="423186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1012923" y="5165561"/>
            <a:ext cx="2457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</a:t>
            </a:r>
            <a:r>
              <a:rPr lang="ru-RU" sz="2000" b="1" dirty="0" smtClean="0"/>
              <a:t>центра социального обслуживания «Орехово»</a:t>
            </a:r>
            <a:endParaRPr lang="ru-RU" sz="2000" b="1" dirty="0"/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32944" y="52126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291966" y="52886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4965034" y="5165560"/>
            <a:ext cx="315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отчёт </a:t>
            </a:r>
            <a:r>
              <a:rPr lang="ru-RU" sz="2000" b="1" dirty="0" smtClean="0"/>
              <a:t>руководителя «</a:t>
            </a:r>
            <a:r>
              <a:rPr lang="ru-RU" sz="2000" b="1" dirty="0" err="1" smtClean="0"/>
              <a:t>Жилищник</a:t>
            </a:r>
            <a:r>
              <a:rPr lang="ru-RU" sz="2000" b="1" dirty="0" smtClean="0"/>
              <a:t> района ОБС»</a:t>
            </a:r>
            <a:endParaRPr lang="ru-RU" sz="2000" b="1" dirty="0"/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181949" y="521265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240971" y="5288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08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76673"/>
              </p:ext>
            </p:extLst>
          </p:nvPr>
        </p:nvGraphicFramePr>
        <p:xfrm>
          <a:off x="8058866" y="2178218"/>
          <a:ext cx="4405739" cy="331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" r:id="rId3" imgW="9752040" imgH="7352280" progId="Photoshop.Image.22">
                  <p:embed/>
                </p:oleObj>
              </mc:Choice>
              <mc:Fallback>
                <p:oleObj name="Image" r:id="rId3" imgW="9752040" imgH="7352280" progId="Photoshop.Image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58866" y="2178218"/>
                        <a:ext cx="4405739" cy="331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33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7786065" cy="6688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Рассматривались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05323"/>
                </a:solidFill>
              </a:rPr>
              <a:t>и </a:t>
            </a:r>
            <a:r>
              <a:rPr lang="ru-RU" b="1" dirty="0">
                <a:solidFill>
                  <a:srgbClr val="F05323"/>
                </a:solidFill>
              </a:rPr>
              <a:t>были приняты решения:</a:t>
            </a:r>
            <a:endParaRPr lang="ru-RU" dirty="0">
              <a:solidFill>
                <a:srgbClr val="F05323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136673" y="2757894"/>
            <a:ext cx="303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 </a:t>
            </a:r>
            <a:r>
              <a:rPr lang="ru-RU" sz="1200" dirty="0"/>
              <a:t>согласовании адресного перечня объектов компенсационного озеленения на территории жилой застройки в муниципальном округе Орехово-Борисово Северное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063078" y="1596759"/>
            <a:ext cx="303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 </a:t>
            </a:r>
            <a:r>
              <a:rPr lang="ru-RU" sz="1200" dirty="0"/>
              <a:t>проведении дополнительных мероприятий по благоустройству и  выборочному капитальному ремонту многоквартирных домов района </a:t>
            </a:r>
            <a:r>
              <a:rPr lang="ru-RU" sz="1200" dirty="0" smtClean="0"/>
              <a:t>ОБС</a:t>
            </a:r>
            <a:endParaRPr lang="ru-RU" sz="12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83099" y="172385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17998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4339119" y="17238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4398141" y="17998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5146816" y="3920374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 </a:t>
            </a:r>
            <a:r>
              <a:rPr lang="ru-RU" sz="1200" dirty="0"/>
              <a:t>согласовании проектов схем размещения сезонных кафе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1090797" y="2829327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 </a:t>
            </a:r>
            <a:r>
              <a:rPr lang="ru-RU" sz="1200" dirty="0"/>
              <a:t>проведении дополнительных мероприятий по капитальному ремонту спортивных площадок района </a:t>
            </a:r>
            <a:r>
              <a:rPr lang="ru-RU" sz="1200" dirty="0" smtClean="0"/>
              <a:t>ОБС</a:t>
            </a:r>
            <a:endParaRPr lang="ru-RU" sz="12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93243" y="284564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5" y="29216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349262" y="278410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408284" y="28601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097496" y="4977310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 </a:t>
            </a:r>
            <a:r>
              <a:rPr lang="ru-RU" sz="1200" dirty="0"/>
              <a:t>согласовании проектов схем размещения нестационарных торговых объектов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63078" y="5066292"/>
            <a:ext cx="3036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Об </a:t>
            </a:r>
            <a:r>
              <a:rPr lang="ru-RU" sz="1200" dirty="0"/>
              <a:t>участии депутатов Совета депутатов муниципального округа </a:t>
            </a:r>
            <a:r>
              <a:rPr lang="ru-RU" sz="1200" dirty="0" smtClean="0"/>
              <a:t>ОБС в </a:t>
            </a:r>
            <a:r>
              <a:rPr lang="ru-RU" sz="1200" dirty="0"/>
              <a:t>работе комиссий, осуществляющих открытие работ, контроль за ходом выполнения работ и приемку выполненных работ по благоустройству дворовых территорий и выборочному капитальному ремонту многоквартирных домов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83099" y="396743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404345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339119" y="490461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398141" y="498228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129273" y="5948543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 </a:t>
            </a:r>
            <a:r>
              <a:rPr lang="ru-RU" sz="1200" dirty="0"/>
              <a:t>согласовании установки ограждающих устройств на придомовой территории домов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353618" y="596486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412640" y="604087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09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83098" y="508922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0" y="516523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95272" y="3951116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 утверждении плана дополнительных мероприятий по  социально-экономическому развитию района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146815" y="1620394"/>
            <a:ext cx="303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согласовании направления средств стимулирования управы района на проведение мероприятий по благоустройству территории района</a:t>
            </a:r>
          </a:p>
        </p:txBody>
      </p:sp>
      <p:sp>
        <p:nvSpPr>
          <p:cNvPr id="39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349262" y="384436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408284" y="392603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bftcom.com/upload/iblock/a80/a80316f596b01d94ba482dadcbcb83e1.jp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0" r="21876"/>
          <a:stretch/>
        </p:blipFill>
        <p:spPr bwMode="auto">
          <a:xfrm>
            <a:off x="8288326" y="527699"/>
            <a:ext cx="3792674" cy="61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5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754635B-5C8B-4B52-B0CA-94FAFBFF577A}"/>
              </a:ext>
            </a:extLst>
          </p:cNvPr>
          <p:cNvSpPr/>
          <p:nvPr/>
        </p:nvSpPr>
        <p:spPr>
          <a:xfrm>
            <a:off x="7497914" y="3123519"/>
            <a:ext cx="4583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проекте решения Совета депутатов муниципального округа Орехово-Борисово Северное «О внесении изменений и дополнений в Устав муниципального округа Орехово-Борисово Северное»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417167"/>
            <a:ext cx="4860000" cy="66888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Публичные слушания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219" y="146149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09241" y="153751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67694E-A818-440B-97BB-D2EFCDA1DDD0}"/>
              </a:ext>
            </a:extLst>
          </p:cNvPr>
          <p:cNvSpPr/>
          <p:nvPr/>
        </p:nvSpPr>
        <p:spPr>
          <a:xfrm>
            <a:off x="7491000" y="1475955"/>
            <a:ext cx="445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проекте решения Совета депутатов муниципального округа Орехово-Борисово Северное «Об исполнении бюджета муниципального округа Орехово-Борисово Северное за </a:t>
            </a:r>
            <a:r>
              <a:rPr lang="ru-RU" sz="1600" dirty="0" smtClean="0">
                <a:solidFill>
                  <a:schemeClr val="bg1"/>
                </a:solidFill>
              </a:rPr>
              <a:t>2021 </a:t>
            </a:r>
            <a:r>
              <a:rPr lang="ru-RU" sz="1600" dirty="0">
                <a:solidFill>
                  <a:schemeClr val="bg1"/>
                </a:solidFill>
              </a:rPr>
              <a:t>год»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DF3B9B3-D1CF-465F-BAAC-A76D5732D4FF}"/>
              </a:ext>
            </a:extLst>
          </p:cNvPr>
          <p:cNvSpPr/>
          <p:nvPr/>
        </p:nvSpPr>
        <p:spPr>
          <a:xfrm>
            <a:off x="7503743" y="4771083"/>
            <a:ext cx="445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проекте решения Совета депутатов муниципального округа Орехово-Борисово Северное «О бюджете муниципального округа Орехово-Борисово Северное на </a:t>
            </a:r>
            <a:r>
              <a:rPr lang="ru-RU" sz="1600" dirty="0" smtClean="0">
                <a:solidFill>
                  <a:schemeClr val="bg1"/>
                </a:solidFill>
              </a:rPr>
              <a:t>2023 </a:t>
            </a:r>
            <a:r>
              <a:rPr lang="ru-RU" sz="16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600" dirty="0" smtClean="0">
                <a:solidFill>
                  <a:schemeClr val="bg1"/>
                </a:solidFill>
              </a:rPr>
              <a:t>2024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2025 </a:t>
            </a:r>
            <a:r>
              <a:rPr lang="ru-RU" sz="1600" dirty="0">
                <a:solidFill>
                  <a:schemeClr val="bg1"/>
                </a:solidFill>
              </a:rPr>
              <a:t>годов»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49377" y="3144981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08399" y="322099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549377" y="480724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53D5C0-35CC-444B-BF8D-E975C163D6B6}"/>
              </a:ext>
            </a:extLst>
          </p:cNvPr>
          <p:cNvSpPr txBox="1"/>
          <p:nvPr/>
        </p:nvSpPr>
        <p:spPr>
          <a:xfrm>
            <a:off x="6608399" y="488326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https://www.restate.ru/attachment/578db76adb6e5d85a203a7c10b47e364ca110108/proportional/1600x900/AF1QipMCNBkySfZODZffBT5N6kPV5lktboqr-YCRC7mh%3Ds1600-w1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/>
          <a:stretch/>
        </p:blipFill>
        <p:spPr bwMode="auto">
          <a:xfrm>
            <a:off x="-24000" y="1814625"/>
            <a:ext cx="5893600" cy="37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26000" y="-171000"/>
            <a:ext cx="3015000" cy="72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B334B"/>
                </a:solidFill>
              </a:rPr>
              <a:t>Тематика обращений</a:t>
            </a:r>
            <a:endParaRPr lang="ru-RU" dirty="0">
              <a:solidFill>
                <a:srgbClr val="1B334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5025333" y="1722938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озеленение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1063078" y="1373510"/>
            <a:ext cx="258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благоустройство дворовых территорий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83099" y="161780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169381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4242247" y="161614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4301269" y="16921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3D9D9-9E4D-41D5-B45B-1D50FE53F641}"/>
              </a:ext>
            </a:extLst>
          </p:cNvPr>
          <p:cNvSpPr txBox="1"/>
          <p:nvPr/>
        </p:nvSpPr>
        <p:spPr>
          <a:xfrm>
            <a:off x="5035476" y="276316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автостоянки</a:t>
            </a:r>
            <a:endParaRPr lang="ru-RU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7428C-C8E3-4F13-9B07-D952BAE0A625}"/>
              </a:ext>
            </a:extLst>
          </p:cNvPr>
          <p:cNvSpPr txBox="1"/>
          <p:nvPr/>
        </p:nvSpPr>
        <p:spPr>
          <a:xfrm>
            <a:off x="1073221" y="2641710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ремонт </a:t>
            </a:r>
            <a:r>
              <a:rPr lang="ru-RU" sz="2000" b="1" dirty="0"/>
              <a:t>домов, подъездов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93242" y="268880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4" y="276482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252390" y="26871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311412" y="27631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5025332" y="3698513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ограждение </a:t>
            </a:r>
            <a:r>
              <a:rPr lang="ru-RU" sz="2000" b="1" dirty="0"/>
              <a:t>придомовых территорий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1063078" y="3698514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оплата </a:t>
            </a:r>
            <a:r>
              <a:rPr lang="ru-RU" sz="2000" b="1" dirty="0"/>
              <a:t>жилья, коммунальных услуг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83099" y="374561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382162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242247" y="374561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301269" y="382162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1073221" y="4755318"/>
            <a:ext cx="2583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установка </a:t>
            </a:r>
            <a:r>
              <a:rPr lang="ru-RU" sz="2000" b="1" dirty="0"/>
              <a:t>дорожных знаков, нанесение разметки и установка светофора</a:t>
            </a:r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93242" y="480241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52264" y="487842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5025332" y="4755317"/>
            <a:ext cx="300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отопление </a:t>
            </a:r>
            <a:r>
              <a:rPr lang="ru-RU" sz="2000" b="1" dirty="0"/>
              <a:t>квартир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242247" y="480241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301269" y="48784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9279889" y="168128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социальные вопросы</a:t>
            </a:r>
            <a:endParaRPr lang="ru-RU" sz="2000" b="1" dirty="0"/>
          </a:p>
        </p:txBody>
      </p:sp>
      <p:sp>
        <p:nvSpPr>
          <p:cNvPr id="46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8496803" y="161614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8555825" y="16921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09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43D9D9-9E4D-41D5-B45B-1D50FE53F641}"/>
              </a:ext>
            </a:extLst>
          </p:cNvPr>
          <p:cNvSpPr txBox="1"/>
          <p:nvPr/>
        </p:nvSpPr>
        <p:spPr>
          <a:xfrm>
            <a:off x="9290031" y="2607839"/>
            <a:ext cx="299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улучшение жилищных условий</a:t>
            </a:r>
          </a:p>
        </p:txBody>
      </p:sp>
      <p:sp>
        <p:nvSpPr>
          <p:cNvPr id="49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8506946" y="26871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8565968" y="27631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9279888" y="3698513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организация </a:t>
            </a:r>
            <a:r>
              <a:rPr lang="ru-RU" sz="2000" b="1" dirty="0"/>
              <a:t>площадок для выгула собак</a:t>
            </a:r>
          </a:p>
        </p:txBody>
      </p:sp>
      <p:sp>
        <p:nvSpPr>
          <p:cNvPr id="52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8496803" y="374561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8555825" y="382162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9279888" y="4878428"/>
            <a:ext cx="300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прочие вопросы</a:t>
            </a:r>
          </a:p>
        </p:txBody>
      </p:sp>
      <p:sp>
        <p:nvSpPr>
          <p:cNvPr id="55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8496803" y="480241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8555825" y="48784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0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7786065" cy="66888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</a:t>
            </a:r>
            <a:r>
              <a:rPr lang="ru-RU" b="1" dirty="0" smtClean="0">
                <a:solidFill>
                  <a:schemeClr val="accent2"/>
                </a:solidFill>
              </a:rPr>
              <a:t>бюджетного процесса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136673" y="1732963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ежеквартальный  отчет об исполнении бюджета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063078" y="1708016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составление </a:t>
            </a:r>
            <a:r>
              <a:rPr lang="ru-RU" sz="1400" dirty="0"/>
              <a:t>проекта бюджета на очередной финансовый год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83099" y="172385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17998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4339119" y="17238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4398141" y="17998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5146816" y="3240619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исполнение бюджета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1073221" y="2895253"/>
            <a:ext cx="3036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рассмотрение </a:t>
            </a:r>
            <a:r>
              <a:rPr lang="ru-RU" sz="1400" dirty="0"/>
              <a:t>проекта бюджета на Бюджетно-финансовой комиссии Совета депутатов муниципального округа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93242" y="308766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4" y="316367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349262" y="308766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408284" y="316367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097496" y="4632711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контроль </a:t>
            </a:r>
            <a:r>
              <a:rPr lang="ru-RU" sz="1400" dirty="0"/>
              <a:t>за исполнением бюджета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63078" y="4417268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организация </a:t>
            </a:r>
            <a:r>
              <a:rPr lang="ru-RU" sz="1400" dirty="0"/>
              <a:t>и проведение публичных слушаний по проекту бюджета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83099" y="449466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457068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339119" y="449466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398141" y="457067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111995" y="5706710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годовой </a:t>
            </a:r>
            <a:r>
              <a:rPr lang="ru-RU" sz="1400" dirty="0"/>
              <a:t>отчет об исполнении бюджета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77577" y="5875509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утверждение бюджета</a:t>
            </a:r>
          </a:p>
        </p:txBody>
      </p:sp>
      <p:sp>
        <p:nvSpPr>
          <p:cNvPr id="38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97598" y="572255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56620" y="579856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353618" y="572255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412640" y="579856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08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42739"/>
          <a:stretch/>
        </p:blipFill>
        <p:spPr>
          <a:xfrm>
            <a:off x="8312760" y="153064"/>
            <a:ext cx="3903239" cy="64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8566" y="3211702"/>
            <a:ext cx="6632458" cy="327395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о деятельности аппарата Совета депутатов Орехово-Борисово Северное за 2021 год;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 smtClean="0"/>
              <a:t>об </a:t>
            </a:r>
            <a:r>
              <a:rPr lang="ru-RU" sz="1800" dirty="0"/>
              <a:t>исполнении бюджета муниципального округа Орехово-Борисово Северное за 2021 год;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 smtClean="0"/>
              <a:t>об </a:t>
            </a:r>
            <a:r>
              <a:rPr lang="ru-RU" sz="1800" dirty="0"/>
              <a:t>исполнении бюджета муниципального округа Орехово-Борисово Северное за 1 квартал 2022 года;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 smtClean="0"/>
              <a:t>об </a:t>
            </a:r>
            <a:r>
              <a:rPr lang="ru-RU" sz="1800" dirty="0"/>
              <a:t>исполнении бюджета муниципального округа Орехово-Борисово Северное за 6 месяцев 2022 года;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 smtClean="0"/>
              <a:t>об </a:t>
            </a:r>
            <a:r>
              <a:rPr lang="ru-RU" sz="1800" dirty="0"/>
              <a:t>исполнении бюджета  муниципального округа Орехово-Борисово Северное за 9 месяцев 2022 года.</a:t>
            </a:r>
          </a:p>
          <a:p>
            <a:endParaRPr lang="ru-RU" sz="1050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24" y="1179000"/>
            <a:ext cx="6957516" cy="6688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Отчет руководителя аппарата </a:t>
            </a:r>
            <a:r>
              <a:rPr lang="ru-RU" sz="3600" b="1" dirty="0" smtClean="0"/>
              <a:t>Совета </a:t>
            </a:r>
            <a:r>
              <a:rPr lang="ru-RU" sz="3600" b="1" dirty="0"/>
              <a:t>депутатов муниципального округа Орехово-Борисово </a:t>
            </a:r>
            <a:r>
              <a:rPr lang="ru-RU" sz="3600" b="1" dirty="0" smtClean="0"/>
              <a:t>Северное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00" y="2034000"/>
            <a:ext cx="4028402" cy="40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1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5928" y="683999"/>
            <a:ext cx="6147142" cy="577199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24" y="1419901"/>
            <a:ext cx="6957516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Нормативные и иные правовые акты, </a:t>
            </a:r>
            <a:r>
              <a:rPr lang="ru-RU" sz="3600" b="1" dirty="0">
                <a:solidFill>
                  <a:schemeClr val="accent2"/>
                </a:solidFill>
              </a:rPr>
              <a:t>принятые Советом депутатов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1283748" y="4012705"/>
            <a:ext cx="679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Устав муниципального округа Орехово-Борисово Северное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603298" y="3946773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618479" y="39973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01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1283748" y="4865018"/>
            <a:ext cx="665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Регламент </a:t>
            </a:r>
            <a:r>
              <a:rPr lang="ru-RU" b="1" dirty="0">
                <a:solidFill>
                  <a:schemeClr val="bg1"/>
                </a:solidFill>
              </a:rPr>
              <a:t>муниципального округа Орехово-Борисово Северное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: скругленные углы 21">
            <a:extLst>
              <a:ext uri="{FF2B5EF4-FFF2-40B4-BE49-F238E27FC236}">
                <a16:creationId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603298" y="4830879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618479" y="4865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02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8" name="Прямоугольник: скругленные углы 21">
            <a:extLst>
              <a:ext uri="{FF2B5EF4-FFF2-40B4-BE49-F238E27FC236}">
                <a16:creationId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586346" y="5714984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601527" y="57655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03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1283749" y="5657805"/>
            <a:ext cx="647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Бюджет муниципального округа Орехово-Борисово Северное  на 2022 года и плановый период на 2023-2024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086000" y="0"/>
            <a:ext cx="51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436066" cy="66888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Антикоррупционная </a:t>
            </a:r>
            <a:r>
              <a:rPr lang="ru-RU" sz="3600" b="1" dirty="0" smtClean="0">
                <a:solidFill>
                  <a:srgbClr val="F05323"/>
                </a:solidFill>
              </a:rPr>
              <a:t>экспертиза</a:t>
            </a:r>
            <a:endParaRPr lang="ru-RU" sz="3600" dirty="0">
              <a:solidFill>
                <a:srgbClr val="F05323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906" y="2056146"/>
            <a:ext cx="4726586" cy="6688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Антикоррупционная экспертиза по всем проектам нормативно-правовых актов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554000"/>
            <a:ext cx="6166586" cy="210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На заседаниях Совета депутатов рассматривались вопросы по принятию нормативно-правовых актов, план мероприятий по противодействию коррупции, информация о предоставления муниципальных нормативно-правовых актов, информация о предоставлении сведений о полученных доходах, расходах, имуществе и обязательствах имущественного характера и т.д.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246" y="2257239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9" y="2721422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Направление всех проектов в </a:t>
            </a:r>
            <a:r>
              <a:rPr lang="ru-RU" sz="1800" dirty="0" err="1" smtClean="0"/>
              <a:t>Нагатинскую</a:t>
            </a:r>
            <a:r>
              <a:rPr lang="ru-RU" sz="1800" dirty="0" smtClean="0"/>
              <a:t> межрайонную прокуратуру г. Москвы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689" y="2922515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69414" y="1133484"/>
            <a:ext cx="5624999" cy="102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/>
              <a:t>В </a:t>
            </a:r>
            <a:r>
              <a:rPr lang="ru-RU" sz="1800" dirty="0" smtClean="0"/>
              <a:t>2022 </a:t>
            </a:r>
            <a:r>
              <a:rPr lang="ru-RU" sz="1800" dirty="0"/>
              <a:t>году продолжена работа по противодействию коррупции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в </a:t>
            </a:r>
            <a:r>
              <a:rPr lang="ru-RU" sz="1800" dirty="0"/>
              <a:t>муниципальном округе ОБС</a:t>
            </a:r>
            <a:endParaRPr lang="en-US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688" y="3587791"/>
            <a:ext cx="224103" cy="266700"/>
          </a:xfrm>
          <a:prstGeom prst="rect">
            <a:avLst/>
          </a:prstGeom>
        </p:spPr>
      </p:pic>
      <p:sp>
        <p:nvSpPr>
          <p:cNvPr id="13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01906" y="3564000"/>
            <a:ext cx="4726586" cy="459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Нарушения не выявлены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6157" b="20561"/>
          <a:stretch/>
        </p:blipFill>
        <p:spPr>
          <a:xfrm>
            <a:off x="7416717" y="1133547"/>
            <a:ext cx="4525052" cy="41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909000"/>
            <a:ext cx="4681065" cy="2423888"/>
          </a:xfrm>
        </p:spPr>
        <p:txBody>
          <a:bodyPr>
            <a:noAutofit/>
          </a:bodyPr>
          <a:lstStyle/>
          <a:p>
            <a:r>
              <a:rPr lang="ru-RU" sz="3200" b="1" dirty="0"/>
              <a:t>Информирование населения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05323"/>
                </a:solidFill>
              </a:rPr>
              <a:t>о </a:t>
            </a:r>
            <a:r>
              <a:rPr lang="ru-RU" sz="3200" b="1" dirty="0">
                <a:solidFill>
                  <a:srgbClr val="F05323"/>
                </a:solidFill>
              </a:rPr>
              <a:t>деятельности совета </a:t>
            </a:r>
            <a:br>
              <a:rPr lang="ru-RU" sz="3200" b="1" dirty="0">
                <a:solidFill>
                  <a:srgbClr val="F05323"/>
                </a:solidFill>
              </a:rPr>
            </a:br>
            <a:r>
              <a:rPr lang="ru-RU" sz="3200" b="1" dirty="0">
                <a:solidFill>
                  <a:srgbClr val="F05323"/>
                </a:solidFill>
              </a:rPr>
              <a:t>депутатов и органов местного самоуправления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1299"/>
          <a:stretch/>
        </p:blipFill>
        <p:spPr>
          <a:xfrm>
            <a:off x="5691000" y="375112"/>
            <a:ext cx="6164999" cy="612775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6734D0-B8C3-4798-A7A1-1A6B0053C46C}"/>
              </a:ext>
            </a:extLst>
          </p:cNvPr>
          <p:cNvSpPr/>
          <p:nvPr/>
        </p:nvSpPr>
        <p:spPr>
          <a:xfrm>
            <a:off x="469934" y="4194000"/>
            <a:ext cx="5221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официальный </a:t>
            </a:r>
            <a:r>
              <a:rPr lang="ru-RU" dirty="0">
                <a:solidFill>
                  <a:schemeClr val="bg1"/>
                </a:solidFill>
              </a:rPr>
              <a:t>сайт муниципального округа </a:t>
            </a:r>
            <a:r>
              <a:rPr lang="ru-RU" dirty="0" smtClean="0">
                <a:solidFill>
                  <a:schemeClr val="bg1"/>
                </a:solidFill>
              </a:rPr>
              <a:t>ОБС;     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- сообщество </a:t>
            </a:r>
            <a:r>
              <a:rPr lang="ru-RU" dirty="0">
                <a:solidFill>
                  <a:schemeClr val="bg1"/>
                </a:solidFill>
              </a:rPr>
              <a:t>во </a:t>
            </a:r>
            <a:r>
              <a:rPr lang="ru-RU" dirty="0" err="1">
                <a:solidFill>
                  <a:schemeClr val="bg1"/>
                </a:solidFill>
              </a:rPr>
              <a:t>ВКонтакте</a:t>
            </a:r>
            <a:r>
              <a:rPr lang="ru-RU" dirty="0">
                <a:solidFill>
                  <a:schemeClr val="bg1"/>
                </a:solidFill>
              </a:rPr>
              <a:t> «Аппарат Совета </a:t>
            </a:r>
            <a:r>
              <a:rPr lang="ru-RU" dirty="0" smtClean="0">
                <a:solidFill>
                  <a:schemeClr val="bg1"/>
                </a:solidFill>
              </a:rPr>
              <a:t>                  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депутатов  МО </a:t>
            </a:r>
            <a:r>
              <a:rPr lang="ru-RU" dirty="0">
                <a:solidFill>
                  <a:schemeClr val="bg1"/>
                </a:solidFill>
              </a:rPr>
              <a:t>Орехово-Борисово Северное»; </a:t>
            </a:r>
          </a:p>
          <a:p>
            <a:r>
              <a:rPr lang="ru-RU" dirty="0">
                <a:solidFill>
                  <a:schemeClr val="bg1"/>
                </a:solidFill>
              </a:rPr>
              <a:t>- социальные сети депутатов; </a:t>
            </a:r>
          </a:p>
          <a:p>
            <a:r>
              <a:rPr lang="ru-RU" dirty="0">
                <a:solidFill>
                  <a:schemeClr val="bg1"/>
                </a:solidFill>
              </a:rPr>
              <a:t>- бюллетень «Московский муниципальный вестник.</a:t>
            </a:r>
          </a:p>
        </p:txBody>
      </p:sp>
    </p:spTree>
    <p:extLst>
      <p:ext uri="{BB962C8B-B14F-4D97-AF65-F5344CB8AC3E}">
        <p14:creationId xmlns:p14="http://schemas.microsoft.com/office/powerpoint/2010/main" val="50110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754635B-5C8B-4B52-B0CA-94FAFBFF577A}"/>
              </a:ext>
            </a:extLst>
          </p:cNvPr>
          <p:cNvSpPr/>
          <p:nvPr/>
        </p:nvSpPr>
        <p:spPr>
          <a:xfrm>
            <a:off x="7497914" y="2959190"/>
            <a:ext cx="4583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Обеспечение учета мнения населения и органов местного самоуправления при принятии решений органами исполнительной власти города Москвы, повышения эффективности взаимодействия органов местного самоуправления и органов исполнительной власти города Москвы, усиления роли органов местного самоуправления в социально-экономическом развитии территории муниципального округа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417167"/>
            <a:ext cx="4501066" cy="668887"/>
          </a:xfrm>
        </p:spPr>
        <p:txBody>
          <a:bodyPr>
            <a:noAutofit/>
          </a:bodyPr>
          <a:lstStyle/>
          <a:p>
            <a:r>
              <a:rPr lang="ru-RU" sz="4000" b="1" dirty="0"/>
              <a:t>Задачи </a:t>
            </a:r>
            <a:r>
              <a:rPr lang="ru-RU" sz="4000" b="1" dirty="0">
                <a:solidFill>
                  <a:srgbClr val="F05323"/>
                </a:solidFill>
              </a:rPr>
              <a:t>на </a:t>
            </a:r>
            <a:r>
              <a:rPr lang="ru-RU" sz="4000" b="1" dirty="0" smtClean="0">
                <a:solidFill>
                  <a:srgbClr val="F05323"/>
                </a:solidFill>
              </a:rPr>
              <a:t>2023 </a:t>
            </a:r>
            <a:r>
              <a:rPr lang="ru-RU" sz="4000" b="1" dirty="0">
                <a:solidFill>
                  <a:srgbClr val="F05323"/>
                </a:solidFill>
              </a:rPr>
              <a:t>год</a:t>
            </a:r>
            <a:endParaRPr lang="ru-RU" sz="4000" dirty="0">
              <a:solidFill>
                <a:srgbClr val="F05323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219" y="44476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09241" y="52078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67694E-A818-440B-97BB-D2EFCDA1DDD0}"/>
              </a:ext>
            </a:extLst>
          </p:cNvPr>
          <p:cNvSpPr/>
          <p:nvPr/>
        </p:nvSpPr>
        <p:spPr>
          <a:xfrm>
            <a:off x="7491000" y="459224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Поддерживать инициативу жителей по повышению качества жизни в районе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DDB8A27-0500-444C-9BD0-36FE2B16ACBA}"/>
              </a:ext>
            </a:extLst>
          </p:cNvPr>
          <p:cNvSpPr/>
          <p:nvPr/>
        </p:nvSpPr>
        <p:spPr>
          <a:xfrm>
            <a:off x="7490114" y="1552045"/>
            <a:ext cx="4590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Повышение открытости и информационной доступности деятельности органов местного самоуправления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DF3B9B3-D1CF-465F-BAAC-A76D5732D4FF}"/>
              </a:ext>
            </a:extLst>
          </p:cNvPr>
          <p:cNvSpPr/>
          <p:nvPr/>
        </p:nvSpPr>
        <p:spPr>
          <a:xfrm>
            <a:off x="7503743" y="5634000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Совершенствование системы патриотического воспитания жителей муниципального округа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49378" y="170315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08400" y="17791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49377" y="3086289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08399" y="316230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549377" y="5536173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53D5C0-35CC-444B-BF8D-E975C163D6B6}"/>
              </a:ext>
            </a:extLst>
          </p:cNvPr>
          <p:cNvSpPr txBox="1"/>
          <p:nvPr/>
        </p:nvSpPr>
        <p:spPr>
          <a:xfrm>
            <a:off x="6608399" y="561218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/>
          <a:stretch/>
        </p:blipFill>
        <p:spPr>
          <a:xfrm>
            <a:off x="-24000" y="1663374"/>
            <a:ext cx="6052705" cy="44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999" y="-10104"/>
            <a:ext cx="12846000" cy="68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 r="36903"/>
          <a:stretch/>
        </p:blipFill>
        <p:spPr>
          <a:xfrm>
            <a:off x="5004000" y="-36001"/>
            <a:ext cx="7212000" cy="6912599"/>
          </a:xfrm>
          <a:prstGeom prst="rect">
            <a:avLst/>
          </a:prstGeo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140917" y="2933389"/>
            <a:ext cx="6514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Благодарю за внимание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6407" b="6111"/>
          <a:stretch/>
        </p:blipFill>
        <p:spPr>
          <a:xfrm>
            <a:off x="0" y="369000"/>
            <a:ext cx="12192000" cy="61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053" y="683999"/>
            <a:ext cx="5771997" cy="577199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484" y="470157"/>
            <a:ext cx="6674983" cy="66888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Деятельность </a:t>
            </a:r>
            <a:r>
              <a:rPr lang="ru-RU" sz="3600" b="1" dirty="0" smtClean="0">
                <a:solidFill>
                  <a:schemeClr val="accent2"/>
                </a:solidFill>
              </a:rPr>
              <a:t>главы муниципального округа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1000" y="1735131"/>
            <a:ext cx="5625000" cy="18373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осуществляется в соответствии с </a:t>
            </a:r>
            <a:r>
              <a:rPr lang="ru-RU" sz="2000" dirty="0" smtClean="0"/>
              <a:t>Федеральным </a:t>
            </a:r>
            <a:r>
              <a:rPr lang="ru-RU" sz="2000" dirty="0"/>
              <a:t>законодательством, законами города Москвы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и </a:t>
            </a:r>
            <a:r>
              <a:rPr lang="ru-RU" sz="2000" dirty="0"/>
              <a:t>нормативными правовыми актами 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муниципального </a:t>
            </a:r>
            <a:r>
              <a:rPr lang="ru-RU" sz="2000" dirty="0"/>
              <a:t>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172F6-5221-420F-8E26-ACC0484778F5}"/>
              </a:ext>
            </a:extLst>
          </p:cNvPr>
          <p:cNvSpPr txBox="1"/>
          <p:nvPr/>
        </p:nvSpPr>
        <p:spPr>
          <a:xfrm>
            <a:off x="2869028" y="3711034"/>
            <a:ext cx="3360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Федеральный закон № </a:t>
            </a:r>
            <a:r>
              <a:rPr lang="ru-RU" sz="1600" b="1" dirty="0">
                <a:solidFill>
                  <a:schemeClr val="bg1"/>
                </a:solidFill>
              </a:rPr>
              <a:t>131-ФЗ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6734D0-B8C3-4798-A7A1-1A6B0053C46C}"/>
              </a:ext>
            </a:extLst>
          </p:cNvPr>
          <p:cNvSpPr/>
          <p:nvPr/>
        </p:nvSpPr>
        <p:spPr>
          <a:xfrm>
            <a:off x="2869029" y="4085336"/>
            <a:ext cx="372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«</a:t>
            </a:r>
            <a:r>
              <a:rPr lang="ru-RU" sz="1200" dirty="0">
                <a:solidFill>
                  <a:schemeClr val="bg1"/>
                </a:solidFill>
              </a:rPr>
              <a:t>Об общих принципах организации местного самоуправления в Российской Федерации»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01193-4DEE-43CD-BF61-40FC1BD3BC48}"/>
              </a:ext>
            </a:extLst>
          </p:cNvPr>
          <p:cNvSpPr txBox="1"/>
          <p:nvPr/>
        </p:nvSpPr>
        <p:spPr>
          <a:xfrm>
            <a:off x="2857787" y="5683269"/>
            <a:ext cx="29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Закон города Москвы </a:t>
            </a:r>
            <a:r>
              <a:rPr lang="ru-RU" sz="1600" b="1" dirty="0" smtClean="0">
                <a:solidFill>
                  <a:schemeClr val="bg1"/>
                </a:solidFill>
              </a:rPr>
              <a:t>№ 39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FF127F-9369-4999-AF4D-4A924E1C2982}"/>
              </a:ext>
            </a:extLst>
          </p:cNvPr>
          <p:cNvSpPr/>
          <p:nvPr/>
        </p:nvSpPr>
        <p:spPr>
          <a:xfrm>
            <a:off x="2857786" y="6057571"/>
            <a:ext cx="3733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«О наделении органов местного самоуправления муниципальных округов в городе Москве отдельными полномочиями города Москвы»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4174-3FA6-4E2C-8A8F-C8B4962D393E}"/>
              </a:ext>
            </a:extLst>
          </p:cNvPr>
          <p:cNvSpPr txBox="1"/>
          <p:nvPr/>
        </p:nvSpPr>
        <p:spPr>
          <a:xfrm>
            <a:off x="2914028" y="4699287"/>
            <a:ext cx="3045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Закон города Москвы </a:t>
            </a:r>
            <a:r>
              <a:rPr lang="ru-RU" sz="1600" b="1" dirty="0" smtClean="0">
                <a:solidFill>
                  <a:schemeClr val="bg1"/>
                </a:solidFill>
              </a:rPr>
              <a:t>№ 56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F4942B-456E-49C2-896E-2D178C6E578E}"/>
              </a:ext>
            </a:extLst>
          </p:cNvPr>
          <p:cNvSpPr/>
          <p:nvPr/>
        </p:nvSpPr>
        <p:spPr>
          <a:xfrm>
            <a:off x="2914029" y="5073589"/>
            <a:ext cx="3586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«Об организации местного самоуправления в городе Москве»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7625998" y="5219012"/>
            <a:ext cx="29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Устав муниципального округа Орехово-Борисово Северное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 rot="2689455">
            <a:off x="2318668" y="3918466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2333849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B219379-28BC-4F58-A12D-861A2FBD1959}"/>
              </a:ext>
            </a:extLst>
          </p:cNvPr>
          <p:cNvSpPr/>
          <p:nvPr/>
        </p:nvSpPr>
        <p:spPr>
          <a:xfrm rot="2689455">
            <a:off x="2337425" y="4864188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2352606" y="49147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FDBE8C9-0F90-4C84-BDB1-169E591C9F3F}"/>
              </a:ext>
            </a:extLst>
          </p:cNvPr>
          <p:cNvSpPr/>
          <p:nvPr/>
        </p:nvSpPr>
        <p:spPr>
          <a:xfrm rot="2689455">
            <a:off x="2319523" y="5901213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2334704" y="59517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7058155" y="5383912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7073336" y="54344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05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7626000" y="6015765"/>
            <a:ext cx="36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Регламент </a:t>
            </a:r>
            <a:r>
              <a:rPr lang="ru-RU" sz="1600" b="1" dirty="0">
                <a:solidFill>
                  <a:schemeClr val="bg1"/>
                </a:solidFill>
              </a:rPr>
              <a:t>муниципального округа Орехово-Борисово Северное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: скругленные углы 21">
            <a:extLst>
              <a:ext uri="{FF2B5EF4-FFF2-40B4-BE49-F238E27FC236}">
                <a16:creationId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7058155" y="6180665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7073336" y="62312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06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7626000" y="3714058"/>
            <a:ext cx="292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Закон </a:t>
            </a:r>
            <a:r>
              <a:rPr lang="ru-RU" sz="1600" b="1" dirty="0">
                <a:solidFill>
                  <a:schemeClr val="bg1"/>
                </a:solidFill>
              </a:rPr>
              <a:t>города Москвы </a:t>
            </a:r>
            <a:r>
              <a:rPr lang="ru-RU" sz="1600" b="1" dirty="0" smtClean="0">
                <a:solidFill>
                  <a:schemeClr val="bg1"/>
                </a:solidFill>
              </a:rPr>
              <a:t>№ 72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21">
            <a:extLst>
              <a:ext uri="{FF2B5EF4-FFF2-40B4-BE49-F238E27FC236}">
                <a16:creationId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7058155" y="3878958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7073336" y="39295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D6734D0-B8C3-4798-A7A1-1A6B0053C46C}"/>
              </a:ext>
            </a:extLst>
          </p:cNvPr>
          <p:cNvSpPr/>
          <p:nvPr/>
        </p:nvSpPr>
        <p:spPr>
          <a:xfrm>
            <a:off x="7625999" y="4045130"/>
            <a:ext cx="44100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«О наделении органов местного самоуправления внутригородских муниципальных образований в городе Москве отдельными полномочиями в сфере организации и проведения капитального ремонта общего имущества в многоквартирных домах в рамках реализации региональной программы капитального ремонта общего имущества в многоквартирных домах на территории города Москвы»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81" y="375112"/>
            <a:ext cx="8506065" cy="6688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Работа </a:t>
            </a:r>
            <a:r>
              <a:rPr lang="ru-RU" b="1" dirty="0">
                <a:solidFill>
                  <a:schemeClr val="accent2"/>
                </a:solidFill>
              </a:rPr>
              <a:t>главы муниципального округа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590858" y="2767789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осуществляла контроль за выполнением нормативных правовых актов Совета депутатов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524694" y="1671773"/>
            <a:ext cx="303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представляла муниципальный округ ОБС в отношениях с органами местного самоуправления других муниципальных образований, органами государственной власти, гражданами и организациями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744715" y="172385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803737" y="17998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4793304" y="17238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4852326" y="17998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5601001" y="3828041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обеспечивала осуществление полномочий по решению вопросов местного значения и осуществлению переданных полномочий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1552413" y="2964605"/>
            <a:ext cx="303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подписывала и обнародовала в порядке, установленном настоящим Уставом, нормативные и иные правовые акты, принятые Советом депутатов муниципального округа </a:t>
            </a:r>
            <a:r>
              <a:rPr lang="ru-RU" sz="1200" dirty="0" smtClean="0"/>
              <a:t>ОБС</a:t>
            </a:r>
            <a:endParaRPr lang="ru-RU" sz="12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754859" y="299787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813881" y="307388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803447" y="278410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862469" y="28601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619140" y="4959000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вносила проекты решений в Совет депутатов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524694" y="5533386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осуществляла организацию деятельности Совета депутатов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744715" y="425667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803737" y="433269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793304" y="490461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852326" y="498228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5603333" y="5948543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обеспечивала согласованное функционирование и взаимодействие органов местного самоуправления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4807803" y="596486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4866825" y="604087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09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744714" y="545737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803736" y="553338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556888" y="4315847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издавала в пределах своих полномочий правовые акты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5601000" y="1892204"/>
            <a:ext cx="3036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вела заседания Совета депутатов</a:t>
            </a:r>
          </a:p>
        </p:txBody>
      </p:sp>
      <p:sp>
        <p:nvSpPr>
          <p:cNvPr id="39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4803447" y="384436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4862469" y="392603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07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9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754635B-5C8B-4B52-B0CA-94FAFBFF577A}"/>
              </a:ext>
            </a:extLst>
          </p:cNvPr>
          <p:cNvSpPr/>
          <p:nvPr/>
        </p:nvSpPr>
        <p:spPr>
          <a:xfrm>
            <a:off x="7497914" y="3704863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Комиссия координационного </a:t>
            </a:r>
            <a:r>
              <a:rPr lang="ru-RU" sz="1600" dirty="0">
                <a:solidFill>
                  <a:schemeClr val="bg1"/>
                </a:solidFill>
              </a:rPr>
              <a:t>Совета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при </a:t>
            </a:r>
            <a:r>
              <a:rPr lang="ru-RU" sz="1600" dirty="0">
                <a:solidFill>
                  <a:schemeClr val="bg1"/>
                </a:solidFill>
              </a:rPr>
              <a:t>управе района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346065" cy="668887"/>
          </a:xfrm>
        </p:spPr>
        <p:txBody>
          <a:bodyPr>
            <a:noAutofit/>
          </a:bodyPr>
          <a:lstStyle/>
          <a:p>
            <a:r>
              <a:rPr lang="ru-RU" b="1" dirty="0"/>
              <a:t>Работа Главы муниципального округа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219" y="119299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09241" y="126901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67694E-A818-440B-97BB-D2EFCDA1DDD0}"/>
              </a:ext>
            </a:extLst>
          </p:cNvPr>
          <p:cNvSpPr/>
          <p:nvPr/>
        </p:nvSpPr>
        <p:spPr>
          <a:xfrm>
            <a:off x="7491000" y="1207455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ru-RU" sz="1600" dirty="0" smtClean="0">
                <a:solidFill>
                  <a:schemeClr val="bg1"/>
                </a:solidFill>
              </a:rPr>
              <a:t>омиссия </a:t>
            </a:r>
            <a:r>
              <a:rPr lang="ru-RU" sz="1600" dirty="0">
                <a:solidFill>
                  <a:schemeClr val="bg1"/>
                </a:solidFill>
              </a:rPr>
              <a:t>по развитию муниципального округа Орехово-Борисово Северное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DDB8A27-0500-444C-9BD0-36FE2B16ACBA}"/>
              </a:ext>
            </a:extLst>
          </p:cNvPr>
          <p:cNvSpPr/>
          <p:nvPr/>
        </p:nvSpPr>
        <p:spPr>
          <a:xfrm>
            <a:off x="7490114" y="2187037"/>
            <a:ext cx="4590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ru-RU" sz="1600" dirty="0" smtClean="0">
                <a:solidFill>
                  <a:schemeClr val="bg1"/>
                </a:solidFill>
              </a:rPr>
              <a:t>омиссия </a:t>
            </a:r>
            <a:r>
              <a:rPr lang="ru-RU" sz="1600" dirty="0">
                <a:solidFill>
                  <a:schemeClr val="bg1"/>
                </a:solidFill>
              </a:rPr>
              <a:t>по соблюдению лицами, замещающими муниципальные должности, ограничений, запретов и исполнения ими обязанностей, установленных законодательством РФ о противодействии коррупции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DF3B9B3-D1CF-465F-BAAC-A76D5732D4FF}"/>
              </a:ext>
            </a:extLst>
          </p:cNvPr>
          <p:cNvSpPr/>
          <p:nvPr/>
        </p:nvSpPr>
        <p:spPr>
          <a:xfrm>
            <a:off x="7503743" y="4850104"/>
            <a:ext cx="445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Комиссия </a:t>
            </a:r>
            <a:r>
              <a:rPr lang="ru-RU" sz="1600" dirty="0">
                <a:solidFill>
                  <a:schemeClr val="bg1"/>
                </a:solidFill>
              </a:rPr>
              <a:t>по капитальному ремонту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49378" y="219916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08400" y="227518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49377" y="3713521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08399" y="37895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549377" y="475227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53D5C0-35CC-444B-BF8D-E975C163D6B6}"/>
              </a:ext>
            </a:extLst>
          </p:cNvPr>
          <p:cNvSpPr txBox="1"/>
          <p:nvPr/>
        </p:nvSpPr>
        <p:spPr>
          <a:xfrm>
            <a:off x="6608399" y="482829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DF3B9B3-D1CF-465F-BAAC-A76D5732D4FF}"/>
              </a:ext>
            </a:extLst>
          </p:cNvPr>
          <p:cNvSpPr/>
          <p:nvPr/>
        </p:nvSpPr>
        <p:spPr>
          <a:xfrm>
            <a:off x="7511019" y="5769000"/>
            <a:ext cx="445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Комиссия по </a:t>
            </a:r>
            <a:r>
              <a:rPr lang="ru-RU" sz="1600" dirty="0">
                <a:solidFill>
                  <a:schemeClr val="bg1"/>
                </a:solidFill>
              </a:rPr>
              <a:t>предупреждению и ликвидации чрезвычайных ситуаций и обеспечению пожарной безопасности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556653" y="5789609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53D5C0-35CC-444B-BF8D-E975C163D6B6}"/>
              </a:ext>
            </a:extLst>
          </p:cNvPr>
          <p:cNvSpPr txBox="1"/>
          <p:nvPr/>
        </p:nvSpPr>
        <p:spPr>
          <a:xfrm>
            <a:off x="6615675" y="58656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r="10433"/>
          <a:stretch/>
        </p:blipFill>
        <p:spPr>
          <a:xfrm>
            <a:off x="-159000" y="1494000"/>
            <a:ext cx="6255000" cy="45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 txBox="1">
            <a:spLocks/>
          </p:cNvSpPr>
          <p:nvPr/>
        </p:nvSpPr>
        <p:spPr>
          <a:xfrm>
            <a:off x="469934" y="375112"/>
            <a:ext cx="6346065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Аппарат </a:t>
            </a:r>
            <a:r>
              <a:rPr lang="ru-RU" b="1" dirty="0"/>
              <a:t>Совета депутатов</a:t>
            </a:r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EF9764ED-30F0-4029-AFB2-805CDFE93062}"/>
              </a:ext>
            </a:extLst>
          </p:cNvPr>
          <p:cNvSpPr txBox="1">
            <a:spLocks/>
          </p:cNvSpPr>
          <p:nvPr/>
        </p:nvSpPr>
        <p:spPr>
          <a:xfrm>
            <a:off x="466466" y="1719000"/>
            <a:ext cx="6124533" cy="328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/>
              <a:t>организационно-техническое, информационное обеспечение деятельности Совета </a:t>
            </a:r>
            <a:r>
              <a:rPr lang="ru-RU" sz="2000" dirty="0" smtClean="0"/>
              <a:t>депутатов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(</a:t>
            </a:r>
            <a:r>
              <a:rPr lang="ru-RU" sz="2000" dirty="0"/>
              <a:t>сбор, обобщение материалов, поступающих 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к </a:t>
            </a:r>
            <a:r>
              <a:rPr lang="ru-RU" sz="2000" dirty="0"/>
              <a:t>заседаниям Совета депутатов, </a:t>
            </a:r>
            <a:r>
              <a:rPr lang="ru-RU" sz="2000" dirty="0" smtClean="0"/>
              <a:t>направление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их </a:t>
            </a:r>
            <a:r>
              <a:rPr lang="ru-RU" sz="2000" dirty="0"/>
              <a:t>в профильные Комиссии, организация 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и </a:t>
            </a:r>
            <a:r>
              <a:rPr lang="ru-RU" sz="2000" dirty="0"/>
              <a:t>проведение заседаний Совета депутатов, своевременное оформление решений Совета депутатов и сдача их в установленные сроки 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в </a:t>
            </a:r>
            <a:r>
              <a:rPr lang="ru-RU" sz="2000" dirty="0"/>
              <a:t>Регистр, прокуратуру и профильные организации</a:t>
            </a:r>
            <a:r>
              <a:rPr lang="ru-RU" sz="2000" dirty="0" smtClean="0"/>
              <a:t>)</a:t>
            </a:r>
            <a:endParaRPr lang="ru-RU" sz="2000" dirty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3074" name="Picture 2" descr="https://gazeta-borisovskie-prudi.ru/wp-content/uploads/2019/05/%D0%9E%D0%91%D0%A1-%D1%84%D0%BE%D1%82%D0%BE-%D0%BA-%D0%BC%D1%83%D0%BD%D0%B8%D1%86%D0%B8%D0%BF-%D0%BD%D0%BE%D0%B2%D0%BE%D1%81%D1%82%D0%B8-%D0%BD%D0%B0-23.05.19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0" r="13191" b="-446"/>
          <a:stretch/>
        </p:blipFill>
        <p:spPr bwMode="auto">
          <a:xfrm>
            <a:off x="6501000" y="1359000"/>
            <a:ext cx="4365186" cy="51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536" y="1088219"/>
            <a:ext cx="6157932" cy="346383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086065" cy="66888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Работа </a:t>
            </a:r>
            <a:r>
              <a:rPr lang="ru-RU" sz="3200" b="1" dirty="0" smtClean="0">
                <a:solidFill>
                  <a:schemeClr val="accent2"/>
                </a:solidFill>
              </a:rPr>
              <a:t>с населением района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516950"/>
            <a:ext cx="5086586" cy="2114550"/>
          </a:xfrm>
        </p:spPr>
        <p:txBody>
          <a:bodyPr>
            <a:normAutofit/>
          </a:bodyPr>
          <a:lstStyle/>
          <a:p>
            <a:r>
              <a:rPr lang="ru-RU" sz="2000" dirty="0"/>
              <a:t>Глава муниципального округа </a:t>
            </a:r>
            <a:r>
              <a:rPr lang="ru-RU" sz="2000" dirty="0" smtClean="0"/>
              <a:t>ведёт приём </a:t>
            </a:r>
            <a:r>
              <a:rPr lang="ru-RU" sz="2000" dirty="0"/>
              <a:t>жителей района 1 раз в месяц. </a:t>
            </a:r>
            <a:endParaRPr lang="ru-RU" sz="2000" dirty="0" smtClean="0"/>
          </a:p>
          <a:p>
            <a:r>
              <a:rPr lang="ru-RU" sz="2000" dirty="0" smtClean="0"/>
              <a:t>Графики приёма </a:t>
            </a:r>
            <a:r>
              <a:rPr lang="ru-RU" sz="2000" dirty="0"/>
              <a:t>размещен </a:t>
            </a:r>
            <a:r>
              <a:rPr lang="ru-RU" sz="2000" dirty="0" smtClean="0"/>
              <a:t>в </a:t>
            </a:r>
            <a:r>
              <a:rPr lang="ru-RU" sz="2000" dirty="0"/>
              <a:t>сети – Интернет на сайте муниципального округа  Орехово-Борисово Северное </a:t>
            </a:r>
            <a:r>
              <a:rPr lang="ru-RU" sz="2000" dirty="0">
                <a:solidFill>
                  <a:srgbClr val="00B0F0"/>
                </a:solidFill>
              </a:rPr>
              <a:t>www.mo-obs.ru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469414" y="4104000"/>
            <a:ext cx="8506586" cy="1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33" y="4552056"/>
            <a:ext cx="871165" cy="8711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71" y="4552056"/>
            <a:ext cx="871165" cy="8711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00" y="4538205"/>
            <a:ext cx="1075060" cy="885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09" y="4552056"/>
            <a:ext cx="870086" cy="8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7696066" cy="6688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B334B"/>
                </a:solidFill>
              </a:rPr>
              <a:t>Организация работы </a:t>
            </a:r>
            <a:r>
              <a:rPr lang="ru-RU" sz="3600" b="1" dirty="0">
                <a:solidFill>
                  <a:schemeClr val="accent2"/>
                </a:solidFill>
              </a:rPr>
              <a:t>Совета депутатов</a:t>
            </a:r>
            <a:endParaRPr lang="ru-RU" sz="3600" dirty="0">
              <a:solidFill>
                <a:srgbClr val="F05323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906" y="2408997"/>
            <a:ext cx="4726586" cy="6688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16 </a:t>
            </a:r>
            <a:r>
              <a:rPr lang="ru-RU" sz="1800" dirty="0"/>
              <a:t>заседаний Совета депутатов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55823"/>
            <a:ext cx="6166586" cy="210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Люди </a:t>
            </a:r>
            <a:r>
              <a:rPr lang="ru-RU" sz="2400" b="1" dirty="0">
                <a:solidFill>
                  <a:schemeClr val="bg1"/>
                </a:solidFill>
              </a:rPr>
              <a:t>охотно идут на прямой откровенный разговор со своим депутатом, доверяя ему и надеясь, что в итоге это обращение изменит их жизнь к лучшему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246" y="2434543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8" y="2931857"/>
            <a:ext cx="5162651" cy="86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 smtClean="0"/>
              <a:t>80 решений </a:t>
            </a:r>
            <a:r>
              <a:rPr lang="ru-RU" sz="1800" dirty="0"/>
              <a:t>по вопросам, относящимся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к </a:t>
            </a:r>
            <a:r>
              <a:rPr lang="ru-RU" sz="1800" dirty="0"/>
              <a:t>компетенции органов </a:t>
            </a:r>
            <a:r>
              <a:rPr lang="ru-RU" sz="1800" dirty="0" smtClean="0"/>
              <a:t>местного самоуправления</a:t>
            </a:r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689" y="3099819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69414" y="1019694"/>
            <a:ext cx="6256586" cy="125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6666"/>
          <a:stretch/>
        </p:blipFill>
        <p:spPr>
          <a:xfrm>
            <a:off x="7536000" y="1359000"/>
            <a:ext cx="3972212" cy="4642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54246" y="1044000"/>
            <a:ext cx="6601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- создание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благоприятных условий проживания для жителей муниципального округа, более тесное взаимодействие с государственными органами власти и районными организациями для решения поставленных задач.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1202</Words>
  <Application>Microsoft Office PowerPoint</Application>
  <PresentationFormat>Широкоэкранный</PresentationFormat>
  <Paragraphs>213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Деятельность главы муниципального округа</vt:lpstr>
      <vt:lpstr>Работа главы муниципального округа</vt:lpstr>
      <vt:lpstr>Работа Главы муниципального округа</vt:lpstr>
      <vt:lpstr>Презентация PowerPoint</vt:lpstr>
      <vt:lpstr>Работа с населением района</vt:lpstr>
      <vt:lpstr>Организация работы Совета депутатов</vt:lpstr>
      <vt:lpstr>Вопросы на заседаниях Совета депутатов</vt:lpstr>
      <vt:lpstr>Рассматривались  и были приняты решения:</vt:lpstr>
      <vt:lpstr>Публичные слушания</vt:lpstr>
      <vt:lpstr>Тематика обращений</vt:lpstr>
      <vt:lpstr>Организация бюджетного процесса</vt:lpstr>
      <vt:lpstr>Отчет руководителя аппарата Совета депутатов муниципального округа Орехово-Борисово Северное</vt:lpstr>
      <vt:lpstr>Нормативные и иные правовые акты, принятые Советом депутатов </vt:lpstr>
      <vt:lpstr>Антикоррупционная экспертиза</vt:lpstr>
      <vt:lpstr>Информирование населения  о деятельности совета  депутатов и органов местного самоуправления</vt:lpstr>
      <vt:lpstr>Задачи на 2023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Наталия Н. Дмитриева</cp:lastModifiedBy>
  <cp:revision>81</cp:revision>
  <dcterms:created xsi:type="dcterms:W3CDTF">2020-06-15T10:11:26Z</dcterms:created>
  <dcterms:modified xsi:type="dcterms:W3CDTF">2023-02-21T11:06:58Z</dcterms:modified>
</cp:coreProperties>
</file>