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g_large" ContentType="image/jpe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68" r:id="rId4"/>
    <p:sldId id="269" r:id="rId5"/>
    <p:sldId id="273" r:id="rId6"/>
    <p:sldId id="277" r:id="rId7"/>
    <p:sldId id="274" r:id="rId8"/>
    <p:sldId id="278" r:id="rId9"/>
    <p:sldId id="270" r:id="rId10"/>
    <p:sldId id="271" r:id="rId11"/>
    <p:sldId id="279" r:id="rId12"/>
    <p:sldId id="272" r:id="rId13"/>
    <p:sldId id="275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>
        <p:scale>
          <a:sx n="79" d="100"/>
          <a:sy n="79" d="100"/>
        </p:scale>
        <p:origin x="-384" y="-30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xmlns="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_large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1066003" y="2307361"/>
            <a:ext cx="66395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Отчёт главы муниципального округа</a:t>
            </a:r>
          </a:p>
          <a:p>
            <a:r>
              <a:rPr lang="ru-RU" sz="3200" dirty="0">
                <a:solidFill>
                  <a:schemeClr val="bg1"/>
                </a:solidFill>
              </a:rPr>
              <a:t>Орехово-Борисово Северное</a:t>
            </a:r>
          </a:p>
          <a:p>
            <a:r>
              <a:rPr lang="ru-RU" sz="3200" dirty="0">
                <a:solidFill>
                  <a:schemeClr val="bg1"/>
                </a:solidFill>
              </a:rPr>
              <a:t>Дмитриевой Н.Н. о результатах </a:t>
            </a:r>
          </a:p>
          <a:p>
            <a:r>
              <a:rPr lang="ru-RU" sz="3200" dirty="0">
                <a:solidFill>
                  <a:schemeClr val="bg1"/>
                </a:solidFill>
              </a:rPr>
              <a:t>деятельности за 2021 год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4" y="-1417797"/>
            <a:ext cx="6247619" cy="9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7786065" cy="66888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</a:t>
            </a:r>
            <a:r>
              <a:rPr lang="ru-RU" b="1" dirty="0" smtClean="0">
                <a:solidFill>
                  <a:schemeClr val="accent2"/>
                </a:solidFill>
              </a:rPr>
              <a:t>бюджетного процесса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5136673" y="1732963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ежеквартальный  отчет об исполнении бюджета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063078" y="1708016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составление </a:t>
            </a:r>
            <a:r>
              <a:rPr lang="ru-RU" sz="1400" dirty="0"/>
              <a:t>проекта бюджета на очередной финансовый год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83099" y="172385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17998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4339119" y="172385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4398141" y="17998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0D6DE32-3CCE-4149-ABB8-85397A1BACD0}"/>
              </a:ext>
            </a:extLst>
          </p:cNvPr>
          <p:cNvSpPr/>
          <p:nvPr/>
        </p:nvSpPr>
        <p:spPr>
          <a:xfrm>
            <a:off x="5146816" y="3240619"/>
            <a:ext cx="3036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исполнение бюджета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FC1FD99-9FFC-465B-A81E-9A6CFC3EB75C}"/>
              </a:ext>
            </a:extLst>
          </p:cNvPr>
          <p:cNvSpPr/>
          <p:nvPr/>
        </p:nvSpPr>
        <p:spPr>
          <a:xfrm>
            <a:off x="1073221" y="2895253"/>
            <a:ext cx="3036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рассмотрение </a:t>
            </a:r>
            <a:r>
              <a:rPr lang="ru-RU" sz="1400" dirty="0"/>
              <a:t>проекта бюджета на Бюджетно-финансовой комиссии Совета депутатов муниципального округа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93242" y="308766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52264" y="316367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4349262" y="308766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4408284" y="316367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112987C-F4F4-49CB-B446-1987C8B8A6F2}"/>
              </a:ext>
            </a:extLst>
          </p:cNvPr>
          <p:cNvSpPr/>
          <p:nvPr/>
        </p:nvSpPr>
        <p:spPr>
          <a:xfrm>
            <a:off x="5097496" y="4632711"/>
            <a:ext cx="3036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контроль </a:t>
            </a:r>
            <a:r>
              <a:rPr lang="ru-RU" sz="1400" dirty="0"/>
              <a:t>за исполнением бюджета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EC50026-1BE9-4B2F-B0F8-964921EA3B6E}"/>
              </a:ext>
            </a:extLst>
          </p:cNvPr>
          <p:cNvSpPr/>
          <p:nvPr/>
        </p:nvSpPr>
        <p:spPr>
          <a:xfrm>
            <a:off x="1063078" y="4417268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организация </a:t>
            </a:r>
            <a:r>
              <a:rPr lang="ru-RU" sz="1400" dirty="0"/>
              <a:t>и проведение публичных слушаний по проекту бюджета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83099" y="449466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457068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339119" y="449466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398141" y="457067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112987C-F4F4-49CB-B446-1987C8B8A6F2}"/>
              </a:ext>
            </a:extLst>
          </p:cNvPr>
          <p:cNvSpPr/>
          <p:nvPr/>
        </p:nvSpPr>
        <p:spPr>
          <a:xfrm>
            <a:off x="5111995" y="5706710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годовой </a:t>
            </a:r>
            <a:r>
              <a:rPr lang="ru-RU" sz="1400" dirty="0"/>
              <a:t>отчет об исполнении бюджета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EC50026-1BE9-4B2F-B0F8-964921EA3B6E}"/>
              </a:ext>
            </a:extLst>
          </p:cNvPr>
          <p:cNvSpPr/>
          <p:nvPr/>
        </p:nvSpPr>
        <p:spPr>
          <a:xfrm>
            <a:off x="1077577" y="5875509"/>
            <a:ext cx="3036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утверждение бюджета</a:t>
            </a:r>
          </a:p>
        </p:txBody>
      </p:sp>
      <p:sp>
        <p:nvSpPr>
          <p:cNvPr id="38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97598" y="572255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56620" y="579856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353618" y="572255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412640" y="579856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08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r="42739"/>
          <a:stretch/>
        </p:blipFill>
        <p:spPr>
          <a:xfrm>
            <a:off x="8312760" y="153064"/>
            <a:ext cx="3903239" cy="648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3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086000" y="0"/>
            <a:ext cx="51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436066" cy="66888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Антикоррупционная </a:t>
            </a:r>
            <a:r>
              <a:rPr lang="ru-RU" sz="3600" b="1" dirty="0" smtClean="0">
                <a:solidFill>
                  <a:srgbClr val="F05323"/>
                </a:solidFill>
              </a:rPr>
              <a:t>экспертиза</a:t>
            </a:r>
            <a:endParaRPr lang="ru-RU" sz="3600" dirty="0">
              <a:solidFill>
                <a:srgbClr val="F05323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906" y="2056146"/>
            <a:ext cx="4726586" cy="6688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Антикоррупционная экспертиза по всем проектам нормативно-правовых актов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554000"/>
            <a:ext cx="6166586" cy="210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На заседаниях Совета депутатов рассматривались вопросы по принятию нормативно-правовых актов, план мероприятий по противодействию коррупции, информация о предоставления муниципальных нормативно-правовых актов, информация о предоставлении сведений о полученных доходах, расходах, имуществе и обязательствах имущественного характера и т.д.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4246" y="2257239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78349" y="2721422"/>
            <a:ext cx="4726586" cy="6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Направление всех проектов в </a:t>
            </a:r>
            <a:r>
              <a:rPr lang="ru-RU" sz="1800" dirty="0" err="1" smtClean="0"/>
              <a:t>Нагатинскую</a:t>
            </a:r>
            <a:r>
              <a:rPr lang="ru-RU" sz="1800" dirty="0" smtClean="0"/>
              <a:t> межрайонную прокуратуру г. Москвы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0689" y="2922515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:a16="http://schemas.microsoft.com/office/drawing/2014/main" xmlns="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69414" y="1133484"/>
            <a:ext cx="5624999" cy="1020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/>
              <a:t>В 2020 году продолжена работа по противодействию коррупции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в </a:t>
            </a:r>
            <a:r>
              <a:rPr lang="ru-RU" sz="1800" dirty="0"/>
              <a:t>муниципальном округе ОБС</a:t>
            </a:r>
            <a:endParaRPr lang="en-US" sz="1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0688" y="3587791"/>
            <a:ext cx="224103" cy="266700"/>
          </a:xfrm>
          <a:prstGeom prst="rect">
            <a:avLst/>
          </a:prstGeom>
        </p:spPr>
      </p:pic>
      <p:sp>
        <p:nvSpPr>
          <p:cNvPr id="13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01906" y="3564000"/>
            <a:ext cx="4726586" cy="459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Нарушения не выявлены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16157" b="20561"/>
          <a:stretch/>
        </p:blipFill>
        <p:spPr>
          <a:xfrm>
            <a:off x="7416717" y="1133547"/>
            <a:ext cx="4525052" cy="41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909000"/>
            <a:ext cx="4681065" cy="2423888"/>
          </a:xfrm>
        </p:spPr>
        <p:txBody>
          <a:bodyPr>
            <a:noAutofit/>
          </a:bodyPr>
          <a:lstStyle/>
          <a:p>
            <a:r>
              <a:rPr lang="ru-RU" sz="3200" b="1" dirty="0"/>
              <a:t>Информирование населения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05323"/>
                </a:solidFill>
              </a:rPr>
              <a:t>о </a:t>
            </a:r>
            <a:r>
              <a:rPr lang="ru-RU" sz="3200" b="1" dirty="0">
                <a:solidFill>
                  <a:srgbClr val="F05323"/>
                </a:solidFill>
              </a:rPr>
              <a:t>деятельности совета </a:t>
            </a:r>
            <a:br>
              <a:rPr lang="ru-RU" sz="3200" b="1" dirty="0">
                <a:solidFill>
                  <a:srgbClr val="F05323"/>
                </a:solidFill>
              </a:rPr>
            </a:br>
            <a:r>
              <a:rPr lang="ru-RU" sz="3200" b="1" dirty="0">
                <a:solidFill>
                  <a:srgbClr val="F05323"/>
                </a:solidFill>
              </a:rPr>
              <a:t>депутатов и органов местного самоуправления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2435" y="4376512"/>
            <a:ext cx="4681065" cy="211455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Информирование </a:t>
            </a:r>
            <a:r>
              <a:rPr lang="ru-RU" sz="2000" dirty="0" smtClean="0">
                <a:solidFill>
                  <a:schemeClr val="bg1"/>
                </a:solidFill>
              </a:rPr>
              <a:t>ведется </a:t>
            </a:r>
            <a:r>
              <a:rPr lang="ru-RU" sz="2000" dirty="0">
                <a:solidFill>
                  <a:schemeClr val="bg1"/>
                </a:solidFill>
              </a:rPr>
              <a:t>планомерно через официальный сайт органов местного самоуправления муниципального округа ОБС</a:t>
            </a: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11299"/>
          <a:stretch/>
        </p:blipFill>
        <p:spPr>
          <a:xfrm>
            <a:off x="5691000" y="375112"/>
            <a:ext cx="6164999" cy="6127750"/>
          </a:xfrm>
        </p:spPr>
      </p:pic>
    </p:spTree>
    <p:extLst>
      <p:ext uri="{BB962C8B-B14F-4D97-AF65-F5344CB8AC3E}">
        <p14:creationId xmlns:p14="http://schemas.microsoft.com/office/powerpoint/2010/main" val="198243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754635B-5C8B-4B52-B0CA-94FAFBFF577A}"/>
              </a:ext>
            </a:extLst>
          </p:cNvPr>
          <p:cNvSpPr/>
          <p:nvPr/>
        </p:nvSpPr>
        <p:spPr>
          <a:xfrm>
            <a:off x="7497914" y="2329288"/>
            <a:ext cx="4583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Обеспечение учета мнения населения и органов местного самоуправления при принятии решений органами исполнительной власти города Москвы, повышения эффективности взаимодействия органов местного самоуправления и органов исполнительной власти города Москвы, усиления роли органов местного самоуправления в социально-экономическом развитии территории муниципального округа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00" y="417167"/>
            <a:ext cx="4501066" cy="668887"/>
          </a:xfrm>
        </p:spPr>
        <p:txBody>
          <a:bodyPr>
            <a:noAutofit/>
          </a:bodyPr>
          <a:lstStyle/>
          <a:p>
            <a:r>
              <a:rPr lang="ru-RU" sz="4000" b="1" dirty="0"/>
              <a:t>Задачи </a:t>
            </a:r>
            <a:r>
              <a:rPr lang="ru-RU" sz="4000" b="1" dirty="0">
                <a:solidFill>
                  <a:srgbClr val="FF0000"/>
                </a:solidFill>
              </a:rPr>
              <a:t>на </a:t>
            </a:r>
            <a:r>
              <a:rPr lang="ru-RU" sz="4000" b="1" dirty="0" smtClean="0">
                <a:solidFill>
                  <a:srgbClr val="FF0000"/>
                </a:solidFill>
              </a:rPr>
              <a:t>2022 </a:t>
            </a:r>
            <a:r>
              <a:rPr lang="ru-RU" sz="4000" b="1" dirty="0">
                <a:solidFill>
                  <a:srgbClr val="FF0000"/>
                </a:solidFill>
              </a:rPr>
              <a:t>год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6550219" y="444766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BCE176-3A3A-4219-960B-7E88364E244F}"/>
              </a:ext>
            </a:extLst>
          </p:cNvPr>
          <p:cNvSpPr txBox="1"/>
          <p:nvPr/>
        </p:nvSpPr>
        <p:spPr>
          <a:xfrm>
            <a:off x="6609241" y="52078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667694E-A818-440B-97BB-D2EFCDA1DDD0}"/>
              </a:ext>
            </a:extLst>
          </p:cNvPr>
          <p:cNvSpPr/>
          <p:nvPr/>
        </p:nvSpPr>
        <p:spPr>
          <a:xfrm>
            <a:off x="7491000" y="459224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Поддерживать инициативу жителей по повышению качества жизни в районе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DDB8A27-0500-444C-9BD0-36FE2B16ACBA}"/>
              </a:ext>
            </a:extLst>
          </p:cNvPr>
          <p:cNvSpPr/>
          <p:nvPr/>
        </p:nvSpPr>
        <p:spPr>
          <a:xfrm>
            <a:off x="7490114" y="1299823"/>
            <a:ext cx="4590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Повышение открытости и информационной доступности деятельности органов местного самоуправления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DF3B9B3-D1CF-465F-BAAC-A76D5732D4FF}"/>
              </a:ext>
            </a:extLst>
          </p:cNvPr>
          <p:cNvSpPr/>
          <p:nvPr/>
        </p:nvSpPr>
        <p:spPr>
          <a:xfrm>
            <a:off x="7503743" y="4850104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Совершенствование системы патриотического воспитания жителей муниципального округа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8CC53EC2-8418-4A1F-B254-1AB8B43FF781}"/>
              </a:ext>
            </a:extLst>
          </p:cNvPr>
          <p:cNvSpPr/>
          <p:nvPr/>
        </p:nvSpPr>
        <p:spPr>
          <a:xfrm rot="2689455">
            <a:off x="6549378" y="1450936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1AE90AF-0C49-4E70-801F-C742A62FEB2D}"/>
              </a:ext>
            </a:extLst>
          </p:cNvPr>
          <p:cNvSpPr txBox="1"/>
          <p:nvPr/>
        </p:nvSpPr>
        <p:spPr>
          <a:xfrm>
            <a:off x="6608400" y="152695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5F3D990B-820E-4EAF-82B8-E58645BD3D44}"/>
              </a:ext>
            </a:extLst>
          </p:cNvPr>
          <p:cNvSpPr/>
          <p:nvPr/>
        </p:nvSpPr>
        <p:spPr>
          <a:xfrm rot="2689455">
            <a:off x="6549377" y="245638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C18981D-1086-4742-A85D-E28A164760EB}"/>
              </a:ext>
            </a:extLst>
          </p:cNvPr>
          <p:cNvSpPr txBox="1"/>
          <p:nvPr/>
        </p:nvSpPr>
        <p:spPr>
          <a:xfrm>
            <a:off x="6608399" y="253240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7EC1D7FD-6D7F-4E9C-A243-53BDD89BB57B}"/>
              </a:ext>
            </a:extLst>
          </p:cNvPr>
          <p:cNvSpPr/>
          <p:nvPr/>
        </p:nvSpPr>
        <p:spPr>
          <a:xfrm rot="2689455">
            <a:off x="6549377" y="475227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53D5C0-35CC-444B-BF8D-E975C163D6B6}"/>
              </a:ext>
            </a:extLst>
          </p:cNvPr>
          <p:cNvSpPr txBox="1"/>
          <p:nvPr/>
        </p:nvSpPr>
        <p:spPr>
          <a:xfrm>
            <a:off x="6608399" y="482829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F3B9B3-D1CF-465F-BAAC-A76D5732D4FF}"/>
              </a:ext>
            </a:extLst>
          </p:cNvPr>
          <p:cNvSpPr/>
          <p:nvPr/>
        </p:nvSpPr>
        <p:spPr>
          <a:xfrm>
            <a:off x="7511019" y="5662510"/>
            <a:ext cx="445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Совершенствование деятельности аппарата муниципального округа по размещению муниципальных закупок в целях противодействия коррупционным проявлениям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: скругленные углы 35">
            <a:extLst>
              <a:ext uri="{FF2B5EF4-FFF2-40B4-BE49-F238E27FC236}">
                <a16:creationId xmlns:a16="http://schemas.microsoft.com/office/drawing/2014/main" xmlns="" id="{7EC1D7FD-6D7F-4E9C-A243-53BDD89BB57B}"/>
              </a:ext>
            </a:extLst>
          </p:cNvPr>
          <p:cNvSpPr/>
          <p:nvPr/>
        </p:nvSpPr>
        <p:spPr>
          <a:xfrm rot="2689455">
            <a:off x="6556653" y="5789609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153D5C0-35CC-444B-BF8D-E975C163D6B6}"/>
              </a:ext>
            </a:extLst>
          </p:cNvPr>
          <p:cNvSpPr txBox="1"/>
          <p:nvPr/>
        </p:nvSpPr>
        <p:spPr>
          <a:xfrm>
            <a:off x="6615675" y="586562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/>
          <a:stretch/>
        </p:blipFill>
        <p:spPr>
          <a:xfrm>
            <a:off x="-24000" y="1663374"/>
            <a:ext cx="6052705" cy="44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4" r="36903"/>
          <a:stretch/>
        </p:blipFill>
        <p:spPr>
          <a:xfrm>
            <a:off x="5004000" y="-36001"/>
            <a:ext cx="7212000" cy="6912599"/>
          </a:xfrm>
          <a:prstGeom prst="rect">
            <a:avLst/>
          </a:prstGeo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1140917" y="2933389"/>
            <a:ext cx="6514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Благодарю за внимание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484" y="470157"/>
            <a:ext cx="6674983" cy="66888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Деятельность </a:t>
            </a:r>
            <a:r>
              <a:rPr lang="ru-RU" sz="3600" b="1" dirty="0" smtClean="0">
                <a:solidFill>
                  <a:schemeClr val="accent2"/>
                </a:solidFill>
              </a:rPr>
              <a:t>главы муниципального округа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1000" y="1735131"/>
            <a:ext cx="5625000" cy="18373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/>
              <a:t>осуществляется в соответствии с федеральным законодательством, законами города Москвы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и </a:t>
            </a:r>
            <a:r>
              <a:rPr lang="ru-RU" sz="2000" dirty="0"/>
              <a:t>нормативными правовыми актами </a:t>
            </a: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муниципального </a:t>
            </a:r>
            <a:r>
              <a:rPr lang="ru-RU" sz="2000" dirty="0"/>
              <a:t>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D172F6-5221-420F-8E26-ACC0484778F5}"/>
              </a:ext>
            </a:extLst>
          </p:cNvPr>
          <p:cNvSpPr txBox="1"/>
          <p:nvPr/>
        </p:nvSpPr>
        <p:spPr>
          <a:xfrm>
            <a:off x="4386000" y="3711034"/>
            <a:ext cx="336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Федеральный закон № </a:t>
            </a:r>
            <a:r>
              <a:rPr lang="ru-RU" b="1" dirty="0">
                <a:solidFill>
                  <a:schemeClr val="bg1"/>
                </a:solidFill>
              </a:rPr>
              <a:t>131-ФЗ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D6734D0-B8C3-4798-A7A1-1A6B0053C46C}"/>
              </a:ext>
            </a:extLst>
          </p:cNvPr>
          <p:cNvSpPr/>
          <p:nvPr/>
        </p:nvSpPr>
        <p:spPr>
          <a:xfrm>
            <a:off x="4386001" y="4085336"/>
            <a:ext cx="2583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Об общих принципах организации местного самоуправления в Российской Федерации»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601193-4DEE-43CD-BF61-40FC1BD3BC48}"/>
              </a:ext>
            </a:extLst>
          </p:cNvPr>
          <p:cNvSpPr txBox="1"/>
          <p:nvPr/>
        </p:nvSpPr>
        <p:spPr>
          <a:xfrm>
            <a:off x="8918467" y="3711034"/>
            <a:ext cx="29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Закон города Москвы № </a:t>
            </a:r>
            <a:r>
              <a:rPr lang="ru-RU" b="1" dirty="0" smtClean="0">
                <a:solidFill>
                  <a:schemeClr val="bg1"/>
                </a:solidFill>
              </a:rPr>
              <a:t>39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8FF127F-9369-4999-AF4D-4A924E1C2982}"/>
              </a:ext>
            </a:extLst>
          </p:cNvPr>
          <p:cNvSpPr/>
          <p:nvPr/>
        </p:nvSpPr>
        <p:spPr>
          <a:xfrm>
            <a:off x="8918467" y="4085336"/>
            <a:ext cx="31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«О наделении органов местного самоуправления муниципальных округов в городе Москве отдельными полномочиями города Москвы»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B24174-3FA6-4E2C-8A8F-C8B4962D393E}"/>
              </a:ext>
            </a:extLst>
          </p:cNvPr>
          <p:cNvSpPr txBox="1"/>
          <p:nvPr/>
        </p:nvSpPr>
        <p:spPr>
          <a:xfrm>
            <a:off x="4431000" y="5339557"/>
            <a:ext cx="30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Закон города Москвы </a:t>
            </a:r>
            <a:r>
              <a:rPr lang="ru-RU" b="1" dirty="0" smtClean="0">
                <a:solidFill>
                  <a:schemeClr val="bg1"/>
                </a:solidFill>
              </a:rPr>
              <a:t>№56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AF4942B-456E-49C2-896E-2D178C6E578E}"/>
              </a:ext>
            </a:extLst>
          </p:cNvPr>
          <p:cNvSpPr/>
          <p:nvPr/>
        </p:nvSpPr>
        <p:spPr>
          <a:xfrm>
            <a:off x="4431001" y="5713859"/>
            <a:ext cx="25839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«Об организации местного самоуправления в городе Москве»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5A13629-6310-4C5D-8932-83BB51D36665}"/>
              </a:ext>
            </a:extLst>
          </p:cNvPr>
          <p:cNvSpPr txBox="1"/>
          <p:nvPr/>
        </p:nvSpPr>
        <p:spPr>
          <a:xfrm>
            <a:off x="8963467" y="5339557"/>
            <a:ext cx="292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Устав муниципального округа Орехово-Борисово Северное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9A324AC-0710-498D-9B89-070332B665AE}"/>
              </a:ext>
            </a:extLst>
          </p:cNvPr>
          <p:cNvSpPr/>
          <p:nvPr/>
        </p:nvSpPr>
        <p:spPr>
          <a:xfrm rot="2689455">
            <a:off x="3835640" y="3918466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2360E3-5067-4646-B179-0EC3EF2AC25F}"/>
              </a:ext>
            </a:extLst>
          </p:cNvPr>
          <p:cNvSpPr txBox="1"/>
          <p:nvPr/>
        </p:nvSpPr>
        <p:spPr>
          <a:xfrm>
            <a:off x="3850821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0B219379-28BC-4F58-A12D-861A2FBD1959}"/>
              </a:ext>
            </a:extLst>
          </p:cNvPr>
          <p:cNvSpPr/>
          <p:nvPr/>
        </p:nvSpPr>
        <p:spPr>
          <a:xfrm rot="2689455">
            <a:off x="3854397" y="5504458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33B4D7-55CD-4317-8FCA-5F2A32EA4550}"/>
              </a:ext>
            </a:extLst>
          </p:cNvPr>
          <p:cNvSpPr txBox="1"/>
          <p:nvPr/>
        </p:nvSpPr>
        <p:spPr>
          <a:xfrm>
            <a:off x="3869578" y="55550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EFDBE8C9-0F90-4C84-BDB1-169E591C9F3F}"/>
              </a:ext>
            </a:extLst>
          </p:cNvPr>
          <p:cNvSpPr/>
          <p:nvPr/>
        </p:nvSpPr>
        <p:spPr>
          <a:xfrm rot="2689455">
            <a:off x="8380203" y="3928978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A9BA92-4ECA-4F40-8436-0FEC1720D703}"/>
              </a:ext>
            </a:extLst>
          </p:cNvPr>
          <p:cNvSpPr txBox="1"/>
          <p:nvPr/>
        </p:nvSpPr>
        <p:spPr>
          <a:xfrm>
            <a:off x="8395384" y="39795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C5C5E0F3-3DBE-4F3B-80D2-5F5F65911779}"/>
              </a:ext>
            </a:extLst>
          </p:cNvPr>
          <p:cNvSpPr/>
          <p:nvPr/>
        </p:nvSpPr>
        <p:spPr>
          <a:xfrm rot="2689455">
            <a:off x="8395622" y="5504457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1915E54-D37E-45E3-B0B4-569E6A949CB7}"/>
              </a:ext>
            </a:extLst>
          </p:cNvPr>
          <p:cNvSpPr txBox="1"/>
          <p:nvPr/>
        </p:nvSpPr>
        <p:spPr>
          <a:xfrm>
            <a:off x="8410803" y="5555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053" y="683999"/>
            <a:ext cx="5771997" cy="577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754635B-5C8B-4B52-B0CA-94FAFBFF577A}"/>
              </a:ext>
            </a:extLst>
          </p:cNvPr>
          <p:cNvSpPr/>
          <p:nvPr/>
        </p:nvSpPr>
        <p:spPr>
          <a:xfrm>
            <a:off x="7497914" y="3704863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Комиссия координационного </a:t>
            </a:r>
            <a:r>
              <a:rPr lang="ru-RU" sz="1600" dirty="0">
                <a:solidFill>
                  <a:schemeClr val="bg1"/>
                </a:solidFill>
              </a:rPr>
              <a:t>Совета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при </a:t>
            </a:r>
            <a:r>
              <a:rPr lang="ru-RU" sz="1600" dirty="0">
                <a:solidFill>
                  <a:schemeClr val="bg1"/>
                </a:solidFill>
              </a:rPr>
              <a:t>управе района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346065" cy="66888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Общественная деятельность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6550219" y="119299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BCE176-3A3A-4219-960B-7E88364E244F}"/>
              </a:ext>
            </a:extLst>
          </p:cNvPr>
          <p:cNvSpPr txBox="1"/>
          <p:nvPr/>
        </p:nvSpPr>
        <p:spPr>
          <a:xfrm>
            <a:off x="6609241" y="126901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667694E-A818-440B-97BB-D2EFCDA1DDD0}"/>
              </a:ext>
            </a:extLst>
          </p:cNvPr>
          <p:cNvSpPr/>
          <p:nvPr/>
        </p:nvSpPr>
        <p:spPr>
          <a:xfrm>
            <a:off x="7491000" y="1207455"/>
            <a:ext cx="445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</a:t>
            </a:r>
            <a:r>
              <a:rPr lang="ru-RU" sz="1600" dirty="0" smtClean="0">
                <a:solidFill>
                  <a:schemeClr val="bg1"/>
                </a:solidFill>
              </a:rPr>
              <a:t>омиссия </a:t>
            </a:r>
            <a:r>
              <a:rPr lang="ru-RU" sz="1600" dirty="0">
                <a:solidFill>
                  <a:schemeClr val="bg1"/>
                </a:solidFill>
              </a:rPr>
              <a:t>по развитию муниципального округа Орехово-Борисово Северное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DDB8A27-0500-444C-9BD0-36FE2B16ACBA}"/>
              </a:ext>
            </a:extLst>
          </p:cNvPr>
          <p:cNvSpPr/>
          <p:nvPr/>
        </p:nvSpPr>
        <p:spPr>
          <a:xfrm>
            <a:off x="7490114" y="2187037"/>
            <a:ext cx="45908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</a:t>
            </a:r>
            <a:r>
              <a:rPr lang="ru-RU" sz="1600" dirty="0" smtClean="0">
                <a:solidFill>
                  <a:schemeClr val="bg1"/>
                </a:solidFill>
              </a:rPr>
              <a:t>омиссия </a:t>
            </a:r>
            <a:r>
              <a:rPr lang="ru-RU" sz="1600" dirty="0">
                <a:solidFill>
                  <a:schemeClr val="bg1"/>
                </a:solidFill>
              </a:rPr>
              <a:t>по соблюдению лицами, замещающими муниципальные должности, ограничений, запретов и исполнения ими обязанностей, установленных законодательством РФ о противодействии коррупции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DF3B9B3-D1CF-465F-BAAC-A76D5732D4FF}"/>
              </a:ext>
            </a:extLst>
          </p:cNvPr>
          <p:cNvSpPr/>
          <p:nvPr/>
        </p:nvSpPr>
        <p:spPr>
          <a:xfrm>
            <a:off x="7503743" y="4850104"/>
            <a:ext cx="445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Комиссия </a:t>
            </a:r>
            <a:r>
              <a:rPr lang="ru-RU" sz="1600" dirty="0">
                <a:solidFill>
                  <a:schemeClr val="bg1"/>
                </a:solidFill>
              </a:rPr>
              <a:t>по капитальному ремонту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8CC53EC2-8418-4A1F-B254-1AB8B43FF781}"/>
              </a:ext>
            </a:extLst>
          </p:cNvPr>
          <p:cNvSpPr/>
          <p:nvPr/>
        </p:nvSpPr>
        <p:spPr>
          <a:xfrm rot="2689455">
            <a:off x="6549378" y="219916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1AE90AF-0C49-4E70-801F-C742A62FEB2D}"/>
              </a:ext>
            </a:extLst>
          </p:cNvPr>
          <p:cNvSpPr txBox="1"/>
          <p:nvPr/>
        </p:nvSpPr>
        <p:spPr>
          <a:xfrm>
            <a:off x="6608400" y="227518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5F3D990B-820E-4EAF-82B8-E58645BD3D44}"/>
              </a:ext>
            </a:extLst>
          </p:cNvPr>
          <p:cNvSpPr/>
          <p:nvPr/>
        </p:nvSpPr>
        <p:spPr>
          <a:xfrm rot="2689455">
            <a:off x="6549377" y="3713521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C18981D-1086-4742-A85D-E28A164760EB}"/>
              </a:ext>
            </a:extLst>
          </p:cNvPr>
          <p:cNvSpPr txBox="1"/>
          <p:nvPr/>
        </p:nvSpPr>
        <p:spPr>
          <a:xfrm>
            <a:off x="6608399" y="378953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7EC1D7FD-6D7F-4E9C-A243-53BDD89BB57B}"/>
              </a:ext>
            </a:extLst>
          </p:cNvPr>
          <p:cNvSpPr/>
          <p:nvPr/>
        </p:nvSpPr>
        <p:spPr>
          <a:xfrm rot="2689455">
            <a:off x="6549377" y="475227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53D5C0-35CC-444B-BF8D-E975C163D6B6}"/>
              </a:ext>
            </a:extLst>
          </p:cNvPr>
          <p:cNvSpPr txBox="1"/>
          <p:nvPr/>
        </p:nvSpPr>
        <p:spPr>
          <a:xfrm>
            <a:off x="6608399" y="482829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DF3B9B3-D1CF-465F-BAAC-A76D5732D4FF}"/>
              </a:ext>
            </a:extLst>
          </p:cNvPr>
          <p:cNvSpPr/>
          <p:nvPr/>
        </p:nvSpPr>
        <p:spPr>
          <a:xfrm>
            <a:off x="7511019" y="5769000"/>
            <a:ext cx="445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Комиссия по </a:t>
            </a:r>
            <a:r>
              <a:rPr lang="ru-RU" sz="1600" dirty="0">
                <a:solidFill>
                  <a:schemeClr val="bg1"/>
                </a:solidFill>
              </a:rPr>
              <a:t>предупреждению и ликвидации чрезвычайных ситуаций и обеспечению пожарной безопасности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: скругленные углы 35">
            <a:extLst>
              <a:ext uri="{FF2B5EF4-FFF2-40B4-BE49-F238E27FC236}">
                <a16:creationId xmlns:a16="http://schemas.microsoft.com/office/drawing/2014/main" xmlns="" id="{7EC1D7FD-6D7F-4E9C-A243-53BDD89BB57B}"/>
              </a:ext>
            </a:extLst>
          </p:cNvPr>
          <p:cNvSpPr/>
          <p:nvPr/>
        </p:nvSpPr>
        <p:spPr>
          <a:xfrm rot="2689455">
            <a:off x="6556653" y="5789609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153D5C0-35CC-444B-BF8D-E975C163D6B6}"/>
              </a:ext>
            </a:extLst>
          </p:cNvPr>
          <p:cNvSpPr txBox="1"/>
          <p:nvPr/>
        </p:nvSpPr>
        <p:spPr>
          <a:xfrm>
            <a:off x="6615675" y="586562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r="10433"/>
          <a:stretch/>
        </p:blipFill>
        <p:spPr>
          <a:xfrm>
            <a:off x="-159000" y="1494000"/>
            <a:ext cx="6255000" cy="45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/>
          <a:stretch/>
        </p:blipFill>
        <p:spPr>
          <a:xfrm>
            <a:off x="5618551" y="1043999"/>
            <a:ext cx="6265926" cy="4905001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086065" cy="66888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Работа </a:t>
            </a:r>
            <a:r>
              <a:rPr lang="ru-RU" sz="3200" b="1" dirty="0" smtClean="0">
                <a:solidFill>
                  <a:schemeClr val="accent2"/>
                </a:solidFill>
              </a:rPr>
              <a:t>с населением района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516950"/>
            <a:ext cx="5086586" cy="2114550"/>
          </a:xfrm>
        </p:spPr>
        <p:txBody>
          <a:bodyPr>
            <a:normAutofit/>
          </a:bodyPr>
          <a:lstStyle/>
          <a:p>
            <a:r>
              <a:rPr lang="ru-RU" sz="2000" dirty="0"/>
              <a:t>Глава муниципального округа </a:t>
            </a:r>
            <a:r>
              <a:rPr lang="ru-RU" sz="2000" dirty="0" smtClean="0"/>
              <a:t>ведёт приём </a:t>
            </a:r>
            <a:r>
              <a:rPr lang="ru-RU" sz="2000" dirty="0"/>
              <a:t>жителей района 1 раз в месяц. </a:t>
            </a:r>
            <a:endParaRPr lang="ru-RU" sz="2000" dirty="0" smtClean="0"/>
          </a:p>
          <a:p>
            <a:r>
              <a:rPr lang="ru-RU" sz="2000" dirty="0" smtClean="0"/>
              <a:t>Графики приёма </a:t>
            </a:r>
            <a:r>
              <a:rPr lang="ru-RU" sz="2000" dirty="0"/>
              <a:t>размещен </a:t>
            </a:r>
            <a:r>
              <a:rPr lang="ru-RU" sz="2000" dirty="0" smtClean="0"/>
              <a:t>в </a:t>
            </a:r>
            <a:r>
              <a:rPr lang="ru-RU" sz="2000" dirty="0"/>
              <a:t>сети – Интернет на сайте муниципального округа  Орехово-Борисово Северное </a:t>
            </a:r>
            <a:r>
              <a:rPr lang="ru-RU" sz="2000" dirty="0">
                <a:solidFill>
                  <a:srgbClr val="00B0F0"/>
                </a:solidFill>
              </a:rPr>
              <a:t>www.mo-obs.ru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1DA1F3B-1D8A-4C29-BE26-73DBFD55B578}"/>
              </a:ext>
            </a:extLst>
          </p:cNvPr>
          <p:cNvSpPr/>
          <p:nvPr/>
        </p:nvSpPr>
        <p:spPr>
          <a:xfrm>
            <a:off x="469414" y="4104000"/>
            <a:ext cx="7831586" cy="18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29" y="4552056"/>
            <a:ext cx="871165" cy="8711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67" y="4552056"/>
            <a:ext cx="871165" cy="8711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00" y="4538205"/>
            <a:ext cx="885016" cy="8850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96" y="4538205"/>
            <a:ext cx="1075060" cy="8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7696066" cy="66888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B334B"/>
                </a:solidFill>
              </a:rPr>
              <a:t>Организация работы </a:t>
            </a:r>
            <a:r>
              <a:rPr lang="ru-RU" sz="3600" b="1" dirty="0">
                <a:solidFill>
                  <a:schemeClr val="accent2"/>
                </a:solidFill>
              </a:rPr>
              <a:t>Совета депутатов</a:t>
            </a:r>
            <a:endParaRPr lang="ru-RU" sz="3600" dirty="0">
              <a:solidFill>
                <a:srgbClr val="F05323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1906" y="2408997"/>
            <a:ext cx="4726586" cy="66888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11 </a:t>
            </a:r>
            <a:r>
              <a:rPr lang="ru-RU" sz="1800" dirty="0"/>
              <a:t>заседаний Совета депутатов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469414" y="4755823"/>
            <a:ext cx="6166586" cy="210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Люди </a:t>
            </a:r>
            <a:r>
              <a:rPr lang="ru-RU" sz="2400" b="1" dirty="0">
                <a:solidFill>
                  <a:schemeClr val="bg1"/>
                </a:solidFill>
              </a:rPr>
              <a:t>охотно идут на прямой откровенный разговор со своим депутатом, доверяя ему и надеясь, что в итоге это обращение изменит их жизнь к лучшему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4246" y="2434543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xmlns="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978348" y="2931857"/>
            <a:ext cx="5162651" cy="869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 smtClean="0"/>
              <a:t>61 решение </a:t>
            </a:r>
            <a:r>
              <a:rPr lang="ru-RU" sz="1800" dirty="0"/>
              <a:t>по вопросам, относящимся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к </a:t>
            </a:r>
            <a:r>
              <a:rPr lang="ru-RU" sz="1800" dirty="0"/>
              <a:t>компетенции органов </a:t>
            </a:r>
            <a:r>
              <a:rPr lang="ru-RU" sz="1800" dirty="0" smtClean="0"/>
              <a:t>местного самоуправления</a:t>
            </a:r>
            <a:endParaRPr lang="ru-RU" sz="18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0689" y="3099819"/>
            <a:ext cx="224103" cy="266700"/>
          </a:xfrm>
          <a:prstGeom prst="rect">
            <a:avLst/>
          </a:prstGeom>
        </p:spPr>
      </p:pic>
      <p:sp>
        <p:nvSpPr>
          <p:cNvPr id="19" name="Текст 6">
            <a:extLst>
              <a:ext uri="{FF2B5EF4-FFF2-40B4-BE49-F238E27FC236}">
                <a16:creationId xmlns:a16="http://schemas.microsoft.com/office/drawing/2014/main" xmlns="" id="{D0DDED72-43FD-4C8A-B893-40AADBC9B3C4}"/>
              </a:ext>
            </a:extLst>
          </p:cNvPr>
          <p:cNvSpPr txBox="1">
            <a:spLocks/>
          </p:cNvSpPr>
          <p:nvPr/>
        </p:nvSpPr>
        <p:spPr>
          <a:xfrm>
            <a:off x="410284" y="1249012"/>
            <a:ext cx="6315716" cy="1020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800" dirty="0"/>
              <a:t>Депутаты принимают жителей 1 раз в месяц. </a:t>
            </a: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dirty="0" smtClean="0"/>
              <a:t>Графики </a:t>
            </a:r>
            <a:r>
              <a:rPr lang="ru-RU" sz="1800" dirty="0"/>
              <a:t>приема размещены в сети – Интернет на сайте муниципального округа  Орехово-Борисово Северное</a:t>
            </a:r>
            <a:endParaRPr lang="en-US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6666"/>
          <a:stretch/>
        </p:blipFill>
        <p:spPr>
          <a:xfrm>
            <a:off x="7536000" y="1359000"/>
            <a:ext cx="3972212" cy="4642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9046065" cy="6688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B334B"/>
                </a:solidFill>
              </a:rPr>
              <a:t>Вопросы на заседаниях Совета депутатов</a:t>
            </a:r>
            <a:endParaRPr lang="ru-RU" dirty="0">
              <a:solidFill>
                <a:srgbClr val="1B334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F9E557-6DB4-4D75-A7F3-7C22DD2BB921}"/>
              </a:ext>
            </a:extLst>
          </p:cNvPr>
          <p:cNvSpPr txBox="1"/>
          <p:nvPr/>
        </p:nvSpPr>
        <p:spPr>
          <a:xfrm>
            <a:off x="4965034" y="1786488"/>
            <a:ext cx="2777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итоги работы отделений МВД России по району  ОБС</a:t>
            </a:r>
            <a:endParaRPr lang="ru-RU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1002780" y="1783753"/>
            <a:ext cx="2661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внесение изменений и дополнений в Устав МО ОБС</a:t>
            </a:r>
            <a:endParaRPr lang="ru-RU" sz="2000" b="1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22801" y="202804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281823" y="210406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4181949" y="202639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4240971" y="210240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43D9D9-9E4D-41D5-B45B-1D50FE53F641}"/>
              </a:ext>
            </a:extLst>
          </p:cNvPr>
          <p:cNvSpPr txBox="1"/>
          <p:nvPr/>
        </p:nvSpPr>
        <p:spPr>
          <a:xfrm>
            <a:off x="4975177" y="2896408"/>
            <a:ext cx="2996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центра </a:t>
            </a:r>
            <a:r>
              <a:rPr lang="ru-RU" sz="2000" b="1" dirty="0" smtClean="0"/>
              <a:t>инновационных технологий «Прогресс»</a:t>
            </a:r>
            <a:endParaRPr lang="ru-RU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77428C-C8E3-4F13-9B07-D952BAE0A625}"/>
              </a:ext>
            </a:extLst>
          </p:cNvPr>
          <p:cNvSpPr txBox="1"/>
          <p:nvPr/>
        </p:nvSpPr>
        <p:spPr>
          <a:xfrm>
            <a:off x="1012923" y="2896408"/>
            <a:ext cx="2573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деятельность поликлиник на территории МО</a:t>
            </a:r>
            <a:endParaRPr lang="ru-RU" sz="2000" b="1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32944" y="309905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291966" y="31750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4192092" y="309739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4251114" y="317340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4965034" y="4108756"/>
            <a:ext cx="300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отчёт главы управы за 2020 год</a:t>
            </a:r>
            <a:endParaRPr lang="ru-RU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1002780" y="4108757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</a:t>
            </a:r>
            <a:r>
              <a:rPr lang="ru-RU" sz="2000" b="1" dirty="0" smtClean="0"/>
              <a:t>МФЦ района ОБС</a:t>
            </a:r>
            <a:endParaRPr lang="ru-RU" sz="2000" b="1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22801" y="415585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281823" y="423186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181949" y="415585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240971" y="423186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1012923" y="5165561"/>
            <a:ext cx="2457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деятельность </a:t>
            </a:r>
            <a:r>
              <a:rPr lang="ru-RU" sz="2000" b="1" dirty="0" smtClean="0"/>
              <a:t>центра социального обслуживания «Орехово»</a:t>
            </a:r>
            <a:endParaRPr lang="ru-RU" sz="2000" b="1" dirty="0"/>
          </a:p>
        </p:txBody>
      </p:sp>
      <p:sp>
        <p:nvSpPr>
          <p:cNvPr id="37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32944" y="521265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291966" y="52886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4965034" y="5165560"/>
            <a:ext cx="3155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отчёт </a:t>
            </a:r>
            <a:r>
              <a:rPr lang="ru-RU" sz="2000" b="1" dirty="0" smtClean="0"/>
              <a:t>руководителя «</a:t>
            </a:r>
            <a:r>
              <a:rPr lang="ru-RU" sz="2000" b="1" dirty="0" err="1" smtClean="0"/>
              <a:t>Жилищник</a:t>
            </a:r>
            <a:r>
              <a:rPr lang="ru-RU" sz="2000" b="1" dirty="0" smtClean="0"/>
              <a:t> района ОБС»</a:t>
            </a:r>
            <a:endParaRPr lang="ru-RU" sz="2000" b="1" dirty="0"/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181949" y="521265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240971" y="5288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08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76673"/>
              </p:ext>
            </p:extLst>
          </p:nvPr>
        </p:nvGraphicFramePr>
        <p:xfrm>
          <a:off x="8058866" y="2178218"/>
          <a:ext cx="4405739" cy="331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" r:id="rId3" imgW="9752040" imgH="7352280" progId="Photoshop.Image.22">
                  <p:embed/>
                </p:oleObj>
              </mc:Choice>
              <mc:Fallback>
                <p:oleObj name="Image" r:id="rId3" imgW="9752040" imgH="7352280" progId="Photoshop.Image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58866" y="2178218"/>
                        <a:ext cx="4405739" cy="3319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33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7786065" cy="6688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Рассматривались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05323"/>
                </a:solidFill>
              </a:rPr>
              <a:t>и </a:t>
            </a:r>
            <a:r>
              <a:rPr lang="ru-RU" b="1" dirty="0">
                <a:solidFill>
                  <a:srgbClr val="F05323"/>
                </a:solidFill>
              </a:rPr>
              <a:t>были приняты решения:</a:t>
            </a:r>
            <a:endParaRPr lang="ru-RU" dirty="0">
              <a:solidFill>
                <a:srgbClr val="F05323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5136673" y="1470222"/>
            <a:ext cx="30367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 </a:t>
            </a:r>
            <a:r>
              <a:rPr lang="ru-RU" sz="1400" dirty="0"/>
              <a:t>согласовании адресного перечня объектов компенсационного озеленения на территории жилой застройки в муниципальном округе Орехово-Борисово Северное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063078" y="1441748"/>
            <a:ext cx="3036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 </a:t>
            </a:r>
            <a:r>
              <a:rPr lang="ru-RU" sz="1400" dirty="0"/>
              <a:t>проведении дополнительных мероприятий по благоустройству и  выборочному капитальному ремонту многоквартирных домов района </a:t>
            </a:r>
            <a:r>
              <a:rPr lang="ru-RU" sz="1400" dirty="0" smtClean="0"/>
              <a:t>ОБС</a:t>
            </a:r>
            <a:endParaRPr lang="ru-RU" sz="1400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83099" y="172385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179987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4339119" y="172385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4398141" y="179987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0D6DE32-3CCE-4149-ABB8-85397A1BACD0}"/>
              </a:ext>
            </a:extLst>
          </p:cNvPr>
          <p:cNvSpPr/>
          <p:nvPr/>
        </p:nvSpPr>
        <p:spPr>
          <a:xfrm>
            <a:off x="5146816" y="3129842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 </a:t>
            </a:r>
            <a:r>
              <a:rPr lang="ru-RU" sz="1400" dirty="0"/>
              <a:t>согласовании проектов схем размещения сезонных кафе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FC1FD99-9FFC-465B-A81E-9A6CFC3EB75C}"/>
              </a:ext>
            </a:extLst>
          </p:cNvPr>
          <p:cNvSpPr/>
          <p:nvPr/>
        </p:nvSpPr>
        <p:spPr>
          <a:xfrm>
            <a:off x="1073221" y="2895253"/>
            <a:ext cx="30367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 </a:t>
            </a:r>
            <a:r>
              <a:rPr lang="ru-RU" sz="1400" dirty="0"/>
              <a:t>проведении дополнительных мероприятий по капитальному ремонту спортивных площадок района </a:t>
            </a:r>
            <a:r>
              <a:rPr lang="ru-RU" sz="1400" dirty="0" smtClean="0"/>
              <a:t>ОБС</a:t>
            </a:r>
            <a:endParaRPr lang="ru-RU" sz="14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93242" y="308766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52264" y="316367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4349262" y="308766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4408284" y="316367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112987C-F4F4-49CB-B446-1987C8B8A6F2}"/>
              </a:ext>
            </a:extLst>
          </p:cNvPr>
          <p:cNvSpPr/>
          <p:nvPr/>
        </p:nvSpPr>
        <p:spPr>
          <a:xfrm>
            <a:off x="5097496" y="4417268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 </a:t>
            </a:r>
            <a:r>
              <a:rPr lang="ru-RU" sz="1400" dirty="0"/>
              <a:t>согласовании проектов схем размещения нестационарных торговых объектов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EC50026-1BE9-4B2F-B0F8-964921EA3B6E}"/>
              </a:ext>
            </a:extLst>
          </p:cNvPr>
          <p:cNvSpPr/>
          <p:nvPr/>
        </p:nvSpPr>
        <p:spPr>
          <a:xfrm>
            <a:off x="1063078" y="4417268"/>
            <a:ext cx="30367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 </a:t>
            </a:r>
            <a:r>
              <a:rPr lang="ru-RU" sz="1400" dirty="0"/>
              <a:t>участии депутатов Совета депутатов муниципального округа </a:t>
            </a:r>
            <a:r>
              <a:rPr lang="ru-RU" sz="1400" dirty="0" smtClean="0"/>
              <a:t>ОБС в </a:t>
            </a:r>
            <a:r>
              <a:rPr lang="ru-RU" sz="1400" dirty="0"/>
              <a:t>работе комиссий, осуществляющих открытие работ, контроль за ходом выполнения работ и приемку выполненных работ по благоустройству дворовых территорий и выборочному капитальному ремонту многоквартирных домов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83099" y="449466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457068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339119" y="449466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398141" y="457067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2112987C-F4F4-49CB-B446-1987C8B8A6F2}"/>
              </a:ext>
            </a:extLst>
          </p:cNvPr>
          <p:cNvSpPr/>
          <p:nvPr/>
        </p:nvSpPr>
        <p:spPr>
          <a:xfrm>
            <a:off x="5111995" y="5660066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 </a:t>
            </a:r>
            <a:r>
              <a:rPr lang="ru-RU" sz="1400" dirty="0"/>
              <a:t>согласовании установки ограждающих устройств на придомовой территории домов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353618" y="572255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412640" y="579856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140" r="8457" b="-140"/>
          <a:stretch/>
        </p:blipFill>
        <p:spPr>
          <a:xfrm>
            <a:off x="8166000" y="146952"/>
            <a:ext cx="4049999" cy="64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5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754635B-5C8B-4B52-B0CA-94FAFBFF577A}"/>
              </a:ext>
            </a:extLst>
          </p:cNvPr>
          <p:cNvSpPr/>
          <p:nvPr/>
        </p:nvSpPr>
        <p:spPr>
          <a:xfrm>
            <a:off x="7497914" y="3123519"/>
            <a:ext cx="4583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 проекте решения Совета депутатов муниципального округа Орехово-Борисово Северное «О внесении изменений и дополнений в Устав муниципального округа Орехово-Борисово Северное»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00" y="417167"/>
            <a:ext cx="4860000" cy="66888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Публичные слушания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9A4C0DD-BAAA-4049-9F83-4C70C08B620F}"/>
              </a:ext>
            </a:extLst>
          </p:cNvPr>
          <p:cNvSpPr/>
          <p:nvPr/>
        </p:nvSpPr>
        <p:spPr>
          <a:xfrm rot="2689455">
            <a:off x="6550219" y="146149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BCE176-3A3A-4219-960B-7E88364E244F}"/>
              </a:ext>
            </a:extLst>
          </p:cNvPr>
          <p:cNvSpPr txBox="1"/>
          <p:nvPr/>
        </p:nvSpPr>
        <p:spPr>
          <a:xfrm>
            <a:off x="6609241" y="153751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667694E-A818-440B-97BB-D2EFCDA1DDD0}"/>
              </a:ext>
            </a:extLst>
          </p:cNvPr>
          <p:cNvSpPr/>
          <p:nvPr/>
        </p:nvSpPr>
        <p:spPr>
          <a:xfrm>
            <a:off x="7491000" y="1475955"/>
            <a:ext cx="445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 проекте решения Совета депутатов муниципального округа Орехово-Борисово Северное «Об исполнении бюджета муниципального округа Орехово-Борисово Северное за 2020 год»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DF3B9B3-D1CF-465F-BAAC-A76D5732D4FF}"/>
              </a:ext>
            </a:extLst>
          </p:cNvPr>
          <p:cNvSpPr/>
          <p:nvPr/>
        </p:nvSpPr>
        <p:spPr>
          <a:xfrm>
            <a:off x="7503743" y="4771083"/>
            <a:ext cx="445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 проекте решения Совета депутатов муниципального округа Орехово-Борисово Северное «О бюджете муниципального округа Орехово-Борисово Северное на 2022 год и плановый период 2023 и 2024 годов»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5F3D990B-820E-4EAF-82B8-E58645BD3D44}"/>
              </a:ext>
            </a:extLst>
          </p:cNvPr>
          <p:cNvSpPr/>
          <p:nvPr/>
        </p:nvSpPr>
        <p:spPr>
          <a:xfrm rot="2689455">
            <a:off x="6549377" y="3144981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C18981D-1086-4742-A85D-E28A164760EB}"/>
              </a:ext>
            </a:extLst>
          </p:cNvPr>
          <p:cNvSpPr txBox="1"/>
          <p:nvPr/>
        </p:nvSpPr>
        <p:spPr>
          <a:xfrm>
            <a:off x="6608399" y="322099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7EC1D7FD-6D7F-4E9C-A243-53BDD89BB57B}"/>
              </a:ext>
            </a:extLst>
          </p:cNvPr>
          <p:cNvSpPr/>
          <p:nvPr/>
        </p:nvSpPr>
        <p:spPr>
          <a:xfrm rot="2689455">
            <a:off x="6549377" y="4807246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153D5C0-35CC-444B-BF8D-E975C163D6B6}"/>
              </a:ext>
            </a:extLst>
          </p:cNvPr>
          <p:cNvSpPr txBox="1"/>
          <p:nvPr/>
        </p:nvSpPr>
        <p:spPr>
          <a:xfrm>
            <a:off x="6608399" y="488326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https://www.restate.ru/attachment/578db76adb6e5d85a203a7c10b47e364ca110108/proportional/1600x900/AF1QipMCNBkySfZODZffBT5N6kPV5lktboqr-YCRC7mh%3Ds1600-w16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/>
          <a:stretch/>
        </p:blipFill>
        <p:spPr bwMode="auto">
          <a:xfrm>
            <a:off x="-24000" y="1814625"/>
            <a:ext cx="5893600" cy="37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26000" y="-171000"/>
            <a:ext cx="3015000" cy="72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B334B"/>
                </a:solidFill>
              </a:rPr>
              <a:t>Тематика обращений</a:t>
            </a:r>
            <a:endParaRPr lang="ru-RU" dirty="0">
              <a:solidFill>
                <a:srgbClr val="1B334B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F9E557-6DB4-4D75-A7F3-7C22DD2BB921}"/>
              </a:ext>
            </a:extLst>
          </p:cNvPr>
          <p:cNvSpPr txBox="1"/>
          <p:nvPr/>
        </p:nvSpPr>
        <p:spPr>
          <a:xfrm>
            <a:off x="5025333" y="1722938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озеленение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1063078" y="1373510"/>
            <a:ext cx="2583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благоустройство дворовых территорий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83099" y="161780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169381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4242247" y="161614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4301269" y="169216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43D9D9-9E4D-41D5-B45B-1D50FE53F641}"/>
              </a:ext>
            </a:extLst>
          </p:cNvPr>
          <p:cNvSpPr txBox="1"/>
          <p:nvPr/>
        </p:nvSpPr>
        <p:spPr>
          <a:xfrm>
            <a:off x="5035476" y="2763165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автостоянки</a:t>
            </a:r>
            <a:endParaRPr lang="ru-RU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77428C-C8E3-4F13-9B07-D952BAE0A625}"/>
              </a:ext>
            </a:extLst>
          </p:cNvPr>
          <p:cNvSpPr txBox="1"/>
          <p:nvPr/>
        </p:nvSpPr>
        <p:spPr>
          <a:xfrm>
            <a:off x="1073221" y="2641710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ремонт </a:t>
            </a:r>
            <a:r>
              <a:rPr lang="ru-RU" sz="2000" b="1" dirty="0"/>
              <a:t>домов, подъездов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93242" y="2688808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52264" y="276482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4252390" y="268715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4311412" y="27631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5025332" y="3698513"/>
            <a:ext cx="300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ограждение </a:t>
            </a:r>
            <a:r>
              <a:rPr lang="ru-RU" sz="2000" b="1" dirty="0"/>
              <a:t>придомовых территорий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1063078" y="3698514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оплата </a:t>
            </a:r>
            <a:r>
              <a:rPr lang="ru-RU" sz="2000" b="1" dirty="0"/>
              <a:t>жилья, коммунальных услуг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83099" y="374561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382162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242247" y="374561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301269" y="382162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1073221" y="4755318"/>
            <a:ext cx="2583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установка </a:t>
            </a:r>
            <a:r>
              <a:rPr lang="ru-RU" sz="2000" b="1" dirty="0"/>
              <a:t>дорожных знаков, нанесение разметки и установка светофора</a:t>
            </a:r>
          </a:p>
        </p:txBody>
      </p:sp>
      <p:sp>
        <p:nvSpPr>
          <p:cNvPr id="37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93242" y="480241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52264" y="487842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5025332" y="4755317"/>
            <a:ext cx="300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отопление </a:t>
            </a:r>
            <a:r>
              <a:rPr lang="ru-RU" sz="2000" b="1" dirty="0"/>
              <a:t>квартир</a:t>
            </a:r>
          </a:p>
        </p:txBody>
      </p:sp>
      <p:sp>
        <p:nvSpPr>
          <p:cNvPr id="40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4242247" y="480241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4301269" y="48784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AF9E557-6DB4-4D75-A7F3-7C22DD2BB921}"/>
              </a:ext>
            </a:extLst>
          </p:cNvPr>
          <p:cNvSpPr txBox="1"/>
          <p:nvPr/>
        </p:nvSpPr>
        <p:spPr>
          <a:xfrm>
            <a:off x="9279889" y="168128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социальные вопросы</a:t>
            </a:r>
            <a:endParaRPr lang="ru-RU" sz="2000" b="1" dirty="0"/>
          </a:p>
        </p:txBody>
      </p:sp>
      <p:sp>
        <p:nvSpPr>
          <p:cNvPr id="46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8496803" y="161614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8555825" y="169216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09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543D9D9-9E4D-41D5-B45B-1D50FE53F641}"/>
              </a:ext>
            </a:extLst>
          </p:cNvPr>
          <p:cNvSpPr txBox="1"/>
          <p:nvPr/>
        </p:nvSpPr>
        <p:spPr>
          <a:xfrm>
            <a:off x="9290031" y="2607839"/>
            <a:ext cx="299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улучшение жилищных условий</a:t>
            </a:r>
          </a:p>
        </p:txBody>
      </p:sp>
      <p:sp>
        <p:nvSpPr>
          <p:cNvPr id="49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8506946" y="268715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8565968" y="27631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9279888" y="3698513"/>
            <a:ext cx="300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организация </a:t>
            </a:r>
            <a:r>
              <a:rPr lang="ru-RU" sz="2000" b="1" dirty="0"/>
              <a:t>площадок для выгула собак</a:t>
            </a:r>
          </a:p>
        </p:txBody>
      </p:sp>
      <p:sp>
        <p:nvSpPr>
          <p:cNvPr id="52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8496803" y="374561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8555825" y="382162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893CAC0-47EB-4D3B-B7D4-7CA88D453910}"/>
              </a:ext>
            </a:extLst>
          </p:cNvPr>
          <p:cNvSpPr txBox="1"/>
          <p:nvPr/>
        </p:nvSpPr>
        <p:spPr>
          <a:xfrm>
            <a:off x="9279888" y="4878428"/>
            <a:ext cx="3006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прочие вопросы</a:t>
            </a:r>
          </a:p>
        </p:txBody>
      </p:sp>
      <p:sp>
        <p:nvSpPr>
          <p:cNvPr id="55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8496803" y="480241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8555825" y="48784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12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08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806</Words>
  <Application>Microsoft Office PowerPoint</Application>
  <PresentationFormat>Произвольный</PresentationFormat>
  <Paragraphs>153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Image</vt:lpstr>
      <vt:lpstr>Презентация PowerPoint</vt:lpstr>
      <vt:lpstr>Деятельность главы муниципального округа</vt:lpstr>
      <vt:lpstr>Общественная деятельность</vt:lpstr>
      <vt:lpstr>Работа с населением района</vt:lpstr>
      <vt:lpstr>Организация работы Совета депутатов</vt:lpstr>
      <vt:lpstr>Вопросы на заседаниях Совета депутатов</vt:lpstr>
      <vt:lpstr>Рассматривались  и были приняты решения:</vt:lpstr>
      <vt:lpstr>Публичные слушания</vt:lpstr>
      <vt:lpstr>Тематика обращений</vt:lpstr>
      <vt:lpstr>Организация бюджетного процесса</vt:lpstr>
      <vt:lpstr>Антикоррупционная экспертиза</vt:lpstr>
      <vt:lpstr>Информирование населения  о деятельности совета  депутатов и органов местного самоуправления</vt:lpstr>
      <vt:lpstr>Задачи на 2022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59</cp:revision>
  <dcterms:created xsi:type="dcterms:W3CDTF">2020-06-15T10:11:26Z</dcterms:created>
  <dcterms:modified xsi:type="dcterms:W3CDTF">2022-02-16T12:05:39Z</dcterms:modified>
</cp:coreProperties>
</file>