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8"/>
  </p:notesMasterIdLst>
  <p:sldIdLst>
    <p:sldId id="470" r:id="rId2"/>
    <p:sldId id="463" r:id="rId3"/>
    <p:sldId id="477" r:id="rId4"/>
    <p:sldId id="261" r:id="rId5"/>
    <p:sldId id="488" r:id="rId6"/>
    <p:sldId id="464" r:id="rId7"/>
    <p:sldId id="465" r:id="rId8"/>
    <p:sldId id="445" r:id="rId9"/>
    <p:sldId id="494" r:id="rId10"/>
    <p:sldId id="446" r:id="rId11"/>
    <p:sldId id="495" r:id="rId12"/>
    <p:sldId id="496" r:id="rId13"/>
    <p:sldId id="497" r:id="rId14"/>
    <p:sldId id="489" r:id="rId15"/>
    <p:sldId id="460" r:id="rId16"/>
    <p:sldId id="440" r:id="rId17"/>
    <p:sldId id="490" r:id="rId18"/>
    <p:sldId id="491" r:id="rId19"/>
    <p:sldId id="492" r:id="rId20"/>
    <p:sldId id="441" r:id="rId21"/>
    <p:sldId id="459" r:id="rId22"/>
    <p:sldId id="498" r:id="rId23"/>
    <p:sldId id="439" r:id="rId24"/>
    <p:sldId id="486" r:id="rId25"/>
    <p:sldId id="493" r:id="rId26"/>
    <p:sldId id="434" r:id="rId27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EDE"/>
    <a:srgbClr val="D1241A"/>
    <a:srgbClr val="2EB398"/>
    <a:srgbClr val="039CDB"/>
    <a:srgbClr val="165849"/>
    <a:srgbClr val="010066"/>
    <a:srgbClr val="BD536D"/>
    <a:srgbClr val="97B4AE"/>
    <a:srgbClr val="AABFF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0" autoAdjust="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/>
    </p:cSldViewPr>
  </p:slideViewPr>
  <p:outlineViewPr>
    <p:cViewPr>
      <p:scale>
        <a:sx n="33" d="100"/>
        <a:sy n="33" d="100"/>
      </p:scale>
      <p:origin x="0" y="-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39CD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79-4E37-9F5F-2C9A9D588F1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79-4E37-9F5F-2C9A9D588F1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79-4E37-9F5F-2C9A9D588F1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9-4E37-9F5F-2C9A9D588F1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79-4E37-9F5F-2C9A9D588F1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B5-4C14-9B80-113A41F8287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D2-4A36-9FFD-4AA70B46E3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D2-4A36-9FFD-4AA70B46E34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D2-4A36-9FFD-4AA70B46E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46609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пенсионеры по инвалидности</c:v>
                </c:pt>
                <c:pt idx="1">
                  <c:v>УЛА на ЧАЭС</c:v>
                </c:pt>
                <c:pt idx="2">
                  <c:v>Пенсионеры по старости</c:v>
                </c:pt>
                <c:pt idx="3">
                  <c:v>Реабилитированные граждане</c:v>
                </c:pt>
                <c:pt idx="4">
                  <c:v>ЖБЛ</c:v>
                </c:pt>
                <c:pt idx="5">
                  <c:v>БНУФ</c:v>
                </c:pt>
                <c:pt idx="6">
                  <c:v>Вдовы участников войны</c:v>
                </c:pt>
                <c:pt idx="7">
                  <c:v>Труженики тыла</c:v>
                </c:pt>
                <c:pt idx="8">
                  <c:v>УВОВ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43</c:v>
                </c:pt>
                <c:pt idx="1">
                  <c:v>1</c:v>
                </c:pt>
                <c:pt idx="2">
                  <c:v>761</c:v>
                </c:pt>
                <c:pt idx="3">
                  <c:v>7</c:v>
                </c:pt>
                <c:pt idx="4">
                  <c:v>3</c:v>
                </c:pt>
                <c:pt idx="5">
                  <c:v>6</c:v>
                </c:pt>
                <c:pt idx="6">
                  <c:v>48</c:v>
                </c:pt>
                <c:pt idx="7">
                  <c:v>64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79-4E37-9F5F-2C9A9D588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1"/>
        <c:axId val="150850944"/>
        <c:axId val="150849408"/>
      </c:barChart>
      <c:valAx>
        <c:axId val="15084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850944"/>
        <c:crosses val="autoZero"/>
        <c:crossBetween val="between"/>
      </c:valAx>
      <c:catAx>
        <c:axId val="150850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  <a:ea typeface="+mn-ea"/>
                <a:cs typeface="+mn-cs"/>
              </a:defRPr>
            </a:pPr>
            <a:endParaRPr lang="ru-RU"/>
          </a:p>
        </c:txPr>
        <c:crossAx val="150849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87625317327141E-2"/>
          <c:y val="4.648393741338127E-2"/>
          <c:w val="0.90756933718502819"/>
          <c:h val="0.49275460339857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5B-4AAA-BB01-BB059ECC302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25B-4AAA-BB01-BB059ECC302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25B-4AAA-BB01-BB059ECC302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25B-4AAA-BB01-BB059ECC302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25B-4AAA-BB01-BB059ECC302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25B-4AAA-BB01-BB059ECC302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25B-4AAA-BB01-BB059ECC302A}"/>
              </c:ext>
            </c:extLst>
          </c:dPt>
          <c:dLbls>
            <c:dLbl>
              <c:idx val="0"/>
              <c:layout>
                <c:manualLayout>
                  <c:x val="-1.5702531248037183E-3"/>
                  <c:y val="1.9083661853412093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94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5B-4AAA-BB01-BB059ECC302A}"/>
                </c:ext>
              </c:extLst>
            </c:dLbl>
            <c:dLbl>
              <c:idx val="1"/>
              <c:layout>
                <c:manualLayout>
                  <c:x val="-4.7107593744111836E-3"/>
                  <c:y val="-2.6227606702539075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5B-4AAA-BB01-BB059ECC302A}"/>
                </c:ext>
              </c:extLst>
            </c:dLbl>
            <c:dLbl>
              <c:idx val="2"/>
              <c:layout>
                <c:manualLayout>
                  <c:x val="-3.1405062496074367E-3"/>
                  <c:y val="8.9603564621728738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92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5B-4AAA-BB01-BB059ECC302A}"/>
                </c:ext>
              </c:extLst>
            </c:dLbl>
            <c:dLbl>
              <c:idx val="3"/>
              <c:layout>
                <c:manualLayout>
                  <c:x val="-1.1515056558977946E-16"/>
                  <c:y val="-1.209989332378625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385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5B-4AAA-BB01-BB059ECC302A}"/>
                </c:ext>
              </c:extLst>
            </c:dLbl>
            <c:dLbl>
              <c:idx val="4"/>
              <c:layout>
                <c:manualLayout>
                  <c:x val="0"/>
                  <c:y val="-3.1602524589393777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82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5B-4AAA-BB01-BB059ECC302A}"/>
                </c:ext>
              </c:extLst>
            </c:dLbl>
            <c:dLbl>
              <c:idx val="5"/>
              <c:layout>
                <c:manualLayout>
                  <c:x val="-3.140506249607552E-3"/>
                  <c:y val="4.1404869846109237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239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5B-4AAA-BB01-BB059ECC30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5B-4AAA-BB01-BB059ECC302A}"/>
                </c:ext>
              </c:extLst>
            </c:dLbl>
            <c:dLbl>
              <c:idx val="7"/>
              <c:layout>
                <c:manualLayout>
                  <c:x val="-3.1405062496073217E-3"/>
                  <c:y val="-3.5747061544156539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7806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2D-48FB-92C7-A822EB8FAFB0}"/>
                </c:ext>
              </c:extLst>
            </c:dLbl>
            <c:dLbl>
              <c:idx val="8"/>
              <c:layout>
                <c:manualLayout>
                  <c:x val="-4.71075937441115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11758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DB-4310-963D-F66AE10A13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Товары длительного пользования</c:v>
                </c:pt>
                <c:pt idx="1">
                  <c:v>Праздничные наборы</c:v>
                </c:pt>
                <c:pt idx="2">
                  <c:v>Тревожная кнопка, патронажные услуги</c:v>
                </c:pt>
                <c:pt idx="3">
                  <c:v>Продовольственные сертификаты</c:v>
                </c:pt>
                <c:pt idx="4">
                  <c:v>Юридические услуги</c:v>
                </c:pt>
                <c:pt idx="5">
                  <c:v>Подарочные наборы «C Заботой о здоровье»</c:v>
                </c:pt>
                <c:pt idx="6">
                  <c:v>Компенсационные выплаты взамен подарочного набора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94</c:v>
                </c:pt>
                <c:pt idx="1">
                  <c:v>50</c:v>
                </c:pt>
                <c:pt idx="2">
                  <c:v>92</c:v>
                </c:pt>
                <c:pt idx="3">
                  <c:v>385</c:v>
                </c:pt>
                <c:pt idx="4">
                  <c:v>82</c:v>
                </c:pt>
                <c:pt idx="5">
                  <c:v>239</c:v>
                </c:pt>
                <c:pt idx="6">
                  <c:v>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25B-4AAA-BB01-BB059ECC302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092352"/>
        <c:axId val="33095040"/>
      </c:barChart>
      <c:catAx>
        <c:axId val="330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95040"/>
        <c:crossesAt val="0"/>
        <c:auto val="1"/>
        <c:lblAlgn val="ctr"/>
        <c:lblOffset val="100"/>
        <c:noMultiLvlLbl val="0"/>
      </c:catAx>
      <c:valAx>
        <c:axId val="3309504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9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81088909923231E-3"/>
          <c:y val="6.3492043653279692E-2"/>
          <c:w val="0.96680080219908449"/>
          <c:h val="0.7840608098797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Орехово-Борисово Северное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>
                        <a:effectLst/>
                      </a:rPr>
                      <a:t>468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97-4180-84E4-896F097AF2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B3AE59-088C-44FD-840D-FD007AC86C7C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297-4180-84E4-896F097AF2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58D426D-2C56-4253-9F62-86A7E56A5C09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297-4180-84E4-896F097AF22A}"/>
                </c:ext>
              </c:extLst>
            </c:dLbl>
            <c:dLbl>
              <c:idx val="3"/>
              <c:layout>
                <c:manualLayout>
                  <c:x val="-4.839937179901989E-3"/>
                  <c:y val="-2.4977292625372405E-2"/>
                </c:manualLayout>
              </c:layout>
              <c:tx>
                <c:rich>
                  <a:bodyPr/>
                  <a:lstStyle/>
                  <a:p>
                    <a:fld id="{7600BEFB-4832-4BD4-9725-5A07E402DB47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297-4180-84E4-896F097AF22A}"/>
                </c:ext>
              </c:extLst>
            </c:dLbl>
            <c:dLbl>
              <c:idx val="4"/>
              <c:layout>
                <c:manualLayout>
                  <c:x val="-1.1293186753104641E-2"/>
                  <c:y val="-4.162882104228811E-3"/>
                </c:manualLayout>
              </c:layout>
              <c:tx>
                <c:rich>
                  <a:bodyPr/>
                  <a:lstStyle/>
                  <a:p>
                    <a:fld id="{6431F655-140E-4DCB-811E-6D64B20D3109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297-4180-84E4-896F097AF22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3EDD04A-A99C-4B68-8463-637758BAA010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297-4180-84E4-896F097AF22A}"/>
                </c:ext>
              </c:extLst>
            </c:dLbl>
            <c:dLbl>
              <c:idx val="6"/>
              <c:layout>
                <c:manualLayout>
                  <c:x val="-9.679874359803978E-3"/>
                  <c:y val="0"/>
                </c:manualLayout>
              </c:layout>
              <c:tx>
                <c:rich>
                  <a:bodyPr/>
                  <a:lstStyle/>
                  <a:p>
                    <a:fld id="{A9BA449B-9604-4C31-AD6E-E0026C23E47C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297-4180-84E4-896F097AF2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cap="none" spc="0" baseline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КРАСОТА И СТИЛЬ</c:v>
                </c:pt>
                <c:pt idx="1">
                  <c:v>ПЕШИЙ ЛЕКТОРИЙ</c:v>
                </c:pt>
                <c:pt idx="2">
                  <c:v>ТАНЦЫ</c:v>
                </c:pt>
                <c:pt idx="3">
                  <c:v>ФИЗИЧЕСКАЯ АКТИВНОСТЬ</c:v>
                </c:pt>
                <c:pt idx="4">
                  <c:v>ТВОРЧЕСТВО</c:v>
                </c:pt>
                <c:pt idx="5">
                  <c:v>АНГЛИЙСКИЙ ЯЗЫК</c:v>
                </c:pt>
                <c:pt idx="6">
                  <c:v>ИНФОРМАЦ. ТЕХНОЛОГИИ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468</c:v>
                </c:pt>
                <c:pt idx="1">
                  <c:v>561</c:v>
                </c:pt>
                <c:pt idx="2">
                  <c:v>309</c:v>
                </c:pt>
                <c:pt idx="3">
                  <c:v>1194</c:v>
                </c:pt>
                <c:pt idx="4">
                  <c:v>337</c:v>
                </c:pt>
                <c:pt idx="5">
                  <c:v>531</c:v>
                </c:pt>
                <c:pt idx="6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8-45A5-A840-46E101C58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2539392"/>
        <c:axId val="32540928"/>
      </c:barChart>
      <c:catAx>
        <c:axId val="3253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40928"/>
        <c:crosses val="autoZero"/>
        <c:auto val="1"/>
        <c:lblAlgn val="ctr"/>
        <c:lblOffset val="100"/>
        <c:noMultiLvlLbl val="0"/>
      </c:catAx>
      <c:valAx>
        <c:axId val="3254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53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сотрудников по образованию</c:v>
                </c:pt>
              </c:strCache>
            </c:strRef>
          </c:tx>
          <c:dPt>
            <c:idx val="0"/>
            <c:bubble3D val="0"/>
            <c:spPr>
              <a:solidFill>
                <a:srgbClr val="FF88C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50-4BF8-BC58-6FABAAF42560}"/>
              </c:ext>
            </c:extLst>
          </c:dPt>
          <c:dPt>
            <c:idx val="1"/>
            <c:bubble3D val="0"/>
            <c:explosion val="25"/>
            <c:spPr>
              <a:solidFill>
                <a:srgbClr val="3AC6C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50-4BF8-BC58-6FABAAF42560}"/>
              </c:ext>
            </c:extLst>
          </c:dPt>
          <c:dPt>
            <c:idx val="2"/>
            <c:bubble3D val="0"/>
            <c:spPr>
              <a:solidFill>
                <a:srgbClr val="9999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50-4BF8-BC58-6FABAAF42560}"/>
              </c:ext>
            </c:extLst>
          </c:dPt>
          <c:dPt>
            <c:idx val="3"/>
            <c:bubble3D val="0"/>
            <c:spPr>
              <a:solidFill>
                <a:srgbClr val="7BCE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50-4BF8-BC58-6FABAAF42560}"/>
              </c:ext>
            </c:extLst>
          </c:dPt>
          <c:dPt>
            <c:idx val="4"/>
            <c:bubble3D val="0"/>
            <c:spPr>
              <a:solidFill>
                <a:srgbClr val="039C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250-4BF8-BC58-6FABAAF4256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5127BB8-E14C-446A-96BB-71603420CE66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50-4BF8-BC58-6FABAAF4256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50-4BF8-BC58-6FABAAF425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2"/>
                <c:pt idx="0">
                  <c:v>Женщин</c:v>
                </c:pt>
                <c:pt idx="1">
                  <c:v>Мужчин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87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50-4BF8-BC58-6FABAAF42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12550034386087"/>
          <c:y val="0.25530077063993512"/>
          <c:w val="0.78819012157492807"/>
          <c:h val="0.74150021310388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сотрудников по образованию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FF88C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50-4BF8-BC58-6FABAAF42560}"/>
              </c:ext>
            </c:extLst>
          </c:dPt>
          <c:dPt>
            <c:idx val="1"/>
            <c:bubble3D val="0"/>
            <c:explosion val="46"/>
            <c:spPr>
              <a:solidFill>
                <a:srgbClr val="3AC6C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50-4BF8-BC58-6FABAAF42560}"/>
              </c:ext>
            </c:extLst>
          </c:dPt>
          <c:dPt>
            <c:idx val="2"/>
            <c:bubble3D val="0"/>
            <c:explosion val="24"/>
            <c:spPr>
              <a:solidFill>
                <a:srgbClr val="9999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50-4BF8-BC58-6FABAAF42560}"/>
              </c:ext>
            </c:extLst>
          </c:dPt>
          <c:dPt>
            <c:idx val="3"/>
            <c:bubble3D val="0"/>
            <c:explosion val="12"/>
            <c:spPr>
              <a:solidFill>
                <a:srgbClr val="7BCE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50-4BF8-BC58-6FABAAF42560}"/>
              </c:ext>
            </c:extLst>
          </c:dPt>
          <c:dPt>
            <c:idx val="4"/>
            <c:bubble3D val="0"/>
            <c:spPr>
              <a:solidFill>
                <a:srgbClr val="039C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250-4BF8-BC58-6FABAAF42560}"/>
              </c:ext>
            </c:extLst>
          </c:dPt>
          <c:dLbls>
            <c:dLbl>
              <c:idx val="0"/>
              <c:layout>
                <c:manualLayout>
                  <c:x val="-0.10812413449830341"/>
                  <c:y val="8.3588803158906697E-2"/>
                </c:manualLayout>
              </c:layout>
              <c:tx>
                <c:rich>
                  <a:bodyPr/>
                  <a:lstStyle/>
                  <a:p>
                    <a:fld id="{15127BB8-E14C-446A-96BB-71603420CE66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50-4BF8-BC58-6FABAAF4256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50-4BF8-BC58-6FABAAF42560}"/>
                </c:ext>
              </c:extLst>
            </c:dLbl>
            <c:dLbl>
              <c:idx val="2"/>
              <c:layout>
                <c:manualLayout>
                  <c:x val="7.2912643711731118E-2"/>
                  <c:y val="8.4287841229007329E-2"/>
                </c:manualLayout>
              </c:layout>
              <c:tx>
                <c:rich>
                  <a:bodyPr/>
                  <a:lstStyle/>
                  <a:p>
                    <a:fld id="{40F4BA98-E21E-49D6-B9FC-DA67D865D757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250-4BF8-BC58-6FABAAF42560}"/>
                </c:ext>
              </c:extLst>
            </c:dLbl>
            <c:dLbl>
              <c:idx val="3"/>
              <c:layout>
                <c:manualLayout>
                  <c:x val="5.2327024718588563E-2"/>
                  <c:y val="0.11492654127621513"/>
                </c:manualLayout>
              </c:layout>
              <c:tx>
                <c:rich>
                  <a:bodyPr/>
                  <a:lstStyle/>
                  <a:p>
                    <a:fld id="{B68E9608-303A-415B-B581-007AC2B7EE71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250-4BF8-BC58-6FABAAF425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 35</c:v>
                </c:pt>
                <c:pt idx="1">
                  <c:v>от35 до 55</c:v>
                </c:pt>
                <c:pt idx="2">
                  <c:v>от 55 до 60</c:v>
                </c:pt>
                <c:pt idx="3">
                  <c:v>от 60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96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50-4BF8-BC58-6FABAAF42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latin typeface="Circe" panose="020B0502020203020203" pitchFamily="34" charset="-52"/>
              </a:rPr>
              <a:t>Распределение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irce" panose="020B0502020203020203" pitchFamily="34" charset="-52"/>
              </a:rPr>
              <a:t>сотрудников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irce" panose="020B0502020203020203" pitchFamily="34" charset="-52"/>
              </a:rPr>
              <a:t> по образованию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сотрудников по образованию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0095D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D53-4326-A240-C5F9532B79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ACC-4818-B0E6-69944E076C6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53-4326-A240-C5F9532B79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ACC-4818-B0E6-69944E076C6C}"/>
              </c:ext>
            </c:extLst>
          </c:dPt>
          <c:cat>
            <c:strRef>
              <c:f>Лист1!$A$2:$A$5</c:f>
              <c:strCache>
                <c:ptCount val="4"/>
                <c:pt idx="0">
                  <c:v>сред проф</c:v>
                </c:pt>
                <c:pt idx="1">
                  <c:v>высшее профессиональное</c:v>
                </c:pt>
                <c:pt idx="2">
                  <c:v>сред </c:v>
                </c:pt>
                <c:pt idx="3">
                  <c:v>вуз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67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3-4326-A240-C5F9532B7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>
        <a:schemeClr val="accent1"/>
      </a:glow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latin typeface="Circe" panose="020B0502020203020203" pitchFamily="34" charset="-52"/>
              </a:rPr>
              <a:t>Распределение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irce" panose="020B0502020203020203" pitchFamily="34" charset="-52"/>
              </a:rPr>
              <a:t>сотрудников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irce" panose="020B0502020203020203" pitchFamily="34" charset="-52"/>
              </a:rPr>
              <a:t> по стажу работы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сотрудников по образованию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165100" prst="coolSlant"/>
            </a:sp3d>
          </c:spPr>
          <c:explosion val="22"/>
          <c:dPt>
            <c:idx val="0"/>
            <c:bubble3D val="0"/>
            <c:spPr>
              <a:solidFill>
                <a:srgbClr val="ABC14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D53-4326-A240-C5F9532B791A}"/>
              </c:ext>
            </c:extLst>
          </c:dPt>
          <c:dPt>
            <c:idx val="1"/>
            <c:bubble3D val="0"/>
            <c:spPr>
              <a:solidFill>
                <a:srgbClr val="C478DD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10-4AA8-9871-C78D90F3DA6E}"/>
              </c:ext>
            </c:extLst>
          </c:dPt>
          <c:dPt>
            <c:idx val="2"/>
            <c:bubble3D val="0"/>
            <c:spPr>
              <a:solidFill>
                <a:srgbClr val="ED7D3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53-4326-A240-C5F9532B79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10-4AA8-9871-C78D90F3DA6E}"/>
              </c:ext>
            </c:extLst>
          </c:dPt>
          <c:cat>
            <c:strRef>
              <c:f>Лист1!$A$2:$A$5</c:f>
              <c:strCache>
                <c:ptCount val="3"/>
                <c:pt idx="0">
                  <c:v>до 3</c:v>
                </c:pt>
                <c:pt idx="1">
                  <c:v>от 5</c:v>
                </c:pt>
                <c:pt idx="2">
                  <c:v>от3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51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3-4326-A240-C5F9532B7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127000">
        <a:schemeClr val="bg1"/>
      </a:glow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latin typeface="Circe" panose="020B0502020203020203" pitchFamily="34" charset="-52"/>
              </a:rPr>
              <a:t>Распределение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irce" panose="020B0502020203020203" pitchFamily="34" charset="-52"/>
              </a:rPr>
              <a:t>сотрудников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irce" panose="020B0502020203020203" pitchFamily="34" charset="-52"/>
              </a:rPr>
              <a:t> по категориям</a:t>
            </a:r>
          </a:p>
        </c:rich>
      </c:tx>
      <c:layout>
        <c:manualLayout>
          <c:xMode val="edge"/>
          <c:yMode val="edge"/>
          <c:x val="0.31538704561758613"/>
          <c:y val="4.67182830679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0405108043972034"/>
          <c:w val="0.99718631512295808"/>
          <c:h val="0.678960452990103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сотрудников по образованию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88C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D53-4326-A240-C5F9532B791A}"/>
              </c:ext>
            </c:extLst>
          </c:dPt>
          <c:dPt>
            <c:idx val="1"/>
            <c:bubble3D val="0"/>
            <c:explosion val="30"/>
            <c:spPr>
              <a:solidFill>
                <a:srgbClr val="FFC2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10-4AA8-9871-C78D90F3DA6E}"/>
              </c:ext>
            </c:extLst>
          </c:dPt>
          <c:dPt>
            <c:idx val="2"/>
            <c:bubble3D val="0"/>
            <c:spPr>
              <a:solidFill>
                <a:srgbClr val="9999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53-4326-A240-C5F9532B791A}"/>
              </c:ext>
            </c:extLst>
          </c:dPt>
          <c:dPt>
            <c:idx val="3"/>
            <c:bubble3D val="0"/>
            <c:spPr>
              <a:solidFill>
                <a:srgbClr val="7BCE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10-4AA8-9871-C78D90F3DA6E}"/>
              </c:ext>
            </c:extLst>
          </c:dPt>
          <c:dPt>
            <c:idx val="4"/>
            <c:bubble3D val="0"/>
            <c:spPr>
              <a:solidFill>
                <a:srgbClr val="039C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E07-48D2-BB14-E7F4D3F190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8C1-4C8A-AB68-6554DB1C2B74}"/>
              </c:ext>
            </c:extLst>
          </c:dPt>
          <c:cat>
            <c:strRef>
              <c:f>Лист1!$A$2:$A$7</c:f>
              <c:strCache>
                <c:ptCount val="6"/>
                <c:pt idx="0">
                  <c:v>руководит</c:v>
                </c:pt>
                <c:pt idx="1">
                  <c:v>спеу по соц р</c:v>
                </c:pt>
                <c:pt idx="2">
                  <c:v>тех перс</c:v>
                </c:pt>
                <c:pt idx="3">
                  <c:v>спец ОД</c:v>
                </c:pt>
                <c:pt idx="4">
                  <c:v>соц раб</c:v>
                </c:pt>
                <c:pt idx="5">
                  <c:v>др спец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12</c:v>
                </c:pt>
                <c:pt idx="2">
                  <c:v>6</c:v>
                </c:pt>
                <c:pt idx="3">
                  <c:v>8</c:v>
                </c:pt>
                <c:pt idx="4">
                  <c:v>26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3-4326-A240-C5F9532B7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7EA07-2B2B-4DA3-AFD1-D59DCA83B95A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7590F-08AA-4E02-8167-5DCEBA6CA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7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590F-08AA-4E02-8167-5DCEBA6CA58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590F-08AA-4E02-8167-5DCEBA6CA58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6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590F-08AA-4E02-8167-5DCEBA6CA58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2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7602-363F-4D17-A797-59927E7B58E3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5815-47D6-4FFA-A10C-88DA638EEE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05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BD1C1-2E21-4AC9-B841-C97CFA021907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9D60-14FD-4DEE-95A3-B5CAC11A5E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2F72A-3B7D-4BE9-B194-8B53C022A2EC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3165-B8E6-4618-B478-7EBEB3CC5F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18516-EF1E-4738-B220-DD319692E2D2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FA3-7970-4B2B-B3E0-D5F25BC5C0F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C6540-C7ED-4DB0-B739-08A2E6FC8306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E7F-7A53-4137-82CA-B72C04730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4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2BB47-A217-4061-8A57-6C162474FFBE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810B-8A7E-4E80-A944-0150CDCBD0D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8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44668-C181-456C-8B93-F9C26C40E15C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AFDC-0128-4A11-AEDA-8E3832E472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DB247-5C91-4550-A952-7E2DBAE09169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C8F-40C8-4445-8A3E-EFF5B3470B5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3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43F80-2F53-453A-BA93-FC73AE618DF8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5C83-4504-4FA5-A1C8-E1D9FAB896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8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567F5-9BCC-4262-B496-D4C864BBA2F7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E92E-B46B-43EF-84A0-C0F4CF5C37C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3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1515A-994D-4AAC-8A1F-D96687A47ED8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C4D3-F626-4C71-B775-920CAE054B2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8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EF1A8C0-D8E0-4C63-AE28-6413DCE873A0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15.02.2023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025229-1B14-4C30-90DE-35DBB04B5D35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357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0" t="12933" r="-737" b="22556"/>
          <a:stretch/>
        </p:blipFill>
        <p:spPr>
          <a:xfrm>
            <a:off x="15239" y="-47364"/>
            <a:ext cx="9113521" cy="682752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260" y="2184090"/>
            <a:ext cx="9144000" cy="57476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Circe" panose="020B0502020203020203" pitchFamily="34" charset="-52"/>
              </a:rPr>
              <a:t>Государственное бюджетное учреждение города Москвы</a:t>
            </a:r>
            <a:br>
              <a:rPr lang="ru-RU" sz="2000" dirty="0">
                <a:latin typeface="Circe" panose="020B0502020203020203" pitchFamily="34" charset="-52"/>
              </a:rPr>
            </a:br>
            <a:r>
              <a:rPr lang="ru-RU" sz="2000" dirty="0">
                <a:latin typeface="Circe" panose="020B0502020203020203" pitchFamily="34" charset="-52"/>
              </a:rPr>
              <a:t>Территориальный центр социального обслуживания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13361" y="2787206"/>
            <a:ext cx="9144000" cy="1158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«ОРЕХОВО»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912810"/>
            <a:ext cx="9144000" cy="55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sz="3800" b="1" dirty="0">
              <a:solidFill>
                <a:srgbClr val="05276E"/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838188" y="4548702"/>
            <a:ext cx="4763589" cy="86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>
                <a:latin typeface="Circe Bold" panose="020B0602020203020203" pitchFamily="34" charset="-52"/>
              </a:rPr>
              <a:t>Отчетные показатели работы за 2022 год</a:t>
            </a:r>
          </a:p>
        </p:txBody>
      </p:sp>
      <p:pic>
        <p:nvPicPr>
          <p:cNvPr id="1026" name="Picture 2" descr="https://ya-doma.ru/yado-content/uploads/2020/12/kinddep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52" y="59529"/>
            <a:ext cx="2568242" cy="123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356604" y="5364753"/>
            <a:ext cx="2176271" cy="34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err="1">
                <a:latin typeface="Circe Bold" panose="020B0602020203020203" pitchFamily="34" charset="-52"/>
              </a:rPr>
              <a:t>Никитенкова</a:t>
            </a:r>
            <a:r>
              <a:rPr lang="ru-RU" sz="1800" b="1" dirty="0">
                <a:latin typeface="Circe Bold" panose="020B0602020203020203" pitchFamily="34" charset="-52"/>
              </a:rPr>
              <a:t> О.А.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07" y="219490"/>
            <a:ext cx="721574" cy="1076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4" b="6702"/>
          <a:stretch/>
        </p:blipFill>
        <p:spPr>
          <a:xfrm>
            <a:off x="2378581" y="5661754"/>
            <a:ext cx="6813679" cy="11049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3" b="-1"/>
          <a:stretch/>
        </p:blipFill>
        <p:spPr>
          <a:xfrm>
            <a:off x="0" y="5897506"/>
            <a:ext cx="9144000" cy="9524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7" b="-19626"/>
          <a:stretch/>
        </p:blipFill>
        <p:spPr>
          <a:xfrm>
            <a:off x="0" y="35723"/>
            <a:ext cx="4895317" cy="8760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9" t="61324" r="3333" b="14566"/>
          <a:stretch/>
        </p:blipFill>
        <p:spPr>
          <a:xfrm>
            <a:off x="6234793" y="6075663"/>
            <a:ext cx="2567638" cy="5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09599" y="535357"/>
            <a:ext cx="8534401" cy="1544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		</a:t>
            </a:r>
            <a:r>
              <a:rPr lang="ru-RU" sz="2800" b="1" dirty="0">
                <a:solidFill>
                  <a:srgbClr val="002060"/>
                </a:solidFill>
                <a:latin typeface="Circe Bold" panose="020B0602020203020203" pitchFamily="34" charset="-52"/>
              </a:rPr>
              <a:t>специализированных услуг оказано</a:t>
            </a:r>
            <a:r>
              <a:rPr lang="en-US" sz="2800" b="1" dirty="0">
                <a:solidFill>
                  <a:srgbClr val="002060"/>
                </a:solidFill>
                <a:latin typeface="Circe Bold" panose="020B0602020203020203" pitchFamily="34" charset="-52"/>
              </a:rPr>
              <a:t> 				</a:t>
            </a:r>
            <a:r>
              <a:rPr lang="ru-RU" sz="2800" b="1" dirty="0">
                <a:solidFill>
                  <a:srgbClr val="002060"/>
                </a:solidFill>
                <a:latin typeface="Circe Bold" panose="020B0602020203020203" pitchFamily="34" charset="-52"/>
              </a:rPr>
              <a:t>остронуждающимся инвалидам</a:t>
            </a:r>
            <a:r>
              <a:rPr lang="en-US" sz="2800" b="1" dirty="0">
                <a:solidFill>
                  <a:srgbClr val="002060"/>
                </a:solidFill>
                <a:latin typeface="Circe Bold" panose="020B0602020203020203" pitchFamily="34" charset="-52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irce Bold" panose="020B0602020203020203" pitchFamily="34" charset="-52"/>
              </a:rPr>
              <a:t>и </a:t>
            </a:r>
            <a:r>
              <a:rPr lang="en-US" sz="2800" b="1" dirty="0">
                <a:solidFill>
                  <a:srgbClr val="002060"/>
                </a:solidFill>
                <a:latin typeface="Circe Bold" panose="020B0602020203020203" pitchFamily="34" charset="-52"/>
              </a:rPr>
              <a:t>					</a:t>
            </a:r>
            <a:r>
              <a:rPr lang="ru-RU" sz="2800" b="1" dirty="0">
                <a:solidFill>
                  <a:srgbClr val="002060"/>
                </a:solidFill>
                <a:latin typeface="Circe Bold" panose="020B0602020203020203" pitchFamily="34" charset="-52"/>
              </a:rPr>
              <a:t>пенсионерам за 2022 год в рамках </a:t>
            </a:r>
            <a:r>
              <a:rPr lang="ru-RU" sz="2800" b="1" dirty="0" err="1">
                <a:solidFill>
                  <a:srgbClr val="002060"/>
                </a:solidFill>
                <a:latin typeface="Circe Bold" panose="020B0602020203020203" pitchFamily="34" charset="-52"/>
              </a:rPr>
              <a:t>частно</a:t>
            </a:r>
            <a:r>
              <a:rPr lang="ru-RU" sz="2800" b="1" dirty="0">
                <a:solidFill>
                  <a:srgbClr val="002060"/>
                </a:solidFill>
                <a:latin typeface="Circe Bold" panose="020B0602020203020203" pitchFamily="34" charset="-52"/>
              </a:rPr>
              <a:t>-государственного партнёрства, в том числе:</a:t>
            </a: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800" dirty="0">
                <a:solidFill>
                  <a:srgbClr val="C00000"/>
                </a:solidFill>
                <a:latin typeface="Circe Bold" panose="020B0602020203020203" pitchFamily="34" charset="-52"/>
              </a:rPr>
              <a:t> </a:t>
            </a: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  <a:buNone/>
            </a:pPr>
            <a:endParaRPr lang="ru-RU" sz="2800" b="1" dirty="0">
              <a:solidFill>
                <a:srgbClr val="002060"/>
              </a:solidFill>
              <a:latin typeface="Circe Bold" panose="020B0602020203020203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9567" y="323254"/>
            <a:ext cx="2355935" cy="14735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0000" b="1" dirty="0">
                <a:ln w="50800">
                  <a:solidFill>
                    <a:srgbClr val="C00000"/>
                  </a:solidFill>
                  <a:miter lim="800000"/>
                </a:ln>
                <a:solidFill>
                  <a:srgbClr val="C00000"/>
                </a:solidFill>
                <a:latin typeface="Circe" panose="020B0502020203020203" pitchFamily="34" charset="-52"/>
              </a:rPr>
              <a:t>159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6" y="3204911"/>
            <a:ext cx="3407095" cy="3407095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5500801" y="3089437"/>
            <a:ext cx="3643199" cy="3522569"/>
            <a:chOff x="5995532" y="2572481"/>
            <a:chExt cx="2923368" cy="292336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532" y="2572481"/>
              <a:ext cx="2923368" cy="292336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8437" y="3616146"/>
              <a:ext cx="128443" cy="129289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452255" y="2607696"/>
            <a:ext cx="4572000" cy="15286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</a:pPr>
            <a:r>
              <a:rPr lang="ru-RU" sz="2400" dirty="0">
                <a:solidFill>
                  <a:srgbClr val="C00000"/>
                </a:solidFill>
                <a:latin typeface="Circe Bold" panose="020B0602020203020203" pitchFamily="34" charset="-52"/>
              </a:rPr>
              <a:t>10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человек получили санитарно-гигиенические услуги</a:t>
            </a:r>
          </a:p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</a:pPr>
            <a:r>
              <a:rPr lang="ru-RU" sz="2400" dirty="0">
                <a:solidFill>
                  <a:srgbClr val="C00000"/>
                </a:solidFill>
                <a:latin typeface="Circe Bold" panose="020B0602020203020203" pitchFamily="34" charset="-52"/>
              </a:rPr>
              <a:t>39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человек получили услуги по комплексной уборке квартир</a:t>
            </a:r>
          </a:p>
        </p:txBody>
      </p:sp>
    </p:spTree>
    <p:extLst>
      <p:ext uri="{BB962C8B-B14F-4D97-AF65-F5344CB8AC3E}">
        <p14:creationId xmlns:p14="http://schemas.microsoft.com/office/powerpoint/2010/main" val="31172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21" y="234532"/>
            <a:ext cx="4289878" cy="1194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Услуга «Комплексная реабилитация лиц </a:t>
            </a:r>
          </a:p>
          <a:p>
            <a:pPr algn="ctr" fontAlgn="auto">
              <a:spcAft>
                <a:spcPts val="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с ограничениями жизнедеятельности в нестационарной форме» </a:t>
            </a:r>
          </a:p>
          <a:p>
            <a:pPr algn="ctr" fontAlgn="auto">
              <a:spcAft>
                <a:spcPts val="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 оказана: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46335" y="5900517"/>
            <a:ext cx="172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услуги </a:t>
            </a:r>
          </a:p>
          <a:p>
            <a:pPr marL="0" indent="0" algn="ctr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5102" y="5903402"/>
            <a:ext cx="1504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чел.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85161" y="5903402"/>
            <a:ext cx="129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чел.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04551" y="1117885"/>
            <a:ext cx="0" cy="5146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3524" y="5257196"/>
            <a:ext cx="1352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irce ExtraBold" panose="020B0802020203020203" pitchFamily="34" charset="-52"/>
              </a:rPr>
              <a:t>644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7518" y="5257071"/>
            <a:ext cx="1423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irce ExtraBold" panose="020B0802020203020203" pitchFamily="34" charset="-52"/>
              </a:rPr>
              <a:t>130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102" y="202909"/>
            <a:ext cx="4017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Услуга «Комплексная реабилитация</a:t>
            </a:r>
          </a:p>
          <a:p>
            <a:pPr algn="ctr" fontAlgn="auto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 инвалидов (детей-инвалидов)», предоставляемая </a:t>
            </a:r>
          </a:p>
          <a:p>
            <a:pPr algn="ctr" fontAlgn="auto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мобильной службой реабилитации, оказана: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1" y="3006548"/>
            <a:ext cx="1314843" cy="1741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91" y="2350008"/>
            <a:ext cx="2149770" cy="23984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80670" y="5257071"/>
            <a:ext cx="1173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irce ExtraBold" panose="020B0802020203020203" pitchFamily="34" charset="-52"/>
              </a:rPr>
              <a:t>262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4821" y="5249256"/>
            <a:ext cx="3879330" cy="101566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144269" y="5248544"/>
            <a:ext cx="3602736" cy="101566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r="6596"/>
          <a:stretch/>
        </p:blipFill>
        <p:spPr>
          <a:xfrm>
            <a:off x="4683166" y="2325515"/>
            <a:ext cx="4325112" cy="23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08"/>
          <a:stretch/>
        </p:blipFill>
        <p:spPr>
          <a:xfrm rot="16200000">
            <a:off x="3867912" y="1581912"/>
            <a:ext cx="1408176" cy="91440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913878" y="2867736"/>
            <a:ext cx="6233170" cy="8577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>
                <a:ln w="38100">
                  <a:noFill/>
                  <a:miter lim="800000"/>
                </a:ln>
                <a:solidFill>
                  <a:srgbClr val="0070C0"/>
                </a:solidFill>
                <a:latin typeface="Circe Bold" panose="020B0602020203020203" pitchFamily="34" charset="-52"/>
              </a:rPr>
              <a:t>ИНВАЛИДОВ И ДЕТЕЙ-ИНВАЛИДОВ</a:t>
            </a:r>
          </a:p>
          <a:p>
            <a:pPr algn="ctr" fontAlgn="auto">
              <a:spcAft>
                <a:spcPts val="0"/>
              </a:spcAft>
            </a:pPr>
            <a:r>
              <a:rPr lang="ru-RU" sz="2000" b="1" dirty="0">
                <a:ln w="38100">
                  <a:noFill/>
                  <a:miter lim="800000"/>
                </a:ln>
                <a:solidFill>
                  <a:srgbClr val="0070C0"/>
                </a:solidFill>
                <a:latin typeface="Circe Bold" panose="020B0602020203020203" pitchFamily="34" charset="-52"/>
              </a:rPr>
              <a:t>ПРОШЛИ РЕАБИЛИТАЦИЮ В СТАЦИОНАРАХ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0669" y="4976064"/>
            <a:ext cx="4368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rgbClr val="C00000"/>
                </a:solidFill>
                <a:latin typeface="Circe ExtraBold" panose="020B0802020203020203" pitchFamily="34" charset="-52"/>
                <a:cs typeface="Times New Roman" panose="02020603050405020304" pitchFamily="18" charset="0"/>
              </a:rPr>
              <a:t>39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e ExtraBold" panose="020B0802020203020203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из них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на Черноморском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Побережье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29469" y="4673926"/>
            <a:ext cx="4775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взрослых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0669" y="4611911"/>
            <a:ext cx="436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ребенка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29469" y="5038961"/>
            <a:ext cx="4775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rgbClr val="C00000"/>
                </a:solidFill>
                <a:latin typeface="Circe ExtraBold" panose="020B0802020203020203" pitchFamily="34" charset="-52"/>
                <a:cs typeface="Times New Roman" panose="02020603050405020304" pitchFamily="18" charset="0"/>
              </a:rPr>
              <a:t>1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из них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на Черноморском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Побережье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998944" y="4108506"/>
            <a:ext cx="1492250" cy="5664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7000" b="1" dirty="0">
                <a:ln w="0"/>
                <a:solidFill>
                  <a:srgbClr val="039CD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Bold" panose="020B0602020203020203" pitchFamily="34" charset="-52"/>
              </a:rPr>
              <a:t>84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073268" y="4071641"/>
            <a:ext cx="2532849" cy="5664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7000" b="1" dirty="0">
                <a:ln w="0"/>
                <a:solidFill>
                  <a:srgbClr val="039CD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Bold" panose="020B0602020203020203" pitchFamily="34" charset="-52"/>
              </a:rPr>
              <a:t>105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23" y="3967637"/>
            <a:ext cx="748002" cy="954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08" y="1524153"/>
            <a:ext cx="2836292" cy="135323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-47208"/>
            <a:ext cx="9144000" cy="1335664"/>
          </a:xfrm>
          <a:prstGeom prst="rect">
            <a:avLst/>
          </a:prstGeom>
          <a:solidFill>
            <a:srgbClr val="03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39CDB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281" y="79856"/>
            <a:ext cx="9143999" cy="10815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bg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Комплексная реабилитация инвалидов и детей-инвалидов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bg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в реабилитационных центрах г. Москвы,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bg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Московской области и на Черноморском побережье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3129" y="1784150"/>
            <a:ext cx="3129280" cy="5664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Bold" panose="020B0602020203020203" pitchFamily="34" charset="-52"/>
              </a:rPr>
              <a:t>189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77" y="3845388"/>
            <a:ext cx="966556" cy="1360534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4560175" y="3837101"/>
            <a:ext cx="0" cy="2051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4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172"/>
            <a:ext cx="9144000" cy="617267"/>
          </a:xfrm>
          <a:prstGeom prst="rect">
            <a:avLst/>
          </a:prstGeom>
          <a:solidFill>
            <a:srgbClr val="009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" y="224994"/>
            <a:ext cx="9143999" cy="5267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КАБИНЕТ  ВЫДАЧИ ТЕХНИЧЕСКИХ СРЕДСТВ РЕАБИЛИТАЦИИ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6" y="1780877"/>
            <a:ext cx="9138204" cy="45719"/>
          </a:xfrm>
          <a:prstGeom prst="rect">
            <a:avLst/>
          </a:prstGeom>
          <a:solidFill>
            <a:srgbClr val="0095D7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6FA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93915" y="925317"/>
            <a:ext cx="3269293" cy="5664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7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Bold" panose="020B0602020203020203" pitchFamily="34" charset="-52"/>
              </a:rPr>
              <a:t>2230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08273" y="720170"/>
            <a:ext cx="5180427" cy="8577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500" b="1" dirty="0">
                <a:ln w="38100">
                  <a:noFill/>
                  <a:miter lim="800000"/>
                </a:ln>
                <a:latin typeface="Circe" panose="020B0502020203020203" pitchFamily="34" charset="-52"/>
              </a:rPr>
              <a:t>инвалидов получили</a:t>
            </a:r>
          </a:p>
          <a:p>
            <a:pPr fontAlgn="auto">
              <a:spcAft>
                <a:spcPts val="0"/>
              </a:spcAft>
            </a:pPr>
            <a:r>
              <a:rPr lang="ru-RU" sz="2500" b="1" dirty="0">
                <a:ln w="38100">
                  <a:noFill/>
                  <a:miter lim="800000"/>
                </a:ln>
                <a:latin typeface="Circe" panose="020B0502020203020203" pitchFamily="34" charset="-52"/>
              </a:rPr>
              <a:t>в 2022 году </a:t>
            </a:r>
          </a:p>
          <a:p>
            <a:pPr fontAlgn="auto">
              <a:spcAft>
                <a:spcPts val="0"/>
              </a:spcAft>
            </a:pPr>
            <a:r>
              <a:rPr lang="ru-RU" sz="2500" b="1" dirty="0">
                <a:ln w="38100">
                  <a:noFill/>
                  <a:miter lim="800000"/>
                </a:ln>
                <a:latin typeface="Circe" panose="020B0502020203020203" pitchFamily="34" charset="-52"/>
              </a:rPr>
              <a:t>различные виды услуг: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16066" y="2051633"/>
            <a:ext cx="74279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человек обеспечены абсорбирующим бельем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latin typeface="Circe" panose="020B0502020203020203" pitchFamily="34" charset="-5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latin typeface="Circe" panose="020B0502020203020203" pitchFamily="34" charset="-5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человека получили кресло-коляски, трости опорные, костыли, ходунки и другие виды ТСР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latin typeface="Circe" panose="020B0502020203020203" pitchFamily="34" charset="-5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latin typeface="Circe" panose="020B0502020203020203" pitchFamily="34" charset="-5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человека -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 panose="020B0502020203020203" pitchFamily="34" charset="-52"/>
                <a:cs typeface="Times New Roman" panose="02020603050405020304" pitchFamily="18" charset="0"/>
              </a:rPr>
              <a:t>1668</a:t>
            </a:r>
            <a:r>
              <a:rPr lang="ru-RU" sz="2000" b="1" dirty="0">
                <a:solidFill>
                  <a:srgbClr val="0070C0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 направлений на получение или изготовление протезно-ортопедических изделий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latin typeface="Circe" panose="020B0502020203020203" pitchFamily="34" charset="-5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latin typeface="Circe" panose="020B0502020203020203" pitchFamily="34" charset="-5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человек оформили компенсационную выплату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на общую сумму </a:t>
            </a:r>
            <a:r>
              <a:rPr lang="ru-RU" sz="2000" b="1" dirty="0">
                <a:solidFill>
                  <a:srgbClr val="C00000"/>
                </a:solidFill>
                <a:latin typeface="Circe" panose="020B0502020203020203" pitchFamily="34" charset="-52"/>
              </a:rPr>
              <a:t>78 086 057,64 </a:t>
            </a:r>
            <a:r>
              <a:rPr lang="ru-RU" sz="2000" b="1" dirty="0">
                <a:solidFill>
                  <a:srgbClr val="0070C0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69949" y="2058037"/>
            <a:ext cx="1643743" cy="5664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400" b="1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1306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5407" y="3065209"/>
            <a:ext cx="1643743" cy="5664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Bold" panose="020B0602020203020203" pitchFamily="34" charset="-52"/>
              </a:rPr>
              <a:t>434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35409" y="4320305"/>
            <a:ext cx="1643743" cy="5664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Bold" panose="020B0602020203020203" pitchFamily="34" charset="-52"/>
              </a:rPr>
              <a:t>382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35408" y="5462828"/>
            <a:ext cx="1643743" cy="5664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Bold" panose="020B0602020203020203" pitchFamily="34" charset="-52"/>
              </a:rPr>
              <a:t>626</a:t>
            </a:r>
          </a:p>
        </p:txBody>
      </p:sp>
    </p:spTree>
    <p:extLst>
      <p:ext uri="{BB962C8B-B14F-4D97-AF65-F5344CB8AC3E}">
        <p14:creationId xmlns:p14="http://schemas.microsoft.com/office/powerpoint/2010/main" val="38526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636" y="328269"/>
            <a:ext cx="6970681" cy="90297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irce Bold" panose="020B0602020203020203" pitchFamily="34" charset="-52"/>
              </a:rPr>
              <a:t>ОТДЕЛ ДОЛГОЛЕТИЯ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320" y="1417321"/>
            <a:ext cx="7879079" cy="4696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0095D7"/>
                </a:solidFill>
                <a:latin typeface="Circe" panose="020B0502020203020203" pitchFamily="34" charset="-52"/>
              </a:rPr>
              <a:t> </a:t>
            </a:r>
            <a:endParaRPr lang="ru-RU" sz="2200" dirty="0">
              <a:latin typeface="Circe" panose="020B0502020203020203" pitchFamily="34" charset="-52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3200" b="1" dirty="0">
                <a:solidFill>
                  <a:srgbClr val="0070C0"/>
                </a:solidFill>
                <a:latin typeface="Circe Bold" panose="020B0602020203020203" pitchFamily="34" charset="-52"/>
              </a:rPr>
              <a:t>1803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2200" dirty="0">
                <a:latin typeface="Circe" panose="020B0502020203020203" pitchFamily="34" charset="-52"/>
              </a:rPr>
              <a:t>человека старшего поколения занимаются в </a:t>
            </a:r>
            <a:r>
              <a:rPr lang="ru-RU" sz="2200" b="1" dirty="0">
                <a:solidFill>
                  <a:srgbClr val="0070C0"/>
                </a:solidFill>
                <a:latin typeface="Circe" panose="020B0502020203020203" pitchFamily="34" charset="-52"/>
              </a:rPr>
              <a:t>63</a:t>
            </a:r>
            <a:r>
              <a:rPr lang="ru-RU" sz="2200" dirty="0">
                <a:solidFill>
                  <a:srgbClr val="00B0F0"/>
                </a:solidFill>
                <a:latin typeface="Circe" panose="020B0502020203020203" pitchFamily="34" charset="-52"/>
              </a:rPr>
              <a:t> </a:t>
            </a:r>
            <a:r>
              <a:rPr lang="ru-RU" sz="2200" dirty="0">
                <a:latin typeface="Circe" panose="020B0502020203020203" pitchFamily="34" charset="-52"/>
              </a:rPr>
              <a:t>офлайн-группах по различным направлениям (физические, образовательные, творческие активности);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ru-RU" sz="2200" dirty="0">
              <a:latin typeface="Circe" panose="020B0502020203020203" pitchFamily="34" charset="-52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3200" b="1" dirty="0">
                <a:solidFill>
                  <a:srgbClr val="0070C0"/>
                </a:solidFill>
                <a:latin typeface="Circe Bold" panose="020B0602020203020203" pitchFamily="34" charset="-52"/>
              </a:rPr>
              <a:t>3316</a:t>
            </a:r>
            <a:r>
              <a:rPr lang="ru-RU" sz="2200" dirty="0">
                <a:latin typeface="Circe" panose="020B0502020203020203" pitchFamily="34" charset="-52"/>
              </a:rPr>
              <a:t> человек посещают онлайн-занятия в </a:t>
            </a:r>
            <a:r>
              <a:rPr lang="ru-RU" sz="2200" b="1" dirty="0">
                <a:solidFill>
                  <a:srgbClr val="0070C0"/>
                </a:solidFill>
                <a:latin typeface="Circe" panose="020B0502020203020203" pitchFamily="34" charset="-52"/>
              </a:rPr>
              <a:t>41</a:t>
            </a:r>
            <a:r>
              <a:rPr lang="ru-RU" sz="2200" dirty="0">
                <a:latin typeface="Circe" panose="020B0502020203020203" pitchFamily="34" charset="-52"/>
              </a:rPr>
              <a:t> группе; 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ru-RU" sz="2200" dirty="0">
              <a:latin typeface="Circe" panose="020B0502020203020203" pitchFamily="34" charset="-52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3200" b="1" dirty="0">
                <a:solidFill>
                  <a:srgbClr val="0070C0"/>
                </a:solidFill>
                <a:latin typeface="Circe Bold" panose="020B0602020203020203" pitchFamily="34" charset="-52"/>
              </a:rPr>
              <a:t>5634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2200" dirty="0">
                <a:latin typeface="Circe" panose="020B0502020203020203" pitchFamily="34" charset="-52"/>
              </a:rPr>
              <a:t>человека приняли участие в различных мероприятиях (автобусные и пешие экскурсии, посещение театров, праздников, выставок участие в мастер-классах и иное);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200" dirty="0">
              <a:latin typeface="Circe" panose="020B0502020203020203" pitchFamily="34" charset="-52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200" dirty="0">
              <a:latin typeface="Circe" panose="020B0502020203020203" pitchFamily="34" charset="-52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200" dirty="0">
              <a:latin typeface="Circe" panose="020B0502020203020203" pitchFamily="34" charset="-52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200" dirty="0">
              <a:latin typeface="Circe" panose="020B0502020203020203" pitchFamily="34" charset="-52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200" dirty="0">
              <a:latin typeface="Circe" panose="020B0502020203020203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3" y="14070"/>
            <a:ext cx="1343501" cy="13523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266362"/>
            <a:ext cx="9144000" cy="5842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48977" y="6266362"/>
            <a:ext cx="365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</a:rPr>
              <a:t>Количество поставщиков</a:t>
            </a:r>
            <a:r>
              <a:rPr lang="en-US" sz="2000" b="1" dirty="0">
                <a:solidFill>
                  <a:schemeClr val="bg1"/>
                </a:solidFill>
                <a:latin typeface="Circe Bold" panose="020B0602020203020203" pitchFamily="34" charset="-52"/>
              </a:rPr>
              <a:t>:</a:t>
            </a:r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irce Bold" panose="020B0602020203020203" pitchFamily="34" charset="-52"/>
              </a:rPr>
              <a:t>30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45" y="3199944"/>
            <a:ext cx="539361" cy="5393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36115"/>
            <a:ext cx="724451" cy="7244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253180"/>
            <a:ext cx="678177" cy="6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3400797" y="4473266"/>
            <a:ext cx="2379518" cy="232240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2853315"/>
              </p:ext>
            </p:extLst>
          </p:nvPr>
        </p:nvGraphicFramePr>
        <p:xfrm>
          <a:off x="563731" y="1350054"/>
          <a:ext cx="8415866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83287" y="304172"/>
            <a:ext cx="9143999" cy="120874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C00000"/>
                </a:solidFill>
                <a:latin typeface="Circe ExtraBold" panose="020B0802020203020203" pitchFamily="34" charset="-52"/>
                <a:cs typeface="Times New Roman" panose="02020603050405020304" pitchFamily="18" charset="0"/>
              </a:rPr>
              <a:t>РЕЙТИНГ ПОПУЛЯРНЫХ АКТИВНОСТЕЙ ПРОЕКТА «МОСКОВСКОЕ ДОЛГОЛЕТИЕ»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C00000"/>
                </a:solidFill>
                <a:latin typeface="Circe ExtraBold" panose="020B0802020203020203" pitchFamily="34" charset="-52"/>
                <a:cs typeface="Times New Roman" panose="02020603050405020304" pitchFamily="18" charset="0"/>
              </a:rPr>
              <a:t>В РАЙОНЕ ОРЕХОВО-БОРИСОВО СЕВЕРНОЕ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1290" y="5034707"/>
            <a:ext cx="2088092" cy="3331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1400" b="1" dirty="0">
                <a:ln w="38100">
                  <a:noFill/>
                  <a:miter lim="800000"/>
                </a:ln>
                <a:solidFill>
                  <a:srgbClr val="039CDB"/>
                </a:solidFill>
                <a:latin typeface="+mn-lt"/>
              </a:rPr>
              <a:t>общее число </a:t>
            </a:r>
          </a:p>
          <a:p>
            <a:pPr algn="r" fontAlgn="auto">
              <a:spcAft>
                <a:spcPts val="0"/>
              </a:spcAft>
            </a:pPr>
            <a:r>
              <a:rPr lang="ru-RU" sz="1400" b="1" dirty="0">
                <a:ln w="38100">
                  <a:noFill/>
                  <a:miter lim="800000"/>
                </a:ln>
                <a:solidFill>
                  <a:srgbClr val="039CDB"/>
                </a:solidFill>
                <a:latin typeface="+mn-lt"/>
              </a:rPr>
              <a:t>уникальных участников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390016" y="5595993"/>
            <a:ext cx="1088966" cy="455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500" b="1" dirty="0">
                <a:ln w="38100">
                  <a:noFill/>
                  <a:miter lim="800000"/>
                </a:ln>
                <a:solidFill>
                  <a:srgbClr val="DF2D21"/>
                </a:solidFill>
                <a:latin typeface="Circe" panose="020B0502020203020203" pitchFamily="34" charset="-52"/>
              </a:rPr>
              <a:t>2237 чел.</a:t>
            </a:r>
          </a:p>
          <a:p>
            <a:pPr algn="ctr" fontAlgn="auto">
              <a:spcAft>
                <a:spcPts val="0"/>
              </a:spcAft>
            </a:pPr>
            <a:endParaRPr lang="ru-RU" sz="1500" b="1" dirty="0">
              <a:ln w="38100">
                <a:noFill/>
                <a:miter lim="800000"/>
              </a:ln>
              <a:solidFill>
                <a:srgbClr val="DF2D21"/>
              </a:solidFill>
              <a:latin typeface="Circe" panose="020B05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9" y="4207260"/>
            <a:ext cx="2790939" cy="26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46263" y="4582753"/>
            <a:ext cx="3207797" cy="1674184"/>
          </a:xfrm>
          <a:prstGeom prst="rect">
            <a:avLst/>
          </a:prstGeom>
          <a:solidFill>
            <a:srgbClr val="70A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18925" y="1108757"/>
            <a:ext cx="3207797" cy="1674184"/>
          </a:xfrm>
          <a:prstGeom prst="rect">
            <a:avLst/>
          </a:prstGeom>
          <a:solidFill>
            <a:srgbClr val="70A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апля 34"/>
          <p:cNvSpPr/>
          <p:nvPr/>
        </p:nvSpPr>
        <p:spPr>
          <a:xfrm>
            <a:off x="4207094" y="4824077"/>
            <a:ext cx="1432521" cy="1458820"/>
          </a:xfrm>
          <a:prstGeom prst="teardrop">
            <a:avLst>
              <a:gd name="adj" fmla="val 109004"/>
            </a:avLst>
          </a:prstGeom>
          <a:solidFill>
            <a:srgbClr val="70AED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апля 35"/>
          <p:cNvSpPr/>
          <p:nvPr/>
        </p:nvSpPr>
        <p:spPr>
          <a:xfrm rot="2644993">
            <a:off x="4199453" y="3259589"/>
            <a:ext cx="1407414" cy="1433252"/>
          </a:xfrm>
          <a:prstGeom prst="teardrop">
            <a:avLst>
              <a:gd name="adj" fmla="val 109004"/>
            </a:avLst>
          </a:prstGeom>
          <a:solidFill>
            <a:srgbClr val="70AED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апля 36"/>
          <p:cNvSpPr/>
          <p:nvPr/>
        </p:nvSpPr>
        <p:spPr>
          <a:xfrm rot="5400000">
            <a:off x="4302766" y="1737499"/>
            <a:ext cx="1432523" cy="1458822"/>
          </a:xfrm>
          <a:prstGeom prst="teardrop">
            <a:avLst>
              <a:gd name="adj" fmla="val 109004"/>
            </a:avLst>
          </a:prstGeom>
          <a:solidFill>
            <a:srgbClr val="70AED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апля 37"/>
          <p:cNvSpPr/>
          <p:nvPr/>
        </p:nvSpPr>
        <p:spPr>
          <a:xfrm rot="8001754">
            <a:off x="5792698" y="1292803"/>
            <a:ext cx="1432521" cy="1458820"/>
          </a:xfrm>
          <a:prstGeom prst="teardrop">
            <a:avLst>
              <a:gd name="adj" fmla="val 109004"/>
            </a:avLst>
          </a:prstGeom>
          <a:solidFill>
            <a:srgbClr val="70AED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Капля 39"/>
          <p:cNvSpPr/>
          <p:nvPr/>
        </p:nvSpPr>
        <p:spPr>
          <a:xfrm rot="13671646">
            <a:off x="7693757" y="3130910"/>
            <a:ext cx="1396519" cy="1422157"/>
          </a:xfrm>
          <a:prstGeom prst="teardrop">
            <a:avLst>
              <a:gd name="adj" fmla="val 109004"/>
            </a:avLst>
          </a:prstGeom>
          <a:solidFill>
            <a:srgbClr val="70AED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апля 40"/>
          <p:cNvSpPr/>
          <p:nvPr/>
        </p:nvSpPr>
        <p:spPr>
          <a:xfrm rot="10523772">
            <a:off x="7368970" y="1599516"/>
            <a:ext cx="1432521" cy="1458820"/>
          </a:xfrm>
          <a:prstGeom prst="teardrop">
            <a:avLst>
              <a:gd name="adj" fmla="val 109004"/>
            </a:avLst>
          </a:prstGeom>
          <a:solidFill>
            <a:srgbClr val="70AED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Капля 41"/>
          <p:cNvSpPr/>
          <p:nvPr/>
        </p:nvSpPr>
        <p:spPr>
          <a:xfrm rot="18920844">
            <a:off x="5859843" y="5162558"/>
            <a:ext cx="1432521" cy="1458820"/>
          </a:xfrm>
          <a:prstGeom prst="teardrop">
            <a:avLst>
              <a:gd name="adj" fmla="val 109004"/>
            </a:avLst>
          </a:prstGeom>
          <a:solidFill>
            <a:srgbClr val="70AED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апля 42"/>
          <p:cNvSpPr/>
          <p:nvPr/>
        </p:nvSpPr>
        <p:spPr>
          <a:xfrm rot="16200000">
            <a:off x="7496057" y="4813617"/>
            <a:ext cx="1432522" cy="1458821"/>
          </a:xfrm>
          <a:prstGeom prst="teardrop">
            <a:avLst>
              <a:gd name="adj" fmla="val 109004"/>
            </a:avLst>
          </a:prstGeom>
          <a:solidFill>
            <a:srgbClr val="70AED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3B0BA9-D1FE-4967-B6B2-02302D5DF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10" y="3156394"/>
            <a:ext cx="1371493" cy="1380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AF98C-4BBF-4898-A58A-CFA2AB058A0C}"/>
              </a:ext>
            </a:extLst>
          </p:cNvPr>
          <p:cNvSpPr txBox="1"/>
          <p:nvPr/>
        </p:nvSpPr>
        <p:spPr>
          <a:xfrm>
            <a:off x="6056315" y="136414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EB1E09-4FD0-4C5E-922A-E3521A046543}"/>
              </a:ext>
            </a:extLst>
          </p:cNvPr>
          <p:cNvSpPr txBox="1"/>
          <p:nvPr/>
        </p:nvSpPr>
        <p:spPr>
          <a:xfrm>
            <a:off x="7676910" y="176727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1C0431-AD53-4522-BE2D-C274968A91D3}"/>
              </a:ext>
            </a:extLst>
          </p:cNvPr>
          <p:cNvSpPr txBox="1"/>
          <p:nvPr/>
        </p:nvSpPr>
        <p:spPr>
          <a:xfrm>
            <a:off x="8068426" y="307471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6C05B7-1C9C-477D-8EAF-DC6AE7BB25C4}"/>
              </a:ext>
            </a:extLst>
          </p:cNvPr>
          <p:cNvSpPr txBox="1"/>
          <p:nvPr/>
        </p:nvSpPr>
        <p:spPr>
          <a:xfrm>
            <a:off x="6099683" y="5045655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12EAD-F1ED-4881-AF65-82E31B2D91B0}"/>
              </a:ext>
            </a:extLst>
          </p:cNvPr>
          <p:cNvSpPr txBox="1"/>
          <p:nvPr/>
        </p:nvSpPr>
        <p:spPr>
          <a:xfrm>
            <a:off x="4671880" y="47077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B614B4-7DAB-4051-83C1-DB8B1401067C}"/>
              </a:ext>
            </a:extLst>
          </p:cNvPr>
          <p:cNvSpPr txBox="1"/>
          <p:nvPr/>
        </p:nvSpPr>
        <p:spPr>
          <a:xfrm>
            <a:off x="4622328" y="336582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89B1A5-F05E-4616-BE79-6E05496B71DC}"/>
              </a:ext>
            </a:extLst>
          </p:cNvPr>
          <p:cNvSpPr txBox="1"/>
          <p:nvPr/>
        </p:nvSpPr>
        <p:spPr>
          <a:xfrm>
            <a:off x="4557039" y="172430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080F0-7F0C-4DBE-B16A-B175660100C6}"/>
              </a:ext>
            </a:extLst>
          </p:cNvPr>
          <p:cNvSpPr txBox="1"/>
          <p:nvPr/>
        </p:nvSpPr>
        <p:spPr>
          <a:xfrm>
            <a:off x="6196577" y="233634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Музеи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93DA6F-FBC2-472F-8EBF-1CA0E787F6DA}"/>
              </a:ext>
            </a:extLst>
          </p:cNvPr>
          <p:cNvSpPr txBox="1"/>
          <p:nvPr/>
        </p:nvSpPr>
        <p:spPr>
          <a:xfrm>
            <a:off x="7528584" y="2535801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Выставки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FBA65A-C649-4C87-B504-6D81448A0767}"/>
              </a:ext>
            </a:extLst>
          </p:cNvPr>
          <p:cNvSpPr txBox="1"/>
          <p:nvPr/>
        </p:nvSpPr>
        <p:spPr>
          <a:xfrm>
            <a:off x="7929863" y="3945026"/>
            <a:ext cx="1363534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</a:rPr>
              <a:t>Храмы </a:t>
            </a:r>
          </a:p>
          <a:p>
            <a:pPr>
              <a:lnSpc>
                <a:spcPts val="600"/>
              </a:lnSpc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</a:rPr>
              <a:t>Особняки</a:t>
            </a:r>
          </a:p>
          <a:p>
            <a:pPr>
              <a:lnSpc>
                <a:spcPts val="600"/>
              </a:lnSpc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</a:rPr>
              <a:t>Производство</a:t>
            </a:r>
          </a:p>
          <a:p>
            <a:pPr>
              <a:lnSpc>
                <a:spcPts val="600"/>
              </a:lnSpc>
              <a:spcBef>
                <a:spcPts val="600"/>
              </a:spcBef>
            </a:pP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3425AE-6153-47D7-B475-C369A3161CFB}"/>
              </a:ext>
            </a:extLst>
          </p:cNvPr>
          <p:cNvSpPr txBox="1"/>
          <p:nvPr/>
        </p:nvSpPr>
        <p:spPr>
          <a:xfrm>
            <a:off x="6040276" y="6028543"/>
            <a:ext cx="1212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ts val="600"/>
              </a:spcBef>
            </a:pPr>
            <a:r>
              <a:rPr lang="ru-RU" sz="1300" dirty="0">
                <a:solidFill>
                  <a:schemeClr val="bg1"/>
                </a:solidFill>
              </a:rPr>
              <a:t>Массовые</a:t>
            </a:r>
          </a:p>
          <a:p>
            <a:pPr>
              <a:lnSpc>
                <a:spcPts val="600"/>
              </a:lnSpc>
              <a:spcBef>
                <a:spcPts val="600"/>
              </a:spcBef>
            </a:pPr>
            <a:r>
              <a:rPr lang="ru-RU" sz="1300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991211-A533-4578-A343-2A376C8B60E4}"/>
              </a:ext>
            </a:extLst>
          </p:cNvPr>
          <p:cNvSpPr txBox="1"/>
          <p:nvPr/>
        </p:nvSpPr>
        <p:spPr>
          <a:xfrm>
            <a:off x="4252438" y="4237017"/>
            <a:ext cx="1334190" cy="19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ВДНХ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825F44-3029-44AF-B6AB-BF470C3CADE7}"/>
              </a:ext>
            </a:extLst>
          </p:cNvPr>
          <p:cNvSpPr txBox="1"/>
          <p:nvPr/>
        </p:nvSpPr>
        <p:spPr>
          <a:xfrm>
            <a:off x="4313724" y="5677228"/>
            <a:ext cx="1212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Пешие</a:t>
            </a:r>
          </a:p>
          <a:p>
            <a:pPr algn="ctr">
              <a:lnSpc>
                <a:spcPts val="6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экскурсии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EA562A-83E0-4FE9-9D26-D68884B8E70B}"/>
              </a:ext>
            </a:extLst>
          </p:cNvPr>
          <p:cNvSpPr txBox="1"/>
          <p:nvPr/>
        </p:nvSpPr>
        <p:spPr>
          <a:xfrm>
            <a:off x="4712550" y="2631424"/>
            <a:ext cx="71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театры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777" y="200181"/>
            <a:ext cx="875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irce Bold" panose="020B0602020203020203" pitchFamily="34" charset="-52"/>
              </a:rPr>
              <a:t>КУЛЬТУРНО-ДОСУГОВАЯ ДЕЯТЕЛЬНОСТЬ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33247" y="772383"/>
            <a:ext cx="7896546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41C0431-AD53-4522-BE2D-C274968A91D3}"/>
              </a:ext>
            </a:extLst>
          </p:cNvPr>
          <p:cNvSpPr txBox="1"/>
          <p:nvPr/>
        </p:nvSpPr>
        <p:spPr>
          <a:xfrm>
            <a:off x="7841669" y="47645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FBA65A-C649-4C87-B504-6D81448A0767}"/>
              </a:ext>
            </a:extLst>
          </p:cNvPr>
          <p:cNvSpPr txBox="1"/>
          <p:nvPr/>
        </p:nvSpPr>
        <p:spPr>
          <a:xfrm>
            <a:off x="7645451" y="5656665"/>
            <a:ext cx="12936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Теплоходные </a:t>
            </a:r>
          </a:p>
          <a:p>
            <a:pPr>
              <a:lnSpc>
                <a:spcPts val="6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экскурсии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5" y="1289968"/>
            <a:ext cx="3438870" cy="2292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2" y="3794739"/>
            <a:ext cx="3458106" cy="23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79" y="597359"/>
            <a:ext cx="837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irce" panose="020B0502020203020203" pitchFamily="34" charset="-52"/>
              </a:rPr>
              <a:t>открытие  двух центров состоялось</a:t>
            </a:r>
          </a:p>
          <a:p>
            <a:pPr algn="ctr"/>
            <a:r>
              <a:rPr lang="ru-RU" sz="2400" b="1" dirty="0"/>
              <a:t> </a:t>
            </a:r>
            <a:r>
              <a:rPr lang="ru-RU" sz="2400" b="1" dirty="0">
                <a:solidFill>
                  <a:srgbClr val="2EB398"/>
                </a:solidFill>
                <a:latin typeface="Circe Bold" panose="020B0602020203020203" pitchFamily="34" charset="-52"/>
              </a:rPr>
              <a:t>01 июля 2022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696" y="255238"/>
            <a:ext cx="8505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65849"/>
                </a:solidFill>
                <a:latin typeface="Circe Bold" panose="020B0602020203020203" pitchFamily="34" charset="-52"/>
              </a:rPr>
              <a:t>ЦМД «Орехово-Борисово Северное» и ЦМД «Орехово-Борисово Южное»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" y="4403496"/>
            <a:ext cx="45432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irce" panose="020B0502020203020203" pitchFamily="34" charset="-52"/>
              </a:rPr>
              <a:t>ул. Шипиловская, д. 9 корп. 2</a:t>
            </a:r>
          </a:p>
          <a:p>
            <a:r>
              <a:rPr lang="ru-RU" dirty="0">
                <a:latin typeface="Circe" panose="020B0502020203020203" pitchFamily="34" charset="-52"/>
              </a:rPr>
              <a:t>занимаемая площадь -  </a:t>
            </a:r>
            <a:r>
              <a:rPr lang="ru-RU" b="1" dirty="0">
                <a:latin typeface="Circe" panose="020B0502020203020203" pitchFamily="34" charset="-52"/>
              </a:rPr>
              <a:t>1311,64</a:t>
            </a:r>
            <a:r>
              <a:rPr lang="ru-RU" dirty="0">
                <a:latin typeface="Circe" panose="020B0502020203020203" pitchFamily="34" charset="-52"/>
              </a:rPr>
              <a:t> </a:t>
            </a:r>
            <a:r>
              <a:rPr lang="ru-RU" dirty="0" err="1">
                <a:latin typeface="Circe" panose="020B0502020203020203" pitchFamily="34" charset="-52"/>
              </a:rPr>
              <a:t>кв.м</a:t>
            </a:r>
            <a:r>
              <a:rPr lang="ru-RU" dirty="0">
                <a:latin typeface="Circe" panose="020B0502020203020203" pitchFamily="34" charset="-52"/>
              </a:rPr>
              <a:t>.</a:t>
            </a:r>
          </a:p>
          <a:p>
            <a:r>
              <a:rPr lang="ru-RU" b="1" dirty="0">
                <a:latin typeface="Circe" panose="020B0502020203020203" pitchFamily="34" charset="-52"/>
              </a:rPr>
              <a:t>16</a:t>
            </a:r>
            <a:r>
              <a:rPr lang="ru-RU" dirty="0">
                <a:latin typeface="Circe" panose="020B0502020203020203" pitchFamily="34" charset="-52"/>
              </a:rPr>
              <a:t> тематических локаций</a:t>
            </a:r>
          </a:p>
          <a:p>
            <a:r>
              <a:rPr lang="ru-RU" b="1" dirty="0">
                <a:latin typeface="Circe" panose="020B0502020203020203" pitchFamily="34" charset="-52"/>
              </a:rPr>
              <a:t>50</a:t>
            </a:r>
            <a:r>
              <a:rPr lang="ru-RU" dirty="0">
                <a:latin typeface="Circe" panose="020B0502020203020203" pitchFamily="34" charset="-52"/>
              </a:rPr>
              <a:t> клубов</a:t>
            </a:r>
          </a:p>
          <a:p>
            <a:r>
              <a:rPr lang="ru-RU" b="1" dirty="0">
                <a:latin typeface="Circe" panose="020B0502020203020203" pitchFamily="34" charset="-52"/>
              </a:rPr>
              <a:t>2283</a:t>
            </a:r>
            <a:r>
              <a:rPr lang="ru-RU" dirty="0">
                <a:latin typeface="Circe" panose="020B0502020203020203" pitchFamily="34" charset="-52"/>
              </a:rPr>
              <a:t> мероприятия проведено</a:t>
            </a:r>
          </a:p>
          <a:p>
            <a:r>
              <a:rPr lang="ru-RU" b="1" dirty="0">
                <a:latin typeface="Circe" panose="020B0502020203020203" pitchFamily="34" charset="-52"/>
              </a:rPr>
              <a:t>31179</a:t>
            </a:r>
            <a:r>
              <a:rPr lang="ru-RU" dirty="0">
                <a:latin typeface="Circe" panose="020B0502020203020203" pitchFamily="34" charset="-52"/>
              </a:rPr>
              <a:t> человек посетили</a:t>
            </a:r>
          </a:p>
          <a:p>
            <a:r>
              <a:rPr lang="ru-RU" dirty="0">
                <a:latin typeface="Circe" panose="020B0502020203020203" pitchFamily="34" charset="-52"/>
              </a:rPr>
              <a:t>мероприятия</a:t>
            </a:r>
          </a:p>
          <a:p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9216" y="4375668"/>
            <a:ext cx="44165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irce" panose="020B0502020203020203" pitchFamily="34" charset="-52"/>
              </a:rPr>
              <a:t>Ореховый бульвар, д. 4</a:t>
            </a:r>
          </a:p>
          <a:p>
            <a:r>
              <a:rPr lang="ru-RU" dirty="0">
                <a:latin typeface="Circe" panose="020B0502020203020203" pitchFamily="34" charset="-52"/>
              </a:rPr>
              <a:t>занимаемая площадь -  </a:t>
            </a:r>
            <a:r>
              <a:rPr lang="ru-RU" b="1" dirty="0">
                <a:latin typeface="Circe" panose="020B0502020203020203" pitchFamily="34" charset="-52"/>
              </a:rPr>
              <a:t>866,35</a:t>
            </a:r>
            <a:r>
              <a:rPr lang="ru-RU" dirty="0">
                <a:latin typeface="Circe" panose="020B0502020203020203" pitchFamily="34" charset="-52"/>
              </a:rPr>
              <a:t> </a:t>
            </a:r>
            <a:r>
              <a:rPr lang="ru-RU" dirty="0" err="1">
                <a:latin typeface="Circe" panose="020B0502020203020203" pitchFamily="34" charset="-52"/>
              </a:rPr>
              <a:t>кв.м</a:t>
            </a:r>
            <a:r>
              <a:rPr lang="ru-RU" dirty="0">
                <a:latin typeface="Circe" panose="020B0502020203020203" pitchFamily="34" charset="-52"/>
              </a:rPr>
              <a:t>.</a:t>
            </a:r>
          </a:p>
          <a:p>
            <a:r>
              <a:rPr lang="ru-RU" b="1" dirty="0">
                <a:latin typeface="Circe" panose="020B0502020203020203" pitchFamily="34" charset="-52"/>
              </a:rPr>
              <a:t>11</a:t>
            </a:r>
            <a:r>
              <a:rPr lang="ru-RU" dirty="0">
                <a:latin typeface="Circe" panose="020B0502020203020203" pitchFamily="34" charset="-52"/>
              </a:rPr>
              <a:t> тематических локаций</a:t>
            </a:r>
          </a:p>
          <a:p>
            <a:r>
              <a:rPr lang="ru-RU" b="1" dirty="0">
                <a:latin typeface="Circe" panose="020B0502020203020203" pitchFamily="34" charset="-52"/>
              </a:rPr>
              <a:t>124</a:t>
            </a:r>
            <a:r>
              <a:rPr lang="ru-RU" dirty="0">
                <a:latin typeface="Circe" panose="020B0502020203020203" pitchFamily="34" charset="-52"/>
              </a:rPr>
              <a:t> клуба</a:t>
            </a:r>
          </a:p>
          <a:p>
            <a:r>
              <a:rPr lang="ru-RU" b="1" dirty="0">
                <a:latin typeface="Circe" panose="020B0502020203020203" pitchFamily="34" charset="-52"/>
              </a:rPr>
              <a:t>3141</a:t>
            </a:r>
            <a:r>
              <a:rPr lang="ru-RU" dirty="0">
                <a:latin typeface="Circe" panose="020B0502020203020203" pitchFamily="34" charset="-52"/>
              </a:rPr>
              <a:t> мероприятие проведено</a:t>
            </a:r>
          </a:p>
          <a:p>
            <a:r>
              <a:rPr lang="ru-RU" b="1" dirty="0">
                <a:latin typeface="Circe" panose="020B0502020203020203" pitchFamily="34" charset="-52"/>
              </a:rPr>
              <a:t>22891</a:t>
            </a:r>
            <a:r>
              <a:rPr lang="ru-RU" dirty="0">
                <a:latin typeface="Circe" panose="020B0502020203020203" pitchFamily="34" charset="-52"/>
              </a:rPr>
              <a:t> человек посетили</a:t>
            </a:r>
          </a:p>
          <a:p>
            <a:r>
              <a:rPr lang="ru-RU" dirty="0">
                <a:latin typeface="Circe" panose="020B0502020203020203" pitchFamily="34" charset="-52"/>
              </a:rPr>
              <a:t>мероприятия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r="1840"/>
          <a:stretch/>
        </p:blipFill>
        <p:spPr>
          <a:xfrm>
            <a:off x="82296" y="1756522"/>
            <a:ext cx="4657579" cy="24504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4183" r="8934" b="3489"/>
          <a:stretch/>
        </p:blipFill>
        <p:spPr>
          <a:xfrm>
            <a:off x="5089348" y="1570421"/>
            <a:ext cx="3696106" cy="2563881"/>
          </a:xfrm>
          <a:prstGeom prst="rect">
            <a:avLst/>
          </a:prstGeom>
        </p:spPr>
      </p:pic>
      <p:sp>
        <p:nvSpPr>
          <p:cNvPr id="14" name="Половина рамки 13"/>
          <p:cNvSpPr/>
          <p:nvPr/>
        </p:nvSpPr>
        <p:spPr>
          <a:xfrm rot="10800000">
            <a:off x="164968" y="4276368"/>
            <a:ext cx="4389974" cy="2475700"/>
          </a:xfrm>
          <a:prstGeom prst="halfFrame">
            <a:avLst>
              <a:gd name="adj1" fmla="val 5288"/>
              <a:gd name="adj2" fmla="val 5057"/>
            </a:avLst>
          </a:prstGeom>
          <a:solidFill>
            <a:srgbClr val="2E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0800000">
            <a:off x="4680606" y="4276368"/>
            <a:ext cx="4389974" cy="2475700"/>
          </a:xfrm>
          <a:prstGeom prst="halfFrame">
            <a:avLst>
              <a:gd name="adj1" fmla="val 5288"/>
              <a:gd name="adj2" fmla="val 5057"/>
            </a:avLst>
          </a:prstGeom>
          <a:solidFill>
            <a:srgbClr val="2E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2144" y="4203469"/>
            <a:ext cx="42867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atin typeface="Circe" panose="020B0502020203020203" pitchFamily="34" charset="-52"/>
              </a:rPr>
              <a:t>Борисовские</a:t>
            </a:r>
            <a:r>
              <a:rPr lang="ru-RU" b="1" dirty="0">
                <a:latin typeface="Circe" panose="020B0502020203020203" pitchFamily="34" charset="-52"/>
              </a:rPr>
              <a:t> пруды, д.8, кор.3   </a:t>
            </a:r>
          </a:p>
          <a:p>
            <a:r>
              <a:rPr lang="ru-RU" dirty="0">
                <a:latin typeface="Circe" panose="020B0502020203020203" pitchFamily="34" charset="-52"/>
              </a:rPr>
              <a:t>занимаемая площадь -  </a:t>
            </a:r>
            <a:r>
              <a:rPr lang="ru-RU" b="1" dirty="0">
                <a:latin typeface="Circe" panose="020B0502020203020203" pitchFamily="34" charset="-52"/>
              </a:rPr>
              <a:t>266,5</a:t>
            </a:r>
            <a:r>
              <a:rPr lang="ru-RU" dirty="0">
                <a:latin typeface="Circe" panose="020B0502020203020203" pitchFamily="34" charset="-52"/>
              </a:rPr>
              <a:t> кв. м</a:t>
            </a:r>
          </a:p>
          <a:p>
            <a:r>
              <a:rPr lang="ru-RU" b="1" dirty="0">
                <a:latin typeface="Circe" panose="020B0502020203020203" pitchFamily="34" charset="-52"/>
              </a:rPr>
              <a:t>9</a:t>
            </a:r>
            <a:r>
              <a:rPr lang="ru-RU" dirty="0">
                <a:latin typeface="Circe" panose="020B0502020203020203" pitchFamily="34" charset="-52"/>
              </a:rPr>
              <a:t> тематических локаций</a:t>
            </a:r>
          </a:p>
          <a:p>
            <a:r>
              <a:rPr lang="ru-RU" b="1" dirty="0">
                <a:latin typeface="Circe" panose="020B0502020203020203" pitchFamily="34" charset="-52"/>
              </a:rPr>
              <a:t>51</a:t>
            </a:r>
            <a:r>
              <a:rPr lang="ru-RU" dirty="0">
                <a:latin typeface="Circe" panose="020B0502020203020203" pitchFamily="34" charset="-52"/>
              </a:rPr>
              <a:t> клуб</a:t>
            </a:r>
          </a:p>
          <a:p>
            <a:r>
              <a:rPr lang="ru-RU" b="1" dirty="0">
                <a:latin typeface="Circe" panose="020B0502020203020203" pitchFamily="34" charset="-52"/>
              </a:rPr>
              <a:t>1417</a:t>
            </a:r>
            <a:r>
              <a:rPr lang="ru-RU" dirty="0">
                <a:latin typeface="Circe" panose="020B0502020203020203" pitchFamily="34" charset="-52"/>
              </a:rPr>
              <a:t> мероприятий  проведено</a:t>
            </a:r>
          </a:p>
          <a:p>
            <a:r>
              <a:rPr lang="ru-RU" b="1" dirty="0">
                <a:latin typeface="Circe" panose="020B0502020203020203" pitchFamily="34" charset="-52"/>
              </a:rPr>
              <a:t>18459</a:t>
            </a:r>
            <a:r>
              <a:rPr lang="ru-RU" dirty="0">
                <a:latin typeface="Circe" panose="020B0502020203020203" pitchFamily="34" charset="-52"/>
              </a:rPr>
              <a:t> человек посетили</a:t>
            </a:r>
          </a:p>
          <a:p>
            <a:r>
              <a:rPr lang="ru-RU" dirty="0">
                <a:latin typeface="Circe" panose="020B0502020203020203" pitchFamily="34" charset="-52"/>
              </a:rPr>
              <a:t>мероприятия </a:t>
            </a:r>
          </a:p>
          <a:p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51" y="241845"/>
            <a:ext cx="7974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65849"/>
                </a:solidFill>
              </a:rPr>
              <a:t>Центры московского долголетия района </a:t>
            </a:r>
            <a:r>
              <a:rPr lang="ru-RU" sz="2400" b="1" dirty="0" err="1">
                <a:solidFill>
                  <a:srgbClr val="165849"/>
                </a:solidFill>
              </a:rPr>
              <a:t>Братеево</a:t>
            </a:r>
            <a:endParaRPr lang="ru-RU" sz="2400" b="1" dirty="0">
              <a:solidFill>
                <a:srgbClr val="165849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480" y="4165403"/>
            <a:ext cx="44165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irce" panose="020B0502020203020203" pitchFamily="34" charset="-52"/>
              </a:rPr>
              <a:t>ул. Алма-Атинская, д.10, </a:t>
            </a:r>
            <a:r>
              <a:rPr lang="ru-RU" b="1" dirty="0" err="1">
                <a:latin typeface="Circe" panose="020B0502020203020203" pitchFamily="34" charset="-52"/>
              </a:rPr>
              <a:t>кор</a:t>
            </a:r>
            <a:r>
              <a:rPr lang="ru-RU" b="1" dirty="0">
                <a:latin typeface="Circe" panose="020B0502020203020203" pitchFamily="34" charset="-52"/>
              </a:rPr>
              <a:t>. 3  </a:t>
            </a:r>
          </a:p>
          <a:p>
            <a:r>
              <a:rPr lang="ru-RU" dirty="0">
                <a:latin typeface="Circe" panose="020B0502020203020203" pitchFamily="34" charset="-52"/>
              </a:rPr>
              <a:t>занимаемая площадь -  </a:t>
            </a:r>
            <a:r>
              <a:rPr lang="ru-RU" b="1" dirty="0">
                <a:latin typeface="Circe" panose="020B0502020203020203" pitchFamily="34" charset="-52"/>
              </a:rPr>
              <a:t>602,3</a:t>
            </a:r>
            <a:r>
              <a:rPr lang="ru-RU" dirty="0">
                <a:latin typeface="Circe" panose="020B0502020203020203" pitchFamily="34" charset="-52"/>
              </a:rPr>
              <a:t> кв. м.</a:t>
            </a:r>
          </a:p>
          <a:p>
            <a:r>
              <a:rPr lang="ru-RU" b="1" dirty="0">
                <a:latin typeface="Circe" panose="020B0502020203020203" pitchFamily="34" charset="-52"/>
              </a:rPr>
              <a:t>11</a:t>
            </a:r>
            <a:r>
              <a:rPr lang="ru-RU" dirty="0">
                <a:latin typeface="Circe" panose="020B0502020203020203" pitchFamily="34" charset="-52"/>
              </a:rPr>
              <a:t> тематических локаций </a:t>
            </a:r>
          </a:p>
          <a:p>
            <a:r>
              <a:rPr lang="ru-RU" b="1" dirty="0">
                <a:latin typeface="Circe" panose="020B0502020203020203" pitchFamily="34" charset="-52"/>
              </a:rPr>
              <a:t>100</a:t>
            </a:r>
            <a:r>
              <a:rPr lang="ru-RU" dirty="0">
                <a:latin typeface="Circe" panose="020B0502020203020203" pitchFamily="34" charset="-52"/>
              </a:rPr>
              <a:t> клубов</a:t>
            </a:r>
          </a:p>
          <a:p>
            <a:r>
              <a:rPr lang="ru-RU" b="1" dirty="0">
                <a:latin typeface="Circe" panose="020B0502020203020203" pitchFamily="34" charset="-52"/>
              </a:rPr>
              <a:t>845</a:t>
            </a:r>
            <a:r>
              <a:rPr lang="ru-RU" dirty="0">
                <a:latin typeface="Circe" panose="020B0502020203020203" pitchFamily="34" charset="-52"/>
              </a:rPr>
              <a:t> мероприятий  проведено </a:t>
            </a:r>
          </a:p>
          <a:p>
            <a:r>
              <a:rPr lang="ru-RU" b="1" dirty="0">
                <a:latin typeface="Circe" panose="020B0502020203020203" pitchFamily="34" charset="-52"/>
              </a:rPr>
              <a:t>48 213 </a:t>
            </a:r>
            <a:r>
              <a:rPr lang="ru-RU" dirty="0">
                <a:latin typeface="Circe" panose="020B0502020203020203" pitchFamily="34" charset="-52"/>
              </a:rPr>
              <a:t>человека посетили</a:t>
            </a:r>
          </a:p>
          <a:p>
            <a:r>
              <a:rPr lang="ru-RU" dirty="0">
                <a:latin typeface="Circe" panose="020B0502020203020203" pitchFamily="34" charset="-52"/>
              </a:rPr>
              <a:t>мероприятия</a:t>
            </a:r>
          </a:p>
          <a:p>
            <a:endParaRPr lang="ru-RU" dirty="0">
              <a:latin typeface="Circe" panose="020B0502020203020203" pitchFamily="34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23" y="1092908"/>
            <a:ext cx="3866027" cy="28476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7" y="1092908"/>
            <a:ext cx="4155847" cy="2847698"/>
          </a:xfrm>
          <a:prstGeom prst="rect">
            <a:avLst/>
          </a:prstGeom>
        </p:spPr>
      </p:pic>
      <p:sp>
        <p:nvSpPr>
          <p:cNvPr id="13" name="Половина рамки 12"/>
          <p:cNvSpPr/>
          <p:nvPr/>
        </p:nvSpPr>
        <p:spPr>
          <a:xfrm rot="10800000">
            <a:off x="272814" y="4157502"/>
            <a:ext cx="4389974" cy="2475700"/>
          </a:xfrm>
          <a:prstGeom prst="halfFrame">
            <a:avLst>
              <a:gd name="adj1" fmla="val 5288"/>
              <a:gd name="adj2" fmla="val 5057"/>
            </a:avLst>
          </a:prstGeom>
          <a:solidFill>
            <a:srgbClr val="2E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10800000">
            <a:off x="4724412" y="4165403"/>
            <a:ext cx="4389974" cy="2475700"/>
          </a:xfrm>
          <a:prstGeom prst="halfFrame">
            <a:avLst>
              <a:gd name="adj1" fmla="val 5288"/>
              <a:gd name="adj2" fmla="val 5057"/>
            </a:avLst>
          </a:prstGeom>
          <a:solidFill>
            <a:srgbClr val="2E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76045" y="197665"/>
            <a:ext cx="9143998" cy="6125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Circe" panose="020B0502020203020203" pitchFamily="34" charset="-52"/>
              </a:rPr>
              <a:t>60</a:t>
            </a:r>
            <a:r>
              <a:rPr lang="ru-RU" sz="2000" b="1" dirty="0">
                <a:solidFill>
                  <a:srgbClr val="039CDB"/>
                </a:solidFill>
                <a:latin typeface="Circe" panose="020B0502020203020203" pitchFamily="34" charset="-52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irce" panose="020B0502020203020203" pitchFamily="34" charset="-52"/>
              </a:rPr>
              <a:t>специалистов центра задействованы в проектах разного уровня 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3"/>
          <a:stretch/>
        </p:blipFill>
        <p:spPr>
          <a:xfrm>
            <a:off x="1359321" y="5103713"/>
            <a:ext cx="1815670" cy="15672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t="13764" r="11812" b="11746"/>
          <a:stretch/>
        </p:blipFill>
        <p:spPr>
          <a:xfrm>
            <a:off x="6366182" y="5151904"/>
            <a:ext cx="2070136" cy="156477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28184" y="819110"/>
            <a:ext cx="7107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Временный </a:t>
            </a:r>
            <a:r>
              <a:rPr lang="en-US" sz="1100" b="1" dirty="0">
                <a:latin typeface="Circe" panose="020B0502020203020203" pitchFamily="34" charset="-52"/>
              </a:rPr>
              <a:t>COVID</a:t>
            </a:r>
            <a:r>
              <a:rPr lang="ru-RU" sz="1100" b="1" dirty="0">
                <a:latin typeface="Circe" panose="020B0502020203020203" pitchFamily="34" charset="-52"/>
              </a:rPr>
              <a:t>-ГОСПИТАЛЬ ГКБ ИМ. С.С.ЮДИНА В АТЦ «МОСКВА»  </a:t>
            </a:r>
            <a:endParaRPr lang="ru-RU" sz="105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184" y="1086533"/>
            <a:ext cx="8298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КОЛЛ-ЦЕНТР по обращениям граждан по вопросам, связанным с распространением </a:t>
            </a:r>
            <a:r>
              <a:rPr lang="ru-RU" sz="1100" b="1" dirty="0" err="1">
                <a:latin typeface="Circe" panose="020B0502020203020203" pitchFamily="34" charset="-52"/>
              </a:rPr>
              <a:t>коронавирусной</a:t>
            </a:r>
            <a:r>
              <a:rPr lang="ru-RU" sz="1100" b="1" dirty="0">
                <a:latin typeface="Circe" panose="020B0502020203020203" pitchFamily="34" charset="-52"/>
              </a:rPr>
              <a:t> инфекции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260" y="1452094"/>
            <a:ext cx="2807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МОСКОВСКИЙ АРХИВ ВАКЦИНАЦИИ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54" y="4604122"/>
            <a:ext cx="2850691" cy="21184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4260" y="1742537"/>
            <a:ext cx="5166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«С ЗАБОТОЙ О ЗДОРОВЬЕ» в ГБУЗ «ГП №214», , «ГП №166», «ДГП №145» 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260" y="2046153"/>
            <a:ext cx="23823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Проект «Долговременный уход»  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792" y="2356892"/>
            <a:ext cx="2893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Проект «Социальная служба в больнице» 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084" y="2689610"/>
            <a:ext cx="30716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Движение добровольцев «Доноры надежды»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184" y="2922453"/>
            <a:ext cx="6633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Пункт приема заявлений на федеральные выплаты для жителей ДНР, ЛНР и граждан Украины 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260" y="3257621"/>
            <a:ext cx="2034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Проект «Искренний сервис»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184" y="3492415"/>
            <a:ext cx="8298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Проект по внедрению </a:t>
            </a:r>
            <a:r>
              <a:rPr lang="en-US" sz="1100" b="1" dirty="0">
                <a:latin typeface="Circe" panose="020B0502020203020203" pitchFamily="34" charset="-52"/>
              </a:rPr>
              <a:t>CRM</a:t>
            </a:r>
            <a:r>
              <a:rPr lang="ru-RU" sz="1100" b="1" dirty="0">
                <a:latin typeface="Circe" panose="020B0502020203020203" pitchFamily="34" charset="-52"/>
              </a:rPr>
              <a:t> системы для работы с обращениями ветеранов на горячую линию</a:t>
            </a:r>
          </a:p>
          <a:p>
            <a:r>
              <a:rPr lang="ru-RU" sz="1100" b="1" dirty="0">
                <a:latin typeface="Circe" panose="020B0502020203020203" pitchFamily="34" charset="-52"/>
              </a:rPr>
              <a:t> ГОО Московского дома ветеранов войн и вооружённых сил 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792" y="4035199"/>
            <a:ext cx="2800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Проект «Ваш персональный помощник» 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792" y="4328417"/>
            <a:ext cx="2581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Проект «Школа родственного ухода»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260" y="4650700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Circe" panose="020B0502020203020203" pitchFamily="34" charset="-52"/>
              </a:rPr>
              <a:t>Проект «Моя карьера» 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38545" y="755976"/>
            <a:ext cx="785079" cy="369332"/>
            <a:chOff x="4885244" y="2161159"/>
            <a:chExt cx="704594" cy="631108"/>
          </a:xfrm>
        </p:grpSpPr>
        <p:sp>
          <p:nvSpPr>
            <p:cNvPr id="14" name="Блок-схема: ссылка на другую страницу 13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85244" y="2161159"/>
              <a:ext cx="704594" cy="6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10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93950" y="1046490"/>
            <a:ext cx="785079" cy="369332"/>
            <a:chOff x="4934981" y="2124866"/>
            <a:chExt cx="704594" cy="631108"/>
          </a:xfrm>
        </p:grpSpPr>
        <p:sp>
          <p:nvSpPr>
            <p:cNvPr id="42" name="Блок-схема: ссылка на другую страницу 41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34981" y="2124866"/>
              <a:ext cx="704594" cy="6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4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93961" y="1370286"/>
            <a:ext cx="785079" cy="334672"/>
            <a:chOff x="4934981" y="2124866"/>
            <a:chExt cx="704594" cy="571882"/>
          </a:xfrm>
        </p:grpSpPr>
        <p:sp>
          <p:nvSpPr>
            <p:cNvPr id="45" name="Блок-схема: ссылка на другую страницу 44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34981" y="2124866"/>
              <a:ext cx="704594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2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93949" y="1666799"/>
            <a:ext cx="785079" cy="369332"/>
            <a:chOff x="4934981" y="2124866"/>
            <a:chExt cx="704594" cy="631108"/>
          </a:xfrm>
        </p:grpSpPr>
        <p:sp>
          <p:nvSpPr>
            <p:cNvPr id="48" name="Блок-схема: ссылка на другую страницу 47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34981" y="2124866"/>
              <a:ext cx="704594" cy="6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6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93959" y="1980437"/>
            <a:ext cx="785079" cy="369332"/>
            <a:chOff x="4934981" y="2124866"/>
            <a:chExt cx="704594" cy="631108"/>
          </a:xfrm>
        </p:grpSpPr>
        <p:sp>
          <p:nvSpPr>
            <p:cNvPr id="51" name="Блок-схема: ссылка на другую страницу 50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34981" y="2124866"/>
              <a:ext cx="704594" cy="6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7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93958" y="2280432"/>
            <a:ext cx="785079" cy="369332"/>
            <a:chOff x="4934981" y="2124866"/>
            <a:chExt cx="704594" cy="631108"/>
          </a:xfrm>
        </p:grpSpPr>
        <p:sp>
          <p:nvSpPr>
            <p:cNvPr id="54" name="Блок-схема: ссылка на другую страницу 53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34981" y="2124866"/>
              <a:ext cx="704594" cy="6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6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93957" y="2580427"/>
            <a:ext cx="785079" cy="369332"/>
            <a:chOff x="4934981" y="2124866"/>
            <a:chExt cx="704594" cy="631108"/>
          </a:xfrm>
        </p:grpSpPr>
        <p:sp>
          <p:nvSpPr>
            <p:cNvPr id="57" name="Блок-схема: ссылка на другую страницу 56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34981" y="2124866"/>
              <a:ext cx="704594" cy="6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2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93950" y="2888289"/>
            <a:ext cx="785079" cy="334672"/>
            <a:chOff x="4934981" y="2124866"/>
            <a:chExt cx="704594" cy="571882"/>
          </a:xfrm>
        </p:grpSpPr>
        <p:sp>
          <p:nvSpPr>
            <p:cNvPr id="60" name="Блок-схема: ссылка на другую страницу 59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34981" y="2124866"/>
              <a:ext cx="704594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2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93955" y="3180417"/>
            <a:ext cx="785079" cy="369332"/>
            <a:chOff x="4934981" y="2124866"/>
            <a:chExt cx="704594" cy="631108"/>
          </a:xfrm>
        </p:grpSpPr>
        <p:sp>
          <p:nvSpPr>
            <p:cNvPr id="63" name="Блок-схема: ссылка на другую страницу 62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34981" y="2124866"/>
              <a:ext cx="704594" cy="6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7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93954" y="3480412"/>
            <a:ext cx="785079" cy="369332"/>
            <a:chOff x="4934981" y="2124866"/>
            <a:chExt cx="704594" cy="631108"/>
          </a:xfrm>
        </p:grpSpPr>
        <p:sp>
          <p:nvSpPr>
            <p:cNvPr id="66" name="Блок-схема: ссылка на другую страницу 65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34981" y="2124866"/>
              <a:ext cx="704594" cy="6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1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93953" y="3973447"/>
            <a:ext cx="785079" cy="369332"/>
            <a:chOff x="4934981" y="2124866"/>
            <a:chExt cx="704594" cy="631108"/>
          </a:xfrm>
        </p:grpSpPr>
        <p:sp>
          <p:nvSpPr>
            <p:cNvPr id="69" name="Блок-схема: ссылка на другую страницу 68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34981" y="2124866"/>
              <a:ext cx="704594" cy="6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8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93952" y="4283602"/>
            <a:ext cx="785079" cy="369332"/>
            <a:chOff x="4934981" y="2124866"/>
            <a:chExt cx="704594" cy="631108"/>
          </a:xfrm>
        </p:grpSpPr>
        <p:sp>
          <p:nvSpPr>
            <p:cNvPr id="72" name="Блок-схема: ссылка на другую страницу 71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34981" y="2124866"/>
              <a:ext cx="704594" cy="6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3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93951" y="4593756"/>
            <a:ext cx="785079" cy="334672"/>
            <a:chOff x="4934981" y="2124866"/>
            <a:chExt cx="704594" cy="571882"/>
          </a:xfrm>
        </p:grpSpPr>
        <p:sp>
          <p:nvSpPr>
            <p:cNvPr id="75" name="Блок-схема: ссылка на другую страницу 74"/>
            <p:cNvSpPr/>
            <p:nvPr/>
          </p:nvSpPr>
          <p:spPr>
            <a:xfrm>
              <a:off x="4934981" y="2250561"/>
              <a:ext cx="414464" cy="446187"/>
            </a:xfrm>
            <a:prstGeom prst="flowChartOffpageConnector">
              <a:avLst/>
            </a:prstGeom>
            <a:solidFill>
              <a:srgbClr val="039CDB"/>
            </a:solidFill>
            <a:ln>
              <a:solidFill>
                <a:srgbClr val="039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34981" y="2124866"/>
              <a:ext cx="704594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2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чел</a:t>
              </a:r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.</a:t>
              </a:r>
              <a:endParaRPr lang="ru-RU" sz="11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</p:grpSp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01" y="2400850"/>
            <a:ext cx="1883439" cy="22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226630" y="455035"/>
            <a:ext cx="7189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Circe Bold" panose="020B0602020203020203" pitchFamily="34" charset="-52"/>
              </a:rPr>
              <a:t>СХЕМА СТРУКТУРНЫХ ПОДРАЗДЕЛЕНИЙ ГБУ ТЦСО </a:t>
            </a:r>
            <a:r>
              <a:rPr lang="en-US" sz="2000" b="1" dirty="0">
                <a:latin typeface="Circe Bold" panose="020B0602020203020203" pitchFamily="34" charset="-52"/>
              </a:rPr>
              <a:t>«</a:t>
            </a:r>
            <a:r>
              <a:rPr lang="ru-RU" sz="2000" b="1" dirty="0">
                <a:latin typeface="Circe Bold" panose="020B0602020203020203" pitchFamily="34" charset="-52"/>
              </a:rPr>
              <a:t>ОРЕХОВО</a:t>
            </a:r>
            <a:r>
              <a:rPr lang="en-US" sz="2000" b="1" dirty="0">
                <a:latin typeface="Circe Bold" panose="020B0602020203020203" pitchFamily="34" charset="-52"/>
              </a:rPr>
              <a:t>»</a:t>
            </a:r>
            <a:endParaRPr lang="ru-RU" sz="2000" b="1" dirty="0">
              <a:latin typeface="Circe Bold" panose="020B0602020203020203" pitchFamily="34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07325" y="1175657"/>
            <a:ext cx="8463492" cy="5125389"/>
            <a:chOff x="638425" y="1371600"/>
            <a:chExt cx="7910565" cy="4816323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4810866" y="2722781"/>
              <a:ext cx="0" cy="946667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6719961" y="2739672"/>
              <a:ext cx="5450" cy="1973269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ямоугольник 60"/>
            <p:cNvSpPr/>
            <p:nvPr/>
          </p:nvSpPr>
          <p:spPr>
            <a:xfrm>
              <a:off x="3064946" y="1371600"/>
              <a:ext cx="3005959" cy="52495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76159" y="1407629"/>
              <a:ext cx="1383532" cy="399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ГБУ ТЦСО «Орехово»</a:t>
              </a:r>
            </a:p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Аппарат управления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801666" y="2107345"/>
              <a:ext cx="1739845" cy="6603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38425" y="2970407"/>
              <a:ext cx="1584026" cy="3315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38425" y="3391369"/>
              <a:ext cx="1584026" cy="3795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38425" y="3860278"/>
              <a:ext cx="1584026" cy="406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38425" y="4329191"/>
              <a:ext cx="1584026" cy="4641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441489" y="4516622"/>
              <a:ext cx="1598865" cy="4845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441489" y="4063426"/>
              <a:ext cx="1598865" cy="3646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590029" y="3495606"/>
              <a:ext cx="1538227" cy="4176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590029" y="2970407"/>
              <a:ext cx="1538227" cy="37503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723970" y="2092337"/>
              <a:ext cx="1718209" cy="65234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624626" y="2092337"/>
              <a:ext cx="1718209" cy="6473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525283" y="2092337"/>
              <a:ext cx="1718209" cy="65234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930263" y="2970407"/>
              <a:ext cx="1595019" cy="3315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930260" y="3439319"/>
              <a:ext cx="1595020" cy="47394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851478" y="2986728"/>
              <a:ext cx="1595019" cy="3315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851478" y="3391366"/>
              <a:ext cx="1595019" cy="4689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851478" y="3926563"/>
              <a:ext cx="1595019" cy="501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851478" y="4508118"/>
              <a:ext cx="1595019" cy="37202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4930260" y="4050615"/>
              <a:ext cx="1595020" cy="457505"/>
            </a:xfrm>
            <a:prstGeom prst="rect">
              <a:avLst/>
            </a:prstGeom>
            <a:solidFill>
              <a:srgbClr val="2EB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930260" y="4582777"/>
              <a:ext cx="1595020" cy="457505"/>
            </a:xfrm>
            <a:prstGeom prst="rect">
              <a:avLst/>
            </a:prstGeom>
            <a:solidFill>
              <a:srgbClr val="2EB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930260" y="5146335"/>
              <a:ext cx="1595020" cy="478031"/>
            </a:xfrm>
            <a:prstGeom prst="rect">
              <a:avLst/>
            </a:prstGeom>
            <a:solidFill>
              <a:srgbClr val="2EB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 flipH="1">
              <a:off x="4529307" y="5961798"/>
              <a:ext cx="400186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4529307" y="1897236"/>
              <a:ext cx="769" cy="4077451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Прямоугольник 85"/>
            <p:cNvSpPr/>
            <p:nvPr/>
          </p:nvSpPr>
          <p:spPr>
            <a:xfrm>
              <a:off x="4930260" y="5709892"/>
              <a:ext cx="1595020" cy="478031"/>
            </a:xfrm>
            <a:prstGeom prst="rect">
              <a:avLst/>
            </a:prstGeom>
            <a:solidFill>
              <a:srgbClr val="2EB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 flipH="1">
              <a:off x="4530078" y="5376906"/>
              <a:ext cx="400186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H="1">
              <a:off x="4533480" y="4825970"/>
              <a:ext cx="400186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H="1">
              <a:off x="4530079" y="4292039"/>
              <a:ext cx="400186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H="1">
              <a:off x="4798657" y="3655993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4130638" y="3728026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4127091" y="3152755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4263913" y="2744688"/>
              <a:ext cx="0" cy="999818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flipH="1">
              <a:off x="1642407" y="1984383"/>
              <a:ext cx="573578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2326508" y="2758334"/>
              <a:ext cx="0" cy="198468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1657086" y="1984383"/>
              <a:ext cx="0" cy="12296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3574081" y="1969379"/>
              <a:ext cx="0" cy="12296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5490212" y="1969379"/>
              <a:ext cx="0" cy="12296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7367473" y="1969379"/>
              <a:ext cx="0" cy="12296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H="1">
              <a:off x="6719961" y="3166036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H="1">
              <a:off x="6719961" y="3643286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H="1">
              <a:off x="6719961" y="4194377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flipH="1">
              <a:off x="6719961" y="4697200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>
              <a:off x="2194992" y="3136347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flipH="1">
              <a:off x="2194992" y="3562050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flipH="1">
              <a:off x="2194992" y="4054968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flipH="1">
              <a:off x="2194992" y="4547888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H="1">
              <a:off x="2314270" y="4733110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H="1">
              <a:off x="2314270" y="4228572"/>
              <a:ext cx="131518" cy="0"/>
            </a:xfrm>
            <a:prstGeom prst="line">
              <a:avLst/>
            </a:prstGeom>
            <a:ln w="28575">
              <a:solidFill>
                <a:srgbClr val="091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965789" y="2322119"/>
              <a:ext cx="1308054" cy="221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ГБУ ТЦСО «Орехово»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42606" y="2956425"/>
              <a:ext cx="1348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</a:rPr>
                <a:t>Отделение социального</a:t>
              </a:r>
            </a:p>
            <a:p>
              <a:r>
                <a:rPr lang="ru-RU" sz="800" dirty="0">
                  <a:solidFill>
                    <a:schemeClr val="bg1"/>
                  </a:solidFill>
                </a:rPr>
                <a:t> обслуживания на дому - 4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37279" y="3377220"/>
              <a:ext cx="1366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Отделение социальной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 реабилитации инвалидов 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12644" y="3965601"/>
              <a:ext cx="9797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Отдел долголетия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64112" y="4292041"/>
              <a:ext cx="13660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Отдел информационного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 сопровождения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 деятельности учреждения</a:t>
              </a:r>
            </a:p>
            <a:p>
              <a:endParaRPr lang="ru-RU" sz="8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733684" y="2132260"/>
              <a:ext cx="1677736" cy="517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ГБУ ТЦСО «Орехово» </a:t>
              </a:r>
              <a:endParaRPr lang="en-US" sz="10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  <a:p>
              <a:pPr algn="ctr"/>
              <a:r>
                <a:rPr lang="ru-RU" sz="10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Филиал </a:t>
              </a:r>
            </a:p>
            <a:p>
              <a:pPr algn="ctr"/>
              <a:r>
                <a:rPr lang="ru-RU" sz="900" b="1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«Орехово-Борисово Южное»</a:t>
              </a:r>
              <a:endParaRPr lang="ru-RU" sz="9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856554" y="2135651"/>
              <a:ext cx="1308054" cy="487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ГБУ ТЦСО «Орехово»</a:t>
              </a:r>
            </a:p>
            <a:p>
              <a:pPr algn="ctr"/>
              <a:r>
                <a:rPr lang="ru-RU" sz="9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Филиал </a:t>
              </a:r>
            </a:p>
            <a:p>
              <a:pPr algn="ctr"/>
              <a:r>
                <a:rPr lang="ru-RU" sz="900" b="1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«</a:t>
              </a:r>
              <a:r>
                <a:rPr lang="ru-RU" sz="900" b="1" dirty="0" err="1">
                  <a:solidFill>
                    <a:schemeClr val="bg1"/>
                  </a:solidFill>
                  <a:latin typeface="Circe Bold" panose="020B0602020203020203" pitchFamily="34" charset="-52"/>
                </a:rPr>
                <a:t>Братеево</a:t>
              </a:r>
              <a:r>
                <a:rPr lang="ru-RU" sz="900" b="1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»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736850" y="2172483"/>
              <a:ext cx="1308054" cy="487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ГБУ </a:t>
              </a:r>
              <a:r>
                <a:rPr lang="ru-RU" sz="900">
                  <a:solidFill>
                    <a:schemeClr val="bg1"/>
                  </a:solidFill>
                  <a:latin typeface="Circe Bold" panose="020B0602020203020203" pitchFamily="34" charset="-52"/>
                </a:rPr>
                <a:t>ТЦСО «Орехово»</a:t>
              </a:r>
              <a:endParaRPr lang="ru-RU" sz="9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  <a:p>
              <a:pPr algn="ctr"/>
              <a:r>
                <a:rPr lang="ru-RU" sz="9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Филиал </a:t>
              </a:r>
            </a:p>
            <a:p>
              <a:pPr algn="ctr"/>
              <a:r>
                <a:rPr lang="ru-RU" sz="900" b="1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«Борисово»</a:t>
              </a:r>
              <a:endParaRPr lang="ru-RU" sz="9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686094" y="2978740"/>
              <a:ext cx="1326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Отделение социального 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обслуживания на дому - 3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793278" y="3571164"/>
              <a:ext cx="9797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Отдел долголетия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465013" y="4073323"/>
              <a:ext cx="1460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Кабинет выдачи технических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 средств реабилитации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731132" y="4517506"/>
              <a:ext cx="1119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</a:rPr>
                <a:t>Отделение контроля </a:t>
              </a:r>
            </a:p>
            <a:p>
              <a:r>
                <a:rPr lang="ru-RU" sz="800" dirty="0">
                  <a:solidFill>
                    <a:schemeClr val="bg1"/>
                  </a:solidFill>
                </a:rPr>
                <a:t>качества оказания</a:t>
              </a:r>
            </a:p>
            <a:p>
              <a:r>
                <a:rPr lang="ru-RU" sz="800" dirty="0">
                  <a:solidFill>
                    <a:schemeClr val="bg1"/>
                  </a:solidFill>
                </a:rPr>
                <a:t> социальных услуг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091658" y="2963411"/>
              <a:ext cx="1326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Отделение социального 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обслуживания на дому - 3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227694" y="3574217"/>
              <a:ext cx="9797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Отдел долголетия</a:t>
              </a: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4902080" y="4089543"/>
              <a:ext cx="16318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Центр московского долголетия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«</a:t>
              </a:r>
              <a:r>
                <a:rPr lang="ru-RU" sz="800" b="1" dirty="0">
                  <a:solidFill>
                    <a:schemeClr val="bg1"/>
                  </a:solidFill>
                </a:rPr>
                <a:t>Орехово-Борисово Северное</a:t>
              </a:r>
              <a:r>
                <a:rPr lang="ru-RU" sz="800" dirty="0">
                  <a:solidFill>
                    <a:schemeClr val="bg1"/>
                  </a:solidFill>
                </a:rPr>
                <a:t>»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054186" y="4561289"/>
              <a:ext cx="14710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Центр московского долголетия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«</a:t>
              </a:r>
              <a:r>
                <a:rPr lang="ru-RU" sz="800" b="1" dirty="0">
                  <a:solidFill>
                    <a:schemeClr val="bg1"/>
                  </a:solidFill>
                </a:rPr>
                <a:t>Орехово-Борисово Южное</a:t>
              </a:r>
              <a:r>
                <a:rPr lang="ru-RU" sz="800" dirty="0">
                  <a:solidFill>
                    <a:schemeClr val="bg1"/>
                  </a:solidFill>
                </a:rPr>
                <a:t>»</a:t>
              </a: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5049087" y="5115094"/>
              <a:ext cx="13369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Центр московского долголетия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«</a:t>
              </a:r>
              <a:r>
                <a:rPr lang="ru-RU" sz="800" dirty="0" err="1">
                  <a:solidFill>
                    <a:schemeClr val="bg1"/>
                  </a:solidFill>
                </a:rPr>
                <a:t>Братеево</a:t>
              </a:r>
              <a:r>
                <a:rPr lang="ru-RU" sz="800" dirty="0">
                  <a:solidFill>
                    <a:schemeClr val="bg1"/>
                  </a:solidFill>
                </a:rPr>
                <a:t>»</a:t>
              </a: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5043985" y="5668901"/>
              <a:ext cx="13369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Центр московского долголетия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«</a:t>
              </a:r>
              <a:r>
                <a:rPr lang="ru-RU" sz="800" dirty="0" err="1">
                  <a:solidFill>
                    <a:schemeClr val="bg1"/>
                  </a:solidFill>
                </a:rPr>
                <a:t>Борисовские</a:t>
              </a:r>
              <a:r>
                <a:rPr lang="ru-RU" sz="800" dirty="0">
                  <a:solidFill>
                    <a:schemeClr val="bg1"/>
                  </a:solidFill>
                </a:rPr>
                <a:t> пруды»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771292" y="2965251"/>
              <a:ext cx="1755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Отделение социальной 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реабилитации инвалидов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793597" y="3423741"/>
              <a:ext cx="1755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Отделение социальной 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реабилитации  детей-инвалидов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793597" y="3961782"/>
              <a:ext cx="1755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Сектор профессиональной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ориентации и полезной занятости инвалидов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793597" y="4510232"/>
              <a:ext cx="1755393" cy="32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Кабинет выдачи технических 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средств реабилитации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5572" y="1565623"/>
            <a:ext cx="2836292" cy="135323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554" y="3196887"/>
            <a:ext cx="9138446" cy="3661114"/>
          </a:xfrm>
          <a:prstGeom prst="roundRect">
            <a:avLst/>
          </a:prstGeom>
          <a:solidFill>
            <a:srgbClr val="03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39CDB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3540" y="3294244"/>
            <a:ext cx="8884070" cy="35592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39CDB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18725" y="336117"/>
            <a:ext cx="7818120" cy="5471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b="1" dirty="0">
                <a:solidFill>
                  <a:srgbClr val="039CDB"/>
                </a:solidFill>
                <a:latin typeface="Circe Bold" panose="020B0602020203020203" pitchFamily="34" charset="-52"/>
              </a:rPr>
              <a:t>РАССМОТРЕНИЕ ОБРАЩЕНИЙ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0" y="37319"/>
            <a:ext cx="1197490" cy="120538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443493" y="2324811"/>
            <a:ext cx="2500450" cy="5664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Bold" panose="020B0602020203020203" pitchFamily="34" charset="-52"/>
              </a:rPr>
              <a:t>322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66604" y="1117456"/>
            <a:ext cx="4861076" cy="2494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>
                <a:ln w="38100">
                  <a:noFill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Число обращений за 2022 год: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83567" y="998059"/>
            <a:ext cx="6080273" cy="9029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096" y="5220277"/>
            <a:ext cx="337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4" y="3857739"/>
            <a:ext cx="920315" cy="9203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58" y="3791179"/>
            <a:ext cx="941391" cy="9413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55" y="3901683"/>
            <a:ext cx="830887" cy="8308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64" y="3889028"/>
            <a:ext cx="1015541" cy="10155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10" y="3662453"/>
            <a:ext cx="1090030" cy="10900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94465" y="3310027"/>
            <a:ext cx="281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0"/>
                <a:solidFill>
                  <a:srgbClr val="C00000"/>
                </a:solidFill>
                <a:latin typeface="Circe Bold" panose="020B0602020203020203" pitchFamily="34" charset="-52"/>
              </a:rPr>
              <a:t>Каналы обращения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857" y="4881690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n w="0"/>
                <a:solidFill>
                  <a:srgbClr val="039CDB"/>
                </a:solidFill>
                <a:latin typeface="Circe" panose="020B0502020203020203" pitchFamily="34" charset="-52"/>
              </a:rPr>
              <a:t>Личная встреча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8912" y="4797495"/>
            <a:ext cx="1056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n w="0"/>
                <a:solidFill>
                  <a:srgbClr val="039CDB"/>
                </a:solidFill>
                <a:latin typeface="Circe" panose="020B0502020203020203" pitchFamily="34" charset="-52"/>
              </a:rPr>
              <a:t>Гаджеты, </a:t>
            </a:r>
          </a:p>
          <a:p>
            <a:r>
              <a:rPr lang="ru-RU" sz="1600" b="1" dirty="0">
                <a:ln w="0"/>
                <a:solidFill>
                  <a:srgbClr val="039CDB"/>
                </a:solidFill>
                <a:latin typeface="Circe" panose="020B0502020203020203" pitchFamily="34" charset="-52"/>
              </a:rPr>
              <a:t>интернет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7655" y="4853341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n w="0"/>
                <a:solidFill>
                  <a:srgbClr val="039CDB"/>
                </a:solidFill>
                <a:latin typeface="Circe" panose="020B0502020203020203" pitchFamily="34" charset="-52"/>
              </a:rPr>
              <a:t>Телефон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4668" y="4904569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n w="0"/>
                <a:solidFill>
                  <a:srgbClr val="039CDB"/>
                </a:solidFill>
                <a:latin typeface="Circe" panose="020B0502020203020203" pitchFamily="34" charset="-52"/>
              </a:rPr>
              <a:t>Форма на сайте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5376" y="4784169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039CDB"/>
                </a:solidFill>
                <a:latin typeface="Circe" panose="020B0502020203020203" pitchFamily="34" charset="-52"/>
              </a:rPr>
              <a:t>Книга жалоб и</a:t>
            </a:r>
          </a:p>
          <a:p>
            <a:pPr algn="ctr"/>
            <a:r>
              <a:rPr lang="ru-RU" sz="1600" b="1" dirty="0">
                <a:ln w="0"/>
                <a:solidFill>
                  <a:srgbClr val="039CDB"/>
                </a:solidFill>
                <a:latin typeface="Circe" panose="020B0502020203020203" pitchFamily="34" charset="-52"/>
              </a:rPr>
              <a:t>предложений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3" y="5587686"/>
            <a:ext cx="199126" cy="1784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59639" y="5523031"/>
            <a:ext cx="4937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Все обращения граждан рассматриваются в индивидуальном порядке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72965" y="5806515"/>
            <a:ext cx="643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В случае негативного содержания обращения специалисты Центра вступают в диалог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с гражданином и детализируют проблему для ее решения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40429" y="6312727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Изучаются предложения граждан по улучшению работы Центра, руководство использует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Обратную связь от граждан для совершенствования оказания социальной помощи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16" y="5929045"/>
            <a:ext cx="199126" cy="1784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38" y="6379940"/>
            <a:ext cx="199126" cy="1784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01" y="1507528"/>
            <a:ext cx="1627379" cy="16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" y="175308"/>
            <a:ext cx="9143999" cy="52674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rgbClr val="002060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ПОВЫШЕНИЕ КОМФОРТА И МОДЕРНИЗАЦИЯ УЧРЕЖДЕНИЯ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962" y="648847"/>
            <a:ext cx="8252222" cy="58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6FAF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003754" y="1753996"/>
            <a:ext cx="1891208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C00000"/>
                </a:solidFill>
                <a:latin typeface="Circe Bold" panose="020B0602020203020203" pitchFamily="34" charset="-52"/>
              </a:rPr>
              <a:t>2 024,4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391566" y="1822653"/>
            <a:ext cx="2578160" cy="4451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dirty="0">
                <a:ln w="38100">
                  <a:noFill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тыс. рублей</a:t>
            </a:r>
            <a:endParaRPr lang="ru-RU" sz="2400" dirty="0">
              <a:ln w="38100">
                <a:noFill/>
                <a:miter lim="800000"/>
              </a:ln>
              <a:solidFill>
                <a:schemeClr val="accent1">
                  <a:lumMod val="50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511" y="532185"/>
            <a:ext cx="8788977" cy="1184940"/>
          </a:xfrm>
          <a:prstGeom prst="rect">
            <a:avLst/>
          </a:prstGeom>
          <a:ln w="12700">
            <a:solidFill>
              <a:schemeClr val="bg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05276E"/>
                </a:solidFill>
                <a:latin typeface="Circe" panose="020B0502020203020203" pitchFamily="34" charset="-52"/>
                <a:cs typeface="Calibri Light" panose="020F0302020204030204" pitchFamily="34" charset="0"/>
              </a:rPr>
              <a:t>                                       </a:t>
            </a:r>
            <a:endParaRPr lang="ru-RU" sz="1500" b="1" dirty="0">
              <a:solidFill>
                <a:srgbClr val="05276E"/>
              </a:solidFill>
              <a:latin typeface="Circe" panose="020B0502020203020203" pitchFamily="34" charset="-52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Приобретено оборудование за счет средств Дирекции по обеспечению деятельности организации труда и социальной защиты населения г. Москвы в рамках проекта «Центры московского долголетия» (мебель, шторы, тренажеры, настольные игры, бильярдный стол, музыкальное оборудование, украшение интерьера, уборочный инвентарь);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Circe" panose="020B0502020203020203" pitchFamily="34" charset="-52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90478" y="3021126"/>
            <a:ext cx="2851923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C00000"/>
                </a:solidFill>
                <a:latin typeface="Circe Bold" panose="020B0602020203020203" pitchFamily="34" charset="-52"/>
              </a:rPr>
              <a:t>2 128,8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293" y="2358547"/>
            <a:ext cx="9000644" cy="584775"/>
          </a:xfrm>
          <a:prstGeom prst="rect">
            <a:avLst/>
          </a:prstGeom>
          <a:ln w="12700">
            <a:solidFill>
              <a:schemeClr val="bg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- Приобретено оборудование за счет средств Дирекции по обеспечению деятельности организации труда и социальной защиты населения г. Москвы (мебель);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804510"/>
            <a:ext cx="9000644" cy="815608"/>
          </a:xfrm>
          <a:prstGeom prst="rect">
            <a:avLst/>
          </a:prstGeom>
          <a:ln w="12700">
            <a:solidFill>
              <a:schemeClr val="bg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Проведение ремонтных работ на объекте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по адресу: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 Шипиловская ул., д.9, корп.2 за счет средств ДТСЗН г. Москвы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solidFill>
                <a:schemeClr val="accent1">
                  <a:lumMod val="50000"/>
                </a:schemeClr>
              </a:solidFill>
              <a:latin typeface="Circe" panose="020B0502020203020203" pitchFamily="34" charset="-52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127638" y="4015277"/>
            <a:ext cx="2160153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C00000"/>
                </a:solidFill>
                <a:latin typeface="Circe Bold" panose="020B0602020203020203" pitchFamily="34" charset="-52"/>
              </a:rPr>
              <a:t>1 675,0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677" y="4544767"/>
            <a:ext cx="9000644" cy="584775"/>
          </a:xfrm>
          <a:prstGeom prst="rect">
            <a:avLst/>
          </a:prstGeom>
          <a:ln w="12700">
            <a:solidFill>
              <a:schemeClr val="bg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/>
              <a:t>-Приобретено оборудование за счет бюджетных средств в рамках проекта «Центры московского долголетия» (дисплеи, караоке, </a:t>
            </a:r>
            <a:r>
              <a:rPr lang="ru-RU" sz="1600" b="1" dirty="0" err="1"/>
              <a:t>саундбары</a:t>
            </a:r>
            <a:r>
              <a:rPr lang="ru-RU" sz="1600" b="1" dirty="0"/>
              <a:t>, ноутбуки)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640447" y="5156687"/>
            <a:ext cx="2851923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Circe Bold" panose="020B0602020203020203" pitchFamily="34" charset="-52"/>
              </a:rPr>
              <a:t>3 418,8</a:t>
            </a:r>
            <a:endParaRPr lang="ru-RU" sz="4800" b="1" spc="300" dirty="0">
              <a:ln w="50800">
                <a:gradFill>
                  <a:gsLst>
                    <a:gs pos="0">
                      <a:srgbClr val="9DC3E6"/>
                    </a:gs>
                    <a:gs pos="74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</a:ln>
              <a:solidFill>
                <a:srgbClr val="C00000"/>
              </a:solidFill>
              <a:latin typeface="Circe Bold" panose="020B06020202030202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6962" y="3570775"/>
            <a:ext cx="9000644" cy="369332"/>
          </a:xfrm>
          <a:prstGeom prst="rect">
            <a:avLst/>
          </a:prstGeom>
          <a:ln w="12700">
            <a:solidFill>
              <a:schemeClr val="bg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- Приобретено оборудование за счет бюджетных средств (компьютерная техника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6963" y="6304002"/>
            <a:ext cx="27350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irce" panose="020B0502020203020203" pitchFamily="34" charset="-52"/>
              </a:rPr>
              <a:t>9 994,0 </a:t>
            </a:r>
            <a:r>
              <a:rPr lang="ru-RU" b="1" dirty="0">
                <a:ln w="38100">
                  <a:noFill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тыс. рублей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326321" y="3065031"/>
            <a:ext cx="2578160" cy="4451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dirty="0">
                <a:ln w="38100">
                  <a:noFill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тыс. рублей</a:t>
            </a:r>
            <a:endParaRPr lang="ru-RU" sz="2400" dirty="0">
              <a:ln w="38100">
                <a:noFill/>
                <a:miter lim="800000"/>
              </a:ln>
              <a:solidFill>
                <a:schemeClr val="accent1">
                  <a:lumMod val="50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416439" y="4071534"/>
            <a:ext cx="2578160" cy="4451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dirty="0">
                <a:ln w="38100">
                  <a:noFill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тыс. рублей</a:t>
            </a:r>
            <a:endParaRPr lang="ru-RU" sz="2400" dirty="0">
              <a:ln w="38100">
                <a:noFill/>
                <a:miter lim="800000"/>
              </a:ln>
              <a:solidFill>
                <a:schemeClr val="accent1">
                  <a:lumMod val="50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529638" y="5260016"/>
            <a:ext cx="2578160" cy="4451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dirty="0">
                <a:ln w="38100">
                  <a:noFill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тыс. рублей</a:t>
            </a:r>
            <a:endParaRPr lang="ru-RU" sz="2400" dirty="0">
              <a:ln w="38100">
                <a:noFill/>
                <a:miter lim="800000"/>
              </a:ln>
              <a:solidFill>
                <a:schemeClr val="accent1">
                  <a:lumMod val="50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98648" y="1747423"/>
            <a:ext cx="4209150" cy="53618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98648" y="3004476"/>
            <a:ext cx="4209150" cy="53618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90478" y="3998627"/>
            <a:ext cx="4117320" cy="53618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98648" y="5157604"/>
            <a:ext cx="4209150" cy="53618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2"/>
          <a:stretch/>
        </p:blipFill>
        <p:spPr>
          <a:xfrm>
            <a:off x="-30456" y="-25364"/>
            <a:ext cx="9134475" cy="2291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E333F-B4C1-4994-A60F-AC8AF0190314}"/>
              </a:ext>
            </a:extLst>
          </p:cNvPr>
          <p:cNvSpPr txBox="1"/>
          <p:nvPr/>
        </p:nvSpPr>
        <p:spPr>
          <a:xfrm>
            <a:off x="590204" y="1506908"/>
            <a:ext cx="187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+mn-cs"/>
              </a:rPr>
              <a:t>181,25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24AEF-0542-4A67-8696-6876534E73E2}"/>
              </a:ext>
            </a:extLst>
          </p:cNvPr>
          <p:cNvSpPr txBox="1"/>
          <p:nvPr/>
        </p:nvSpPr>
        <p:spPr>
          <a:xfrm>
            <a:off x="3082211" y="1483567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+mn-cs"/>
              </a:rPr>
              <a:t>169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7CEF2-5CC6-46F7-A5EF-80F627891DB5}"/>
              </a:ext>
            </a:extLst>
          </p:cNvPr>
          <p:cNvSpPr txBox="1"/>
          <p:nvPr/>
        </p:nvSpPr>
        <p:spPr>
          <a:xfrm>
            <a:off x="4746134" y="1498892"/>
            <a:ext cx="1141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+mn-cs"/>
              </a:rPr>
              <a:t>93,2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9C856-2938-4082-8DC8-9E01E330D91C}"/>
              </a:ext>
            </a:extLst>
          </p:cNvPr>
          <p:cNvSpPr txBox="1"/>
          <p:nvPr/>
        </p:nvSpPr>
        <p:spPr>
          <a:xfrm>
            <a:off x="7007289" y="1483567"/>
            <a:ext cx="1136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+mn-cs"/>
              </a:rPr>
              <a:t>25,4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06F8C-DE21-4190-8945-BBA236425D0E}"/>
              </a:ext>
            </a:extLst>
          </p:cNvPr>
          <p:cNvSpPr txBox="1"/>
          <p:nvPr/>
        </p:nvSpPr>
        <p:spPr>
          <a:xfrm>
            <a:off x="1795950" y="5798582"/>
            <a:ext cx="47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7AD78-CC61-4247-BD8A-025367BBEB47}"/>
              </a:ext>
            </a:extLst>
          </p:cNvPr>
          <p:cNvSpPr txBox="1"/>
          <p:nvPr/>
        </p:nvSpPr>
        <p:spPr>
          <a:xfrm>
            <a:off x="4077238" y="5798582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+mn-cs"/>
              </a:rPr>
              <a:t>176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85CBB-37B2-4F72-909E-AD8C8D2C691E}"/>
              </a:ext>
            </a:extLst>
          </p:cNvPr>
          <p:cNvSpPr txBox="1"/>
          <p:nvPr/>
        </p:nvSpPr>
        <p:spPr>
          <a:xfrm>
            <a:off x="6101612" y="5798582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+mn-cs"/>
              </a:rPr>
              <a:t>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DA01A2-D270-4B54-A67A-8C91B63AF665}"/>
              </a:ext>
            </a:extLst>
          </p:cNvPr>
          <p:cNvSpPr txBox="1"/>
          <p:nvPr/>
        </p:nvSpPr>
        <p:spPr>
          <a:xfrm>
            <a:off x="429209" y="3213556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22C9C-CC9D-4B11-AD98-288417556C69}"/>
              </a:ext>
            </a:extLst>
          </p:cNvPr>
          <p:cNvSpPr txBox="1"/>
          <p:nvPr/>
        </p:nvSpPr>
        <p:spPr>
          <a:xfrm>
            <a:off x="1571676" y="3213553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D2B418-5BD8-4769-95E3-109A668D55FC}"/>
              </a:ext>
            </a:extLst>
          </p:cNvPr>
          <p:cNvSpPr txBox="1"/>
          <p:nvPr/>
        </p:nvSpPr>
        <p:spPr>
          <a:xfrm>
            <a:off x="3199230" y="3213555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436C4-8A27-404D-84DC-4D84191A91B0}"/>
              </a:ext>
            </a:extLst>
          </p:cNvPr>
          <p:cNvSpPr txBox="1"/>
          <p:nvPr/>
        </p:nvSpPr>
        <p:spPr>
          <a:xfrm>
            <a:off x="3843578" y="3213552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631B9-F0E0-44FA-917D-19CC73F0A1D2}"/>
              </a:ext>
            </a:extLst>
          </p:cNvPr>
          <p:cNvSpPr txBox="1"/>
          <p:nvPr/>
        </p:nvSpPr>
        <p:spPr>
          <a:xfrm>
            <a:off x="4954365" y="3213553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291430-D506-4F3F-B582-01120722CF7E}"/>
              </a:ext>
            </a:extLst>
          </p:cNvPr>
          <p:cNvSpPr txBox="1"/>
          <p:nvPr/>
        </p:nvSpPr>
        <p:spPr>
          <a:xfrm>
            <a:off x="8139694" y="3190227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290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86206" y="569671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+mn-cs"/>
              </a:rPr>
              <a:t>Орехово-Борисово Северное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86209" y="4800331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+mn-cs"/>
              </a:rPr>
              <a:t>Обучение сотрудников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2279" t="-37393" r="16918" b="-47007"/>
          <a:stretch/>
        </p:blipFill>
        <p:spPr>
          <a:xfrm>
            <a:off x="1010425" y="5184579"/>
            <a:ext cx="6734175" cy="762000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190217" y="5869471"/>
            <a:ext cx="6393821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186209" y="5371759"/>
            <a:ext cx="0" cy="105243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613723" y="5365027"/>
            <a:ext cx="0" cy="105243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584038" y="5390953"/>
            <a:ext cx="0" cy="105243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655093354"/>
              </p:ext>
            </p:extLst>
          </p:nvPr>
        </p:nvGraphicFramePr>
        <p:xfrm>
          <a:off x="220689" y="2335474"/>
          <a:ext cx="3887054" cy="260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53683" y="4354113"/>
            <a:ext cx="284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от общего кол-ва работающих мужчин</a:t>
            </a:r>
          </a:p>
        </p:txBody>
      </p:sp>
      <p:sp>
        <p:nvSpPr>
          <p:cNvPr id="45" name="Овал 44"/>
          <p:cNvSpPr/>
          <p:nvPr/>
        </p:nvSpPr>
        <p:spPr>
          <a:xfrm>
            <a:off x="7119783" y="2883841"/>
            <a:ext cx="110067" cy="110067"/>
          </a:xfrm>
          <a:prstGeom prst="ellipse">
            <a:avLst/>
          </a:prstGeom>
          <a:solidFill>
            <a:srgbClr val="FF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04346" y="2770225"/>
            <a:ext cx="806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35 лет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74114" y="2092666"/>
            <a:ext cx="2940485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Возрастной состав сотрудников в 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796823514"/>
              </p:ext>
            </p:extLst>
          </p:nvPr>
        </p:nvGraphicFramePr>
        <p:xfrm>
          <a:off x="2764292" y="1391163"/>
          <a:ext cx="4669039" cy="307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246053" y="2295043"/>
            <a:ext cx="2021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Состав сотрудников в %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47477" y="4656025"/>
            <a:ext cx="110088" cy="110072"/>
          </a:xfrm>
          <a:prstGeom prst="ellipse">
            <a:avLst/>
          </a:prstGeom>
          <a:solidFill>
            <a:srgbClr val="FF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34"/>
          <p:cNvSpPr txBox="1"/>
          <p:nvPr/>
        </p:nvSpPr>
        <p:spPr>
          <a:xfrm>
            <a:off x="750038" y="4572562"/>
            <a:ext cx="2889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от общего кол-ва работающих женщин</a:t>
            </a:r>
          </a:p>
        </p:txBody>
      </p:sp>
      <p:sp>
        <p:nvSpPr>
          <p:cNvPr id="51" name="Овал 50"/>
          <p:cNvSpPr/>
          <p:nvPr/>
        </p:nvSpPr>
        <p:spPr>
          <a:xfrm>
            <a:off x="7119784" y="3230718"/>
            <a:ext cx="110067" cy="110067"/>
          </a:xfrm>
          <a:prstGeom prst="ellipse">
            <a:avLst/>
          </a:prstGeom>
          <a:solidFill>
            <a:srgbClr val="3A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448" y="3135279"/>
            <a:ext cx="1182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35 до 55 лет</a:t>
            </a:r>
          </a:p>
        </p:txBody>
      </p:sp>
      <p:sp>
        <p:nvSpPr>
          <p:cNvPr id="58" name="Овал 57"/>
          <p:cNvSpPr/>
          <p:nvPr/>
        </p:nvSpPr>
        <p:spPr>
          <a:xfrm>
            <a:off x="7119785" y="3568834"/>
            <a:ext cx="110067" cy="110067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95301" y="3496468"/>
            <a:ext cx="1182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55 до 60 лет</a:t>
            </a:r>
          </a:p>
        </p:txBody>
      </p:sp>
      <p:sp>
        <p:nvSpPr>
          <p:cNvPr id="60" name="Овал 59"/>
          <p:cNvSpPr/>
          <p:nvPr/>
        </p:nvSpPr>
        <p:spPr>
          <a:xfrm>
            <a:off x="651122" y="4433811"/>
            <a:ext cx="110088" cy="110072"/>
          </a:xfrm>
          <a:prstGeom prst="ellipse">
            <a:avLst/>
          </a:prstGeom>
          <a:solidFill>
            <a:srgbClr val="3A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133822" y="3915610"/>
            <a:ext cx="110067" cy="110067"/>
          </a:xfrm>
          <a:prstGeom prst="ellipse">
            <a:avLst/>
          </a:prstGeom>
          <a:solidFill>
            <a:srgbClr val="7BC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00444" y="3832151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60 и старше</a:t>
            </a:r>
          </a:p>
        </p:txBody>
      </p:sp>
    </p:spTree>
    <p:extLst>
      <p:ext uri="{BB962C8B-B14F-4D97-AF65-F5344CB8AC3E}">
        <p14:creationId xmlns:p14="http://schemas.microsoft.com/office/powerpoint/2010/main" val="8615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1">
                <a:lumMod val="5000"/>
                <a:lumOff val="95000"/>
                <a:alpha val="5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72" y="288157"/>
            <a:ext cx="913844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rgbClr val="00B0F0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ОРЕХОВО-БОРИСОВО СЕВЕРНОЕ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871353028"/>
              </p:ext>
            </p:extLst>
          </p:nvPr>
        </p:nvGraphicFramePr>
        <p:xfrm>
          <a:off x="-674496" y="1070805"/>
          <a:ext cx="4513654" cy="299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1275771" y="315836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1835773" y="211304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1042727" y="21334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1283961" y="19712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955795376"/>
              </p:ext>
            </p:extLst>
          </p:nvPr>
        </p:nvGraphicFramePr>
        <p:xfrm>
          <a:off x="2309340" y="1713017"/>
          <a:ext cx="4513654" cy="299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3844833" y="361196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4027710" y="2688535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4972726" y="308747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23109445"/>
              </p:ext>
            </p:extLst>
          </p:nvPr>
        </p:nvGraphicFramePr>
        <p:xfrm>
          <a:off x="5253765" y="1279357"/>
          <a:ext cx="4513654" cy="299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7565331" y="220787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6592238" y="254390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7224688" y="328718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8347890" y="31204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8155297" y="243287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8480867" y="28027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45106" y="4747919"/>
            <a:ext cx="8019669" cy="1637352"/>
            <a:chOff x="1127986" y="4254143"/>
            <a:chExt cx="8019669" cy="1637352"/>
          </a:xfrm>
        </p:grpSpPr>
        <p:sp>
          <p:nvSpPr>
            <p:cNvPr id="6" name="TextBox 5"/>
            <p:cNvSpPr txBox="1"/>
            <p:nvPr/>
          </p:nvSpPr>
          <p:spPr>
            <a:xfrm>
              <a:off x="6581670" y="4376349"/>
              <a:ext cx="11221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Руководители</a:t>
              </a:r>
              <a:endParaRPr lang="ru-RU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94186" y="4775746"/>
              <a:ext cx="11865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Специалисты </a:t>
              </a:r>
              <a:endParaRPr lang="ru-RU" sz="1200" dirty="0"/>
            </a:p>
            <a:p>
              <a:r>
                <a:rPr lang="ru-RU" sz="1200" b="1" dirty="0"/>
                <a:t>по социальной</a:t>
              </a:r>
            </a:p>
            <a:p>
              <a:r>
                <a:rPr lang="ru-RU" sz="1200" b="1" dirty="0"/>
                <a:t>работе</a:t>
              </a:r>
              <a:endParaRPr lang="ru-RU" sz="1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30048" y="5429830"/>
              <a:ext cx="1025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Технический</a:t>
              </a:r>
            </a:p>
            <a:p>
              <a:r>
                <a:rPr lang="ru-RU" sz="1200" b="1" dirty="0"/>
                <a:t>персонал</a:t>
              </a:r>
              <a:endParaRPr lang="ru-RU" sz="7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42865" y="4359945"/>
              <a:ext cx="1104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Специалисты </a:t>
              </a:r>
            </a:p>
            <a:p>
              <a:r>
                <a:rPr lang="ru-RU" sz="1200" b="1" dirty="0"/>
                <a:t>ОД</a:t>
              </a:r>
              <a:endParaRPr lang="ru-RU" sz="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2792" y="4816458"/>
              <a:ext cx="1021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/>
                <a:t>Социальные</a:t>
              </a:r>
            </a:p>
            <a:p>
              <a:r>
                <a:rPr lang="ru-RU" sz="1200" b="1"/>
                <a:t>работники</a:t>
              </a:r>
              <a:endParaRPr lang="ru-RU" sz="1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2792" y="5213445"/>
              <a:ext cx="1087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Другие</a:t>
              </a:r>
            </a:p>
            <a:p>
              <a:r>
                <a:rPr lang="ru-RU" sz="1200" b="1" dirty="0"/>
                <a:t>специалисты </a:t>
              </a:r>
              <a:endParaRPr lang="ru-RU" sz="100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458903" y="4444063"/>
              <a:ext cx="122767" cy="122767"/>
            </a:xfrm>
            <a:prstGeom prst="ellipse">
              <a:avLst/>
            </a:prstGeom>
            <a:solidFill>
              <a:srgbClr val="FF8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6458902" y="4897951"/>
              <a:ext cx="122767" cy="122767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6459533" y="5523857"/>
              <a:ext cx="122767" cy="122767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7938141" y="4453466"/>
              <a:ext cx="122767" cy="122767"/>
            </a:xfrm>
            <a:prstGeom prst="ellipse">
              <a:avLst/>
            </a:prstGeom>
            <a:solidFill>
              <a:srgbClr val="7BC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7936397" y="4864901"/>
              <a:ext cx="122767" cy="122767"/>
            </a:xfrm>
            <a:prstGeom prst="ellipse">
              <a:avLst/>
            </a:prstGeom>
            <a:solidFill>
              <a:srgbClr val="039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7934653" y="5292665"/>
              <a:ext cx="122767" cy="122767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1137813" y="4369505"/>
              <a:ext cx="122767" cy="122767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37812" y="4813400"/>
              <a:ext cx="122767" cy="122767"/>
            </a:xfrm>
            <a:prstGeom prst="ellipse">
              <a:avLst/>
            </a:prstGeom>
            <a:solidFill>
              <a:srgbClr val="039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1131570" y="5230363"/>
              <a:ext cx="122767" cy="12276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07804" y="4365082"/>
              <a:ext cx="8824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от 5-ти лет</a:t>
              </a:r>
              <a:endParaRPr lang="ru-RU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12693" y="4778270"/>
              <a:ext cx="1355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от 3-х до  5-ти лет</a:t>
              </a:r>
              <a:endParaRPr lang="ru-RU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40079" y="5136710"/>
              <a:ext cx="838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до 3-х лет</a:t>
              </a:r>
              <a:endParaRPr lang="ru-RU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27914" y="4254143"/>
              <a:ext cx="14677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Высшее</a:t>
              </a:r>
            </a:p>
            <a:p>
              <a:r>
                <a:rPr lang="ru-RU" sz="1200" b="1" dirty="0"/>
                <a:t>профессиональное</a:t>
              </a:r>
              <a:endParaRPr lang="ru-RU" sz="1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47767" y="4728503"/>
              <a:ext cx="14677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Среднее</a:t>
              </a:r>
            </a:p>
            <a:p>
              <a:r>
                <a:rPr lang="ru-RU" sz="1200" b="1" dirty="0"/>
                <a:t>профессиональное</a:t>
              </a:r>
              <a:endParaRPr lang="ru-RU" sz="1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47767" y="5148935"/>
              <a:ext cx="1364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Среднее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41956" y="5523857"/>
              <a:ext cx="1439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Обучаются в ВУЗах</a:t>
              </a:r>
              <a:endParaRPr lang="ru-RU" sz="1000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127986" y="5600972"/>
              <a:ext cx="122767" cy="122767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4118617" y="4444063"/>
              <a:ext cx="122767" cy="122767"/>
            </a:xfrm>
            <a:prstGeom prst="ellipse">
              <a:avLst/>
            </a:prstGeom>
            <a:solidFill>
              <a:srgbClr val="C47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4105258" y="4864900"/>
              <a:ext cx="122767" cy="122767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4118617" y="5231281"/>
              <a:ext cx="122767" cy="122767"/>
            </a:xfrm>
            <a:prstGeom prst="ellipse">
              <a:avLst/>
            </a:prstGeom>
            <a:solidFill>
              <a:srgbClr val="AB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88C2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220723" y="651084"/>
            <a:ext cx="493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n-lt"/>
              </a:rPr>
              <a:t>Данные в % от общего количества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20959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-1" y="4150676"/>
            <a:ext cx="9144000" cy="409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0" y="0"/>
            <a:ext cx="9144000" cy="6499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90" y="5661224"/>
            <a:ext cx="2288817" cy="4883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506" y="6373988"/>
            <a:ext cx="6387032" cy="338554"/>
          </a:xfrm>
          <a:prstGeom prst="rect">
            <a:avLst/>
          </a:prstGeom>
          <a:ln w="19050">
            <a:solidFill>
              <a:srgbClr val="A81A36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853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видео	          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19 016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посетителей        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265 400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просмотров страниц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53763-D896-4999-A750-CAF3A62FC425}"/>
              </a:ext>
            </a:extLst>
          </p:cNvPr>
          <p:cNvSpPr txBox="1"/>
          <p:nvPr/>
        </p:nvSpPr>
        <p:spPr>
          <a:xfrm>
            <a:off x="191458" y="1883049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39CDB"/>
                </a:solidFill>
                <a:latin typeface="Circe Bold" panose="020B0602020203020203" pitchFamily="34" charset="-52"/>
              </a:rPr>
              <a:t>1376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82" y="961948"/>
            <a:ext cx="1833485" cy="5478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7" y="938674"/>
            <a:ext cx="613561" cy="6322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40" y="864347"/>
            <a:ext cx="672636" cy="6699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35" y="858061"/>
            <a:ext cx="695273" cy="7707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7057" y="54743"/>
            <a:ext cx="7331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СТАТИСТИКА ПО СОЦИАЛЬНЫМ СЕТЯМ УЧРЕЖДЕНИЯ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248040" y="1531709"/>
            <a:ext cx="182849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rgbClr val="0070C0"/>
                </a:solidFill>
              </a:rPr>
              <a:t>ВКонтакте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кол-во подписчиков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75875" y="1517153"/>
            <a:ext cx="182849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Одноклассники</a:t>
            </a:r>
          </a:p>
          <a:p>
            <a:pPr algn="ctr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кол-во подписчиков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05361" y="1549803"/>
            <a:ext cx="182849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rgbClr val="0070C0"/>
                </a:solidFill>
              </a:rPr>
              <a:t>Яндекс.Дзен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кол-во подписчиков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A53763-D896-4999-A750-CAF3A62FC425}"/>
              </a:ext>
            </a:extLst>
          </p:cNvPr>
          <p:cNvSpPr txBox="1"/>
          <p:nvPr/>
        </p:nvSpPr>
        <p:spPr>
          <a:xfrm>
            <a:off x="1627352" y="1877530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39CDB"/>
                </a:solidFill>
                <a:latin typeface="Circe Bold" panose="020B0602020203020203" pitchFamily="34" charset="-52"/>
              </a:rPr>
              <a:t>949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A53763-D896-4999-A750-CAF3A62FC425}"/>
              </a:ext>
            </a:extLst>
          </p:cNvPr>
          <p:cNvSpPr txBox="1"/>
          <p:nvPr/>
        </p:nvSpPr>
        <p:spPr>
          <a:xfrm>
            <a:off x="7817298" y="1854744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39CDB"/>
                </a:solidFill>
                <a:latin typeface="Circe Bold" panose="020B0602020203020203" pitchFamily="34" charset="-52"/>
              </a:rPr>
              <a:t>453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527099" y="2473473"/>
            <a:ext cx="24749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кол-во публикаций </a:t>
            </a:r>
          </a:p>
          <a:p>
            <a:pPr algn="ctr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за год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78519" y="2458917"/>
            <a:ext cx="1376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кол-во публикаций</a:t>
            </a:r>
          </a:p>
          <a:p>
            <a:pPr algn="ctr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 за год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A53763-D896-4999-A750-CAF3A62FC425}"/>
              </a:ext>
            </a:extLst>
          </p:cNvPr>
          <p:cNvSpPr txBox="1"/>
          <p:nvPr/>
        </p:nvSpPr>
        <p:spPr>
          <a:xfrm>
            <a:off x="231265" y="2851860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1741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A53763-D896-4999-A750-CAF3A62FC425}"/>
              </a:ext>
            </a:extLst>
          </p:cNvPr>
          <p:cNvSpPr txBox="1"/>
          <p:nvPr/>
        </p:nvSpPr>
        <p:spPr>
          <a:xfrm>
            <a:off x="1525909" y="2852926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1711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A53763-D896-4999-A750-CAF3A62FC425}"/>
              </a:ext>
            </a:extLst>
          </p:cNvPr>
          <p:cNvSpPr txBox="1"/>
          <p:nvPr/>
        </p:nvSpPr>
        <p:spPr>
          <a:xfrm>
            <a:off x="7896242" y="2818255"/>
            <a:ext cx="63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34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12270" y="1524440"/>
            <a:ext cx="182849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YouTube 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кол-во подписчиков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97971" y="2462305"/>
            <a:ext cx="4524829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0A53763-D896-4999-A750-CAF3A62FC425}"/>
              </a:ext>
            </a:extLst>
          </p:cNvPr>
          <p:cNvSpPr txBox="1"/>
          <p:nvPr/>
        </p:nvSpPr>
        <p:spPr>
          <a:xfrm>
            <a:off x="2913694" y="1879764"/>
            <a:ext cx="183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39CDB"/>
                </a:solidFill>
                <a:latin typeface="Circe Bold" panose="020B0602020203020203" pitchFamily="34" charset="-52"/>
              </a:rPr>
              <a:t>11 500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907494" y="2459348"/>
            <a:ext cx="247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кол-во публикаций 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за год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A53763-D896-4999-A750-CAF3A62FC425}"/>
              </a:ext>
            </a:extLst>
          </p:cNvPr>
          <p:cNvSpPr txBox="1"/>
          <p:nvPr/>
        </p:nvSpPr>
        <p:spPr>
          <a:xfrm>
            <a:off x="3061076" y="2849186"/>
            <a:ext cx="763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271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29506" y="4126596"/>
            <a:ext cx="677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СТАТИСТИКА ПОСЕЩЕНИЯ САЙТА УЧРЕЖДЕНИЯ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-179842" y="4603441"/>
            <a:ext cx="2474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Количество просмотров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65825" y="4576710"/>
            <a:ext cx="247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Количество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 посетителей за год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63557" y="4590318"/>
            <a:ext cx="313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Новостей учреждения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опубликовано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8272" y="4603441"/>
            <a:ext cx="31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Мероприятие в календаре 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событий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27498" y="4899851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39CDB"/>
                </a:solidFill>
                <a:latin typeface="Circe Bold" panose="020B0602020203020203" pitchFamily="34" charset="-52"/>
              </a:rPr>
              <a:t>51 911</a:t>
            </a:r>
            <a:endParaRPr lang="ru-RU" sz="3600" dirty="0">
              <a:solidFill>
                <a:srgbClr val="039CDB"/>
              </a:solidFill>
              <a:latin typeface="Circe Bold" panose="020B0602020203020203" pitchFamily="34" charset="-52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0815" y="4886543"/>
            <a:ext cx="1661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39CDB"/>
                </a:solidFill>
                <a:latin typeface="Circe Bold" panose="020B0602020203020203" pitchFamily="34" charset="-52"/>
                <a:ea typeface="Times New Roman" panose="02020603050405020304" pitchFamily="18" charset="0"/>
              </a:rPr>
              <a:t>83 003 </a:t>
            </a:r>
            <a:endParaRPr lang="ru-RU" sz="3600" b="1" dirty="0">
              <a:solidFill>
                <a:srgbClr val="039CDB"/>
              </a:solidFill>
              <a:latin typeface="Circe Bold" panose="020B0602020203020203" pitchFamily="34" charset="-5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56839" y="4909698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39CDB"/>
                </a:solidFill>
                <a:latin typeface="Circe Bold" panose="020B0602020203020203" pitchFamily="34" charset="-52"/>
              </a:rPr>
              <a:t>626</a:t>
            </a:r>
            <a:endParaRPr lang="ru-RU" sz="3200" b="1" dirty="0">
              <a:solidFill>
                <a:srgbClr val="039CDB"/>
              </a:solidFill>
              <a:latin typeface="Circe Bold" panose="020B0602020203020203" pitchFamily="34" charset="-5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62219" y="4909698"/>
            <a:ext cx="1604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39CDB"/>
                </a:solidFill>
                <a:latin typeface="Circe Bold" panose="020B0602020203020203" pitchFamily="34" charset="-52"/>
              </a:rPr>
              <a:t>1 348</a:t>
            </a:r>
          </a:p>
          <a:p>
            <a:r>
              <a:rPr lang="ru-RU" sz="1600" dirty="0">
                <a:latin typeface="Circe Bold" panose="020B0602020203020203" pitchFamily="34" charset="-52"/>
              </a:rPr>
              <a:t> </a:t>
            </a:r>
            <a:endParaRPr lang="ru-RU" sz="2000" b="1" dirty="0">
              <a:latin typeface="Circe Bold" panose="020B0602020203020203" pitchFamily="34" charset="-52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97971" y="5560594"/>
            <a:ext cx="8948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51" y="989070"/>
            <a:ext cx="4140040" cy="30979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24399" y="2467626"/>
            <a:ext cx="1376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кол-во публикаций</a:t>
            </a:r>
          </a:p>
          <a:p>
            <a:pPr algn="ctr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 за год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235274" y="2454957"/>
            <a:ext cx="2810754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361" y="92075"/>
            <a:ext cx="9080582" cy="1355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32000" fontAlgn="auto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</a:pPr>
            <a:r>
              <a:rPr lang="ru-RU" sz="2600" b="1" dirty="0">
                <a:solidFill>
                  <a:srgbClr val="002060"/>
                </a:solidFill>
                <a:latin typeface="Circe" panose="020B0502020203020203" pitchFamily="34" charset="-52"/>
              </a:rPr>
              <a:t>ГБУ ТЦСО «ОРЕХОВО» и Центры московского долголетия взаимодействуют с: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8678" y="1382755"/>
            <a:ext cx="8414385" cy="5025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rgbClr val="0070C0"/>
                </a:solidFill>
              </a:rPr>
              <a:t>Управами районов Орехово-Борисово Северное, Орехово-Борисово Южное, Братеево;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rgbClr val="0070C0"/>
                </a:solidFill>
              </a:rPr>
              <a:t>Средствами массовой информации;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rgbClr val="0070C0"/>
                </a:solidFill>
              </a:rPr>
              <a:t>Московской психологической службой;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rgbClr val="0070C0"/>
                </a:solidFill>
              </a:rPr>
              <a:t>Учреждениями системы здравоохранения, образования, культуры и спорта;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rgbClr val="0070C0"/>
                </a:solidFill>
              </a:rPr>
              <a:t>Общественными и благотворительными организациями;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rgbClr val="0070C0"/>
                </a:solidFill>
              </a:rPr>
              <a:t>ОСЗН районов Орехово-Борисово Северное, Орехово-Борисово Южное, Братеево;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rgbClr val="0070C0"/>
                </a:solidFill>
              </a:rPr>
              <a:t>Отделами МВД России по районам Орехово-Борисово Северное, Орехово-Борисово Южное, Братеево г. Москвы;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Центрами государственных услуг «Мои документы» районов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7" y="1541039"/>
            <a:ext cx="254665" cy="2546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6" y="2330748"/>
            <a:ext cx="254665" cy="2546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5" y="2843363"/>
            <a:ext cx="254665" cy="2546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4" y="3369832"/>
            <a:ext cx="254665" cy="2546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3" y="3875520"/>
            <a:ext cx="254665" cy="2546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2" y="4381208"/>
            <a:ext cx="254665" cy="2546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1" y="4873042"/>
            <a:ext cx="254665" cy="2546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0" y="5817460"/>
            <a:ext cx="254665" cy="254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5232400"/>
            <a:ext cx="1776438" cy="15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9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7901" r="11111" b="8654"/>
          <a:stretch/>
        </p:blipFill>
        <p:spPr>
          <a:xfrm>
            <a:off x="153307" y="-48724"/>
            <a:ext cx="8786586" cy="65991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419270"/>
            <a:ext cx="9144000" cy="482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32109-E040-432A-A3D1-2A38E7208996}"/>
              </a:ext>
            </a:extLst>
          </p:cNvPr>
          <p:cNvSpPr txBox="1"/>
          <p:nvPr/>
        </p:nvSpPr>
        <p:spPr>
          <a:xfrm>
            <a:off x="4136053" y="6457890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</a:rPr>
              <a:t>2022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8358" y="3250829"/>
            <a:ext cx="61430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ExtraBold" panose="020B0802020203020203" pitchFamily="34" charset="-52"/>
              </a:rPr>
              <a:t>СПАСИБО 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ExtraBold" panose="020B0802020203020203" pitchFamily="34" charset="-52"/>
              </a:rPr>
              <a:t>ЗА 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74" y="987561"/>
            <a:ext cx="1647989" cy="20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723" y="5099687"/>
            <a:ext cx="3116284" cy="170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18" y="78596"/>
            <a:ext cx="3209114" cy="143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4"/>
          <a:srcRect l="-16323" r="-1" b="12654"/>
          <a:stretch/>
        </p:blipFill>
        <p:spPr>
          <a:xfrm>
            <a:off x="5392355" y="3108126"/>
            <a:ext cx="3612328" cy="205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8" name="Группа 67"/>
          <p:cNvGrpSpPr/>
          <p:nvPr/>
        </p:nvGrpSpPr>
        <p:grpSpPr>
          <a:xfrm>
            <a:off x="5861610" y="781077"/>
            <a:ext cx="3053529" cy="5525291"/>
            <a:chOff x="5920275" y="2468543"/>
            <a:chExt cx="2909117" cy="5106916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0275" y="3067177"/>
              <a:ext cx="2909117" cy="15077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651" y="5938827"/>
              <a:ext cx="137562" cy="138469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089" y="4742795"/>
              <a:ext cx="137562" cy="138469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611" y="5647142"/>
              <a:ext cx="137562" cy="138469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477" y="7436990"/>
              <a:ext cx="137562" cy="138469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819" y="3613337"/>
              <a:ext cx="137562" cy="138469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07" y="3682572"/>
              <a:ext cx="137562" cy="138469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0804" y="3744242"/>
              <a:ext cx="137562" cy="138469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268" y="2468543"/>
              <a:ext cx="137562" cy="138469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811" y="5344326"/>
              <a:ext cx="137562" cy="13846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662464" y="650635"/>
            <a:ext cx="38218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ЦМД «Орехово-Борисово Северное»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ул. Шипиловская, д. 9, корп. 2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606" y="3235128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39CDB"/>
                </a:solidFill>
                <a:latin typeface="Circe" panose="020B0502020203020203" pitchFamily="34" charset="-52"/>
              </a:rPr>
              <a:t>Район Братеево</a:t>
            </a:r>
            <a:endParaRPr lang="ru-RU" dirty="0">
              <a:solidFill>
                <a:srgbClr val="039CD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06" y="1619787"/>
            <a:ext cx="54254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ОСО ГБУ ТЦСО «Орехово»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Шипиловский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 проезд, 53/2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Филиал «Орехово-Борисово Южное»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Домодедовская, д. 24 корпус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945" y="1350021"/>
            <a:ext cx="464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39CDB"/>
                </a:solidFill>
                <a:latin typeface="Circe" panose="020B0502020203020203" pitchFamily="34" charset="-52"/>
              </a:rPr>
              <a:t>Район Орехово-Борисово Южное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834" y="3505042"/>
            <a:ext cx="53508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ЦМД «Братеево»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ул. Алма-Атинская, д. 10, корпус 3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ЦМД «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Борисовские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 Пруды»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ул. 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Борисовские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 пруды, д. 8,  корпус 3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Филиал «Братеево» ул. 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Борисовские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 пруды, д. 42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8834" y="4656473"/>
            <a:ext cx="436156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Филиал «Борисово»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ул. Ключевая, д. 12, корпус 1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ул. 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Борисовские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 пруды, д. 42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251507" y="2873603"/>
            <a:ext cx="915932" cy="8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093927" y="2785578"/>
            <a:ext cx="13051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Орехово-Борисово Южное</a:t>
            </a:r>
            <a:endParaRPr lang="ru-RU" sz="7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309634" y="964660"/>
            <a:ext cx="915932" cy="8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093927" y="933755"/>
            <a:ext cx="13949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Орехово-Борисово Северное</a:t>
            </a:r>
            <a:endParaRPr lang="ru-RU" sz="7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274469" y="4443135"/>
            <a:ext cx="915932" cy="8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6227962" y="4344018"/>
            <a:ext cx="9252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Район Братеево</a:t>
            </a:r>
            <a:endParaRPr lang="ru-RU" sz="7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055936" y="5983968"/>
            <a:ext cx="915932" cy="117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6069710" y="5992436"/>
            <a:ext cx="8883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Район </a:t>
            </a:r>
            <a:r>
              <a:rPr lang="ru-RU" sz="700" b="1" dirty="0" err="1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Зябликово</a:t>
            </a:r>
            <a:endParaRPr lang="ru-RU" sz="7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6" y="383241"/>
            <a:ext cx="564730" cy="45366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2" y="1334229"/>
            <a:ext cx="564730" cy="45366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0" y="3231530"/>
            <a:ext cx="564730" cy="45366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4" y="5592522"/>
            <a:ext cx="564730" cy="45366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773084" y="1329750"/>
            <a:ext cx="5010734" cy="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98015" y="2302616"/>
            <a:ext cx="53050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ЦМД «Орехово-Борисово Южное»</a:t>
            </a:r>
          </a:p>
          <a:p>
            <a:r>
              <a:rPr lang="ru-RU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irce" panose="020B0502020203020203" pitchFamily="34" charset="-52"/>
              </a:rPr>
              <a:t>Аппарат управления ГБУ ТЦСО «Орехово»</a:t>
            </a:r>
          </a:p>
          <a:p>
            <a:r>
              <a:rPr lang="ru-RU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irce" panose="020B0502020203020203" pitchFamily="34" charset="-52"/>
              </a:rPr>
              <a:t>Ореховый бульвар, д.  4</a:t>
            </a:r>
            <a:endParaRPr lang="ru-RU" sz="1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2464" y="330461"/>
            <a:ext cx="447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39CDB"/>
                </a:solidFill>
                <a:latin typeface="Circe" panose="020B0502020203020203" pitchFamily="34" charset="-52"/>
              </a:rPr>
              <a:t>Район Орехово-Борисово Северное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773084" y="3107717"/>
            <a:ext cx="5010734" cy="1846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73084" y="5522242"/>
            <a:ext cx="5010734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945" y="5564409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39CDB"/>
                </a:solidFill>
                <a:latin typeface="Circe" panose="020B0502020203020203" pitchFamily="34" charset="-52"/>
              </a:rPr>
              <a:t>Район </a:t>
            </a:r>
            <a:r>
              <a:rPr lang="ru-RU" b="1" dirty="0" err="1">
                <a:solidFill>
                  <a:srgbClr val="039CDB"/>
                </a:solidFill>
                <a:latin typeface="Circe" panose="020B0502020203020203" pitchFamily="34" charset="-52"/>
              </a:rPr>
              <a:t>Зябликово</a:t>
            </a:r>
            <a:endParaRPr lang="ru-RU" b="1" dirty="0">
              <a:solidFill>
                <a:srgbClr val="039CDB"/>
              </a:solidFill>
              <a:latin typeface="Circe" panose="020B0502020203020203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606" y="5862589"/>
            <a:ext cx="398218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КВ ТСР 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Шипиловская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 ул., д. 48 корпус 1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Филиал «Борисово»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ул. 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Шипиловская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, д. 48, корпус 1</a:t>
            </a:r>
          </a:p>
        </p:txBody>
      </p:sp>
    </p:spTree>
    <p:extLst>
      <p:ext uri="{BB962C8B-B14F-4D97-AF65-F5344CB8AC3E}">
        <p14:creationId xmlns:p14="http://schemas.microsoft.com/office/powerpoint/2010/main" val="384743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57565"/>
              </p:ext>
            </p:extLst>
          </p:nvPr>
        </p:nvGraphicFramePr>
        <p:xfrm>
          <a:off x="232229" y="2090057"/>
          <a:ext cx="8723085" cy="439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78971" y="160495"/>
            <a:ext cx="2355935" cy="12363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6600" b="1" dirty="0">
                <a:ln w="50800">
                  <a:solidFill>
                    <a:srgbClr val="C00000"/>
                  </a:solidFill>
                  <a:miter lim="800000"/>
                </a:ln>
                <a:solidFill>
                  <a:srgbClr val="C00000"/>
                </a:solidFill>
                <a:latin typeface="Circe" panose="020B0502020203020203" pitchFamily="34" charset="-52"/>
              </a:rPr>
              <a:t>937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834906" y="327490"/>
            <a:ext cx="6120408" cy="1611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800" b="1" dirty="0">
                <a:solidFill>
                  <a:srgbClr val="010066"/>
                </a:solidFill>
                <a:latin typeface="Circe" panose="020B0502020203020203" pitchFamily="34" charset="-52"/>
              </a:rPr>
              <a:t>Граждане пожилого возраста и инвалиды, получившие социальные услуги в 4 отделениях надомного обслуживания в 2022 году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224113" y="1383630"/>
            <a:ext cx="3762102" cy="393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800" b="1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irce" panose="020B0502020203020203" pitchFamily="34" charset="-52"/>
              </a:rPr>
              <a:t>ЧЕЛОВЕК</a:t>
            </a:r>
          </a:p>
          <a:p>
            <a:pPr marL="0" indent="0" algn="ctr"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  <a:buNone/>
            </a:pPr>
            <a:endParaRPr lang="ru-RU" sz="2800" b="1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334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0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" y="3304611"/>
            <a:ext cx="3424637" cy="3424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2014D-FED9-48FB-820A-015F88E75EFA}"/>
              </a:ext>
            </a:extLst>
          </p:cNvPr>
          <p:cNvSpPr txBox="1"/>
          <p:nvPr/>
        </p:nvSpPr>
        <p:spPr>
          <a:xfrm>
            <a:off x="1357816" y="1286774"/>
            <a:ext cx="15712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Circe Bold" panose="020B0602020203020203" pitchFamily="34" charset="-52"/>
              </a:rPr>
              <a:t>582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04FD7-1A17-4F98-A91D-C77042ECE3EB}"/>
              </a:ext>
            </a:extLst>
          </p:cNvPr>
          <p:cNvSpPr txBox="1"/>
          <p:nvPr/>
        </p:nvSpPr>
        <p:spPr>
          <a:xfrm>
            <a:off x="770466" y="2347415"/>
            <a:ext cx="25667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Circe Bold" panose="020B0602020203020203" pitchFamily="34" charset="-52"/>
              </a:rPr>
              <a:t>21 824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7742" y="207312"/>
            <a:ext cx="72619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39CDB"/>
                </a:solidFill>
                <a:latin typeface="Circe Extra Bold" panose="020B0802020203020203" pitchFamily="34" charset="-52"/>
              </a:rPr>
              <a:t>СОЦИАЛЬНЫЕ РАБОТНИКИ УЧРЕЖДЕНИЯ</a:t>
            </a:r>
          </a:p>
          <a:p>
            <a:pPr algn="ctr"/>
            <a:r>
              <a:rPr lang="ru-RU" sz="2600" b="1" dirty="0">
                <a:solidFill>
                  <a:srgbClr val="039CDB"/>
                </a:solidFill>
                <a:latin typeface="Circe Extra Bold" panose="020B0802020203020203" pitchFamily="34" charset="-52"/>
              </a:rPr>
              <a:t> ОКАЗЫВАЮТ ПЛАТНЫЕ УСЛУГИ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5497" y="1606507"/>
            <a:ext cx="201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39CDB"/>
                </a:solidFill>
                <a:latin typeface="Circe Extra Bold" panose="020B0802020203020203" pitchFamily="34" charset="-52"/>
              </a:rPr>
              <a:t>ЧЕЛОВЕКА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609" y="1864053"/>
            <a:ext cx="470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Lato" panose="020F0502020204030203" pitchFamily="34" charset="0"/>
                <a:cs typeface="Lato" panose="020F0502020204030203" pitchFamily="34" charset="0"/>
              </a:rPr>
              <a:t>воспользовалось платными услугами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6030" y="2646955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39CDB"/>
                </a:solidFill>
                <a:latin typeface="Circe Extra Bold" panose="020B0802020203020203" pitchFamily="34" charset="-52"/>
              </a:rPr>
              <a:t>УСЛУГИ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3002" y="2921127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Lato" panose="020F0502020204030203" pitchFamily="34" charset="0"/>
                <a:cs typeface="Lato" panose="020F0502020204030203" pitchFamily="34" charset="0"/>
              </a:rPr>
              <a:t>оказано, на сумму </a:t>
            </a:r>
            <a:r>
              <a:rPr lang="ru-RU" sz="2000" b="1" dirty="0">
                <a:solidFill>
                  <a:srgbClr val="039CDB"/>
                </a:solidFill>
              </a:rPr>
              <a:t>1 618 837,16 </a:t>
            </a:r>
            <a:r>
              <a:rPr lang="ru-RU" sz="2400" b="1" dirty="0">
                <a:solidFill>
                  <a:srgbClr val="039CDB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000" b="1" dirty="0">
                <a:latin typeface="Lato" panose="020F0502020204030203" pitchFamily="34" charset="0"/>
                <a:cs typeface="Lato" panose="020F0502020204030203" pitchFamily="34" charset="0"/>
              </a:rPr>
              <a:t>рублей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6046" y="3997026"/>
            <a:ext cx="533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Наиболее востребованными </a:t>
            </a:r>
          </a:p>
          <a:p>
            <a:r>
              <a:rPr lang="ru-RU" sz="2000" b="1" dirty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услугами являлись: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5596089" y="5099442"/>
            <a:ext cx="1331909" cy="1272258"/>
            <a:chOff x="3933863" y="4907864"/>
            <a:chExt cx="1331909" cy="12722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89272-E923-48DC-B426-A1F6CA7D08B8}"/>
                </a:ext>
              </a:extLst>
            </p:cNvPr>
            <p:cNvSpPr txBox="1"/>
            <p:nvPr/>
          </p:nvSpPr>
          <p:spPr>
            <a:xfrm>
              <a:off x="4034195" y="4907864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95D7"/>
                  </a:solidFill>
                </a:rPr>
                <a:t>3001</a:t>
              </a:r>
              <a:endParaRPr lang="ru-RU" sz="3600" b="1" dirty="0">
                <a:solidFill>
                  <a:srgbClr val="0095D7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4289" y="5476409"/>
              <a:ext cx="1321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Уборка квартиры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933863" y="4928265"/>
              <a:ext cx="1321483" cy="1251857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337194" y="5099441"/>
            <a:ext cx="1898464" cy="1272259"/>
            <a:chOff x="5760091" y="4907863"/>
            <a:chExt cx="1898464" cy="12722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11FB3E-0972-4C8E-A690-101D5CBED3A8}"/>
                </a:ext>
              </a:extLst>
            </p:cNvPr>
            <p:cNvSpPr txBox="1"/>
            <p:nvPr/>
          </p:nvSpPr>
          <p:spPr>
            <a:xfrm>
              <a:off x="6144337" y="4907863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95D7"/>
                  </a:solidFill>
                </a:rPr>
                <a:t>3502</a:t>
              </a:r>
              <a:endParaRPr lang="ru-RU" sz="3600" b="1" dirty="0">
                <a:solidFill>
                  <a:srgbClr val="0095D7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0091" y="5476408"/>
              <a:ext cx="1889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Приготовление горячей пищи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818943" y="4928265"/>
              <a:ext cx="1839612" cy="1251857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23" y="4442932"/>
            <a:ext cx="1975425" cy="20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6" y="331075"/>
            <a:ext cx="1310418" cy="1319054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207518" y="3254879"/>
            <a:ext cx="6353643" cy="1136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ветеранов охвачены мониторингом с целью выявления уровня социальной защиты и индивидуальных потребностей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irce" panose="020B0502020203020203" pitchFamily="34" charset="-52"/>
            </a:endParaRPr>
          </a:p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47631" y="5549923"/>
            <a:ext cx="1459887" cy="7502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sz="5500" b="1" dirty="0">
              <a:ln w="50800">
                <a:solidFill>
                  <a:schemeClr val="accent1">
                    <a:lumMod val="75000"/>
                  </a:schemeClr>
                </a:solidFill>
                <a:miter lim="800000"/>
              </a:ln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478053" y="693755"/>
            <a:ext cx="3407358" cy="231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ветеранов получили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товары длительного пользования</a:t>
            </a:r>
          </a:p>
          <a:p>
            <a:pPr marL="0" indent="0" fontAlgn="auto">
              <a:lnSpc>
                <a:spcPts val="1000"/>
              </a:lnSpc>
              <a:spcAft>
                <a:spcPts val="0"/>
              </a:spcAft>
              <a:buClr>
                <a:srgbClr val="003399"/>
              </a:buClr>
              <a:buNone/>
            </a:pP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Ветеранам оформлен продовольственный электронный сертификат</a:t>
            </a:r>
          </a:p>
          <a:p>
            <a:pPr marL="0" indent="0" fontAlgn="auto">
              <a:lnSpc>
                <a:spcPts val="1000"/>
              </a:lnSpc>
              <a:spcAft>
                <a:spcPts val="0"/>
              </a:spcAft>
              <a:buClr>
                <a:srgbClr val="003399"/>
              </a:buClr>
              <a:buNone/>
            </a:pP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2098" y="839836"/>
            <a:ext cx="9419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srgbClr val="C00000"/>
                </a:solidFill>
                <a:latin typeface="Circe Bold" panose="020B0602020203020203" pitchFamily="34" charset="-52"/>
              </a:rPr>
              <a:t>66</a:t>
            </a:r>
            <a:endParaRPr lang="ru-RU" sz="3500" dirty="0">
              <a:solidFill>
                <a:srgbClr val="C00000"/>
              </a:solidFill>
              <a:latin typeface="Circe Bold" panose="020B0602020203020203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1880" y="1940013"/>
            <a:ext cx="11221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srgbClr val="C00000"/>
                </a:solidFill>
                <a:latin typeface="Circe Bold" panose="020B0602020203020203" pitchFamily="34" charset="-52"/>
              </a:rPr>
              <a:t>74</a:t>
            </a:r>
            <a:endParaRPr lang="ru-RU" sz="3500" dirty="0">
              <a:solidFill>
                <a:srgbClr val="C00000"/>
              </a:solidFill>
              <a:latin typeface="Circe Bold" panose="020B0602020203020203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395" y="3279924"/>
            <a:ext cx="1478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irce ExtraBold" panose="020B0802020203020203" pitchFamily="34" charset="-52"/>
              </a:rPr>
              <a:t>370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511" y="4953213"/>
            <a:ext cx="997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irce ExtraBold" panose="020B0802020203020203" pitchFamily="34" charset="-52"/>
              </a:rPr>
              <a:t>50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833" y="4832693"/>
            <a:ext cx="4572000" cy="889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получили подарочный набор к памятным датам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" y="3184781"/>
            <a:ext cx="7896225" cy="111080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4" y="4858070"/>
            <a:ext cx="7896225" cy="111080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7"/>
          <a:stretch/>
        </p:blipFill>
        <p:spPr>
          <a:xfrm>
            <a:off x="5994400" y="303086"/>
            <a:ext cx="3077422" cy="256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AC6A28FB-DE95-4E70-AF30-1A5BCAA4017B}"/>
              </a:ext>
            </a:extLst>
          </p:cNvPr>
          <p:cNvSpPr txBox="1"/>
          <p:nvPr/>
        </p:nvSpPr>
        <p:spPr>
          <a:xfrm>
            <a:off x="397703" y="5653073"/>
            <a:ext cx="266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irce Bold" panose="020B0602020203020203" pitchFamily="34" charset="-52"/>
              </a:rPr>
              <a:t>958</a:t>
            </a:r>
            <a:r>
              <a:rPr lang="ru-RU" sz="2800" b="1" dirty="0">
                <a:solidFill>
                  <a:srgbClr val="C00000"/>
                </a:solidFill>
                <a:latin typeface="Circe Bold" panose="020B0602020203020203" pitchFamily="34" charset="-52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человек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получили </a:t>
            </a:r>
            <a:r>
              <a:rPr lang="ru-RU" sz="2800" b="1" dirty="0">
                <a:solidFill>
                  <a:srgbClr val="C00000"/>
                </a:solidFill>
                <a:latin typeface="Circe Bold" panose="020B0602020203020203" pitchFamily="34" charset="-52"/>
              </a:rPr>
              <a:t>1138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услуг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165DA7B-8259-4ED0-BFCE-D3D3A07DA420}"/>
              </a:ext>
            </a:extLst>
          </p:cNvPr>
          <p:cNvSpPr txBox="1"/>
          <p:nvPr/>
        </p:nvSpPr>
        <p:spPr>
          <a:xfrm>
            <a:off x="270105" y="4452744"/>
            <a:ext cx="4454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irce Bold" panose="020B0602020203020203" pitchFamily="34" charset="-52"/>
              </a:rPr>
              <a:t>В период  работы Сектора </a:t>
            </a:r>
          </a:p>
          <a:p>
            <a:r>
              <a:rPr lang="ru-RU" sz="1600" b="1" dirty="0">
                <a:latin typeface="Circe Bold" panose="020B0602020203020203" pitchFamily="34" charset="-52"/>
              </a:rPr>
              <a:t>«Мобильной социальной службы»</a:t>
            </a:r>
          </a:p>
          <a:p>
            <a:r>
              <a:rPr lang="ru-RU" sz="1600" b="1" dirty="0">
                <a:latin typeface="Circe Bold" panose="020B0602020203020203" pitchFamily="34" charset="-52"/>
              </a:rPr>
              <a:t>ГБУ ТЦСО «Орехово» в районе</a:t>
            </a:r>
          </a:p>
          <a:p>
            <a:r>
              <a:rPr lang="ru-RU" sz="1600" b="1" dirty="0">
                <a:latin typeface="Circe Bold" panose="020B0602020203020203" pitchFamily="34" charset="-52"/>
              </a:rPr>
              <a:t>Орехово-Борисово Северное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63257" y="1709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449282-D85F-4D9C-9751-6B236EC0DC7B}"/>
              </a:ext>
            </a:extLst>
          </p:cNvPr>
          <p:cNvSpPr txBox="1"/>
          <p:nvPr/>
        </p:nvSpPr>
        <p:spPr>
          <a:xfrm>
            <a:off x="270105" y="310513"/>
            <a:ext cx="699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irce Bold" panose="020B0602020203020203" pitchFamily="34" charset="-52"/>
              </a:rPr>
              <a:t>Дополнительная адресная социальная поддержка была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irce Bold" panose="020B0602020203020203" pitchFamily="34" charset="-52"/>
              </a:rPr>
              <a:t>оказана </a:t>
            </a:r>
            <a:r>
              <a:rPr lang="ru-RU" sz="2000" b="1" dirty="0">
                <a:solidFill>
                  <a:srgbClr val="C00000"/>
                </a:solidFill>
                <a:latin typeface="Circe Bold" panose="020B0602020203020203" pitchFamily="34" charset="-52"/>
              </a:rPr>
              <a:t>465 </a:t>
            </a:r>
            <a:r>
              <a:rPr lang="ru-RU" sz="2000" b="1" dirty="0">
                <a:solidFill>
                  <a:srgbClr val="002060"/>
                </a:solidFill>
                <a:latin typeface="Circe Bold" panose="020B0602020203020203" pitchFamily="34" charset="-52"/>
              </a:rPr>
              <a:t>гражданам возрасте старше </a:t>
            </a:r>
            <a:r>
              <a:rPr lang="ru-RU" sz="2000" b="1" dirty="0">
                <a:solidFill>
                  <a:srgbClr val="C00000"/>
                </a:solidFill>
                <a:latin typeface="Circe Bold" panose="020B0602020203020203" pitchFamily="34" charset="-52"/>
              </a:rPr>
              <a:t>65</a:t>
            </a:r>
            <a:r>
              <a:rPr lang="ru-RU" sz="2000" b="1" dirty="0">
                <a:latin typeface="Circe Bold" panose="020B0602020203020203" pitchFamily="34" charset="-52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irce Bold" panose="020B0602020203020203" pitchFamily="34" charset="-52"/>
              </a:rPr>
              <a:t>лет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irce Bold" panose="020B0602020203020203" pitchFamily="34" charset="-52"/>
              </a:rPr>
              <a:t>  и гражданам, страдающим хроническими заболеваниями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5" y="3906713"/>
            <a:ext cx="3154921" cy="264665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322487" y="2356186"/>
            <a:ext cx="5616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10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услуг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21436" y="1646006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436184"/>
                </a:solidFill>
                <a:latin typeface="Circe" panose="020B0502020203020203" pitchFamily="34" charset="-52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Circe" panose="020B0502020203020203" pitchFamily="34" charset="-52"/>
              </a:rPr>
              <a:t>Доставка товаров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irce" panose="020B0502020203020203" pitchFamily="34" charset="-52"/>
              </a:rPr>
              <a:t>первой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irce" panose="020B0502020203020203" pitchFamily="34" charset="-52"/>
              </a:rPr>
              <a:t> необходимости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03070" y="1524799"/>
            <a:ext cx="25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irce" panose="020B0502020203020203" pitchFamily="34" charset="-52"/>
              </a:rPr>
              <a:t>Содействие в оказании мед. помощи,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irce" panose="020B0502020203020203" pitchFamily="34" charset="-52"/>
              </a:rPr>
              <a:t>обеспечении лекарственными препаратами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irce" panose="020B0502020203020203" pitchFamily="34" charset="-52"/>
              </a:rPr>
              <a:t>и медицинскими изделиями, доставка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irce" panose="020B0502020203020203" pitchFamily="34" charset="-52"/>
              </a:rPr>
              <a:t>абсорбирующего белья и технических средств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irce" panose="020B0502020203020203" pitchFamily="34" charset="-52"/>
              </a:rPr>
              <a:t>реабилитации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59267" y="1914309"/>
            <a:ext cx="209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irce" panose="020B0502020203020203" pitchFamily="34" charset="-52"/>
              </a:rPr>
              <a:t>Доставка продуктов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00" y="282158"/>
            <a:ext cx="1959494" cy="175962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6" y="4007530"/>
            <a:ext cx="5020847" cy="3813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59267" y="2461662"/>
            <a:ext cx="215407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C00000"/>
                </a:solidFill>
                <a:latin typeface="Circe Bold" panose="020B0602020203020203" pitchFamily="34" charset="-52"/>
              </a:rPr>
              <a:t>8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человек </a:t>
            </a: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получили </a:t>
            </a:r>
            <a:r>
              <a:rPr lang="ru-RU" sz="2400" b="1" dirty="0">
                <a:solidFill>
                  <a:srgbClr val="C00000"/>
                </a:solidFill>
                <a:latin typeface="Circe Bold" panose="020B0602020203020203" pitchFamily="34" charset="-52"/>
              </a:rPr>
              <a:t>8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услуг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34368" y="3402236"/>
            <a:ext cx="254332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C00000"/>
                </a:solidFill>
                <a:latin typeface="Circe Bold" panose="020B0602020203020203" pitchFamily="34" charset="-52"/>
              </a:rPr>
              <a:t>448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человек </a:t>
            </a: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получили </a:t>
            </a:r>
            <a:r>
              <a:rPr lang="ru-RU" sz="2400" b="1" dirty="0">
                <a:solidFill>
                  <a:srgbClr val="C00000"/>
                </a:solidFill>
                <a:latin typeface="Circe Bold" panose="020B0602020203020203" pitchFamily="34" charset="-52"/>
              </a:rPr>
              <a:t>1986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услуг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2505" y="2524642"/>
            <a:ext cx="215407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b="1" dirty="0">
                <a:solidFill>
                  <a:srgbClr val="C00000"/>
                </a:solidFill>
                <a:latin typeface="Circe Bold" panose="020B0602020203020203" pitchFamily="34" charset="-52"/>
              </a:rPr>
              <a:t>9</a:t>
            </a:r>
            <a:r>
              <a:rPr lang="ru-RU" sz="2400" b="1" dirty="0">
                <a:solidFill>
                  <a:srgbClr val="C00000"/>
                </a:solidFill>
                <a:latin typeface="Circe Bold" panose="020B0602020203020203" pitchFamily="34" charset="-5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человек </a:t>
            </a: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получили </a:t>
            </a:r>
            <a:r>
              <a:rPr lang="ru-RU" sz="2400" b="1" dirty="0">
                <a:solidFill>
                  <a:srgbClr val="C00000"/>
                </a:solidFill>
                <a:latin typeface="Circe Bold" panose="020B0602020203020203" pitchFamily="34" charset="-52"/>
              </a:rPr>
              <a:t>10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irce Bold" panose="020B0602020203020203" pitchFamily="34" charset="-52"/>
              </a:rPr>
              <a:t>услуг</a:t>
            </a:r>
          </a:p>
        </p:txBody>
      </p:sp>
    </p:spTree>
    <p:extLst>
      <p:ext uri="{BB962C8B-B14F-4D97-AF65-F5344CB8AC3E}">
        <p14:creationId xmlns:p14="http://schemas.microsoft.com/office/powerpoint/2010/main" val="20718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84248" y="303592"/>
            <a:ext cx="5586984" cy="768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rgbClr val="C00000"/>
                </a:solidFill>
                <a:latin typeface="Circe Bold" panose="020B0602020203020203" pitchFamily="34" charset="-52"/>
              </a:rPr>
              <a:t>1956 человек</a:t>
            </a:r>
            <a:r>
              <a:rPr lang="ru-RU" sz="2800" b="1" dirty="0">
                <a:solidFill>
                  <a:srgbClr val="004376"/>
                </a:solidFill>
                <a:latin typeface="Circe" panose="020B0502020203020203" pitchFamily="34" charset="-52"/>
              </a:rPr>
              <a:t/>
            </a:r>
            <a:br>
              <a:rPr lang="ru-RU" sz="2800" b="1" dirty="0">
                <a:solidFill>
                  <a:srgbClr val="004376"/>
                </a:solidFill>
                <a:latin typeface="Circe" panose="020B0502020203020203" pitchFamily="34" charset="-52"/>
              </a:rPr>
            </a:br>
            <a:endParaRPr lang="ru-RU" sz="2800" b="1" dirty="0">
              <a:solidFill>
                <a:srgbClr val="004376"/>
              </a:solidFill>
              <a:latin typeface="Circe" panose="020B05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7" y="135287"/>
            <a:ext cx="1218441" cy="1226471"/>
          </a:xfrm>
          <a:prstGeom prst="rect">
            <a:avLst/>
          </a:prstGeom>
        </p:spPr>
      </p:pic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495656"/>
              </p:ext>
            </p:extLst>
          </p:nvPr>
        </p:nvGraphicFramePr>
        <p:xfrm>
          <a:off x="654177" y="1769428"/>
          <a:ext cx="8087868" cy="508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27848" y="1666611"/>
            <a:ext cx="64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81D37"/>
                </a:solidFill>
              </a:rPr>
              <a:t>965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2111" y="7485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4376"/>
                </a:solidFill>
                <a:latin typeface="Circe" panose="020B0502020203020203" pitchFamily="34" charset="-52"/>
              </a:rPr>
              <a:t>Получили услуги через отделение срочного социального обслуживания за 2022 год</a:t>
            </a:r>
            <a:endParaRPr lang="ru-RU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93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9836" y="1567543"/>
          <a:ext cx="8068774" cy="5059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0132"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Наименование ТДП</a:t>
                      </a:r>
                      <a:endParaRPr lang="ru-RU" sz="1800" b="1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участники, инвалиды и ветераны ВОВ</a:t>
                      </a:r>
                      <a:endParaRPr lang="ru-RU" sz="1800" b="1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граждане пожилого возраста</a:t>
                      </a:r>
                      <a:endParaRPr lang="ru-RU" sz="1800" b="1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инвалиды</a:t>
                      </a:r>
                      <a:endParaRPr lang="ru-RU" sz="1800" b="1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5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Телевизор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24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Холодильник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779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Стиральная машина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995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Электрическая плита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71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Пылесос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24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Ноутбук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Микроволновая печь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096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Чайник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dirty="0">
                        <a:solidFill>
                          <a:srgbClr val="039CD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096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  <a:r>
                        <a:rPr lang="ru-RU" sz="16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плита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9CD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43573665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4446" y="250907"/>
            <a:ext cx="2220686" cy="13166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9000" b="1" dirty="0">
                <a:ln w="50800">
                  <a:solidFill>
                    <a:srgbClr val="C00000"/>
                  </a:solidFill>
                  <a:miter lim="800000"/>
                </a:ln>
                <a:solidFill>
                  <a:srgbClr val="C00000"/>
                </a:solidFill>
                <a:latin typeface="Circe" panose="020B0502020203020203" pitchFamily="34" charset="-52"/>
              </a:rPr>
              <a:t>94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55525" y="517339"/>
            <a:ext cx="6982692" cy="78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500" b="1" dirty="0">
                <a:solidFill>
                  <a:srgbClr val="C00000"/>
                </a:solidFill>
              </a:rPr>
              <a:t>получателя социальных услуг обеспечены</a:t>
            </a:r>
          </a:p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500" b="1" dirty="0">
                <a:solidFill>
                  <a:srgbClr val="C00000"/>
                </a:solidFill>
              </a:rPr>
              <a:t>в 2022 году товарами длительного пользования:</a:t>
            </a:r>
          </a:p>
        </p:txBody>
      </p:sp>
    </p:spTree>
    <p:extLst>
      <p:ext uri="{BB962C8B-B14F-4D97-AF65-F5344CB8AC3E}">
        <p14:creationId xmlns:p14="http://schemas.microsoft.com/office/powerpoint/2010/main" val="2708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14766</TotalTime>
  <Words>1740</Words>
  <Application>Microsoft Office PowerPoint</Application>
  <PresentationFormat>Экран (4:3)</PresentationFormat>
  <Paragraphs>515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Circe</vt:lpstr>
      <vt:lpstr>Circe Bold</vt:lpstr>
      <vt:lpstr>Circe Extra Bold</vt:lpstr>
      <vt:lpstr>Circe ExtraBold</vt:lpstr>
      <vt:lpstr>Corbel</vt:lpstr>
      <vt:lpstr>Lato</vt:lpstr>
      <vt:lpstr>Times New Roman</vt:lpstr>
      <vt:lpstr>Wingdings</vt:lpstr>
      <vt:lpstr>Тема Office</vt:lpstr>
      <vt:lpstr>Государственное бюджетное учреждение города Москвы Территориальный центр социального обслуживания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1956 человек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 ДОЛГОЛЕТИЯ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Марина</cp:lastModifiedBy>
  <cp:revision>1078</cp:revision>
  <cp:lastPrinted>2023-01-31T14:56:09Z</cp:lastPrinted>
  <dcterms:created xsi:type="dcterms:W3CDTF">2014-11-19T18:32:50Z</dcterms:created>
  <dcterms:modified xsi:type="dcterms:W3CDTF">2023-02-15T07:56:07Z</dcterms:modified>
</cp:coreProperties>
</file>